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261" r:id="rId16"/>
    <p:sldId id="262" r:id="rId17"/>
    <p:sldId id="263" r:id="rId18"/>
    <p:sldId id="264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1D59E-B56A-4A52-9FDE-6B089829BB35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B5CF9-A07E-4762-AFD2-645668258E2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097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B5CF9-A07E-4762-AFD2-645668258E29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563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047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250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585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45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9191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3193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0544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320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029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82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428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3A0A290-B4E8-414B-9225-35CD6331F5AF}" type="datetimeFigureOut">
              <a:rPr lang="es-PE" smtClean="0"/>
              <a:t>28/01/2020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3CD890-DA93-4878-87D4-9D8EAFB68C9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54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5691" y="4599295"/>
            <a:ext cx="10795030" cy="1624083"/>
          </a:xfrm>
        </p:spPr>
        <p:txBody>
          <a:bodyPr/>
          <a:lstStyle/>
          <a:p>
            <a:r>
              <a:rPr lang="es-ES" sz="9600" dirty="0"/>
              <a:t>Modelos Dinámicos</a:t>
            </a:r>
            <a:br>
              <a:rPr lang="es-PE" sz="17300" dirty="0"/>
            </a:br>
            <a:endParaRPr lang="es-PE" sz="17300" dirty="0"/>
          </a:p>
        </p:txBody>
      </p:sp>
      <p:pic>
        <p:nvPicPr>
          <p:cNvPr id="4" name="Picture 6" descr="Resultado de imagen para universidad nacional hermilio valdiz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22" y="778730"/>
            <a:ext cx="571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501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2BCD8-4BC6-4A07-BE82-15126277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600" dirty="0"/>
              <a:t>Fase 2: conceptualización de comportamiento del fenómeno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DD972F-935D-4A24-B0C7-45F48C772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844938"/>
          </a:xfrm>
        </p:spPr>
        <p:txBody>
          <a:bodyPr>
            <a:normAutofit fontScale="92500" lnSpcReduction="20000"/>
          </a:bodyPr>
          <a:lstStyle/>
          <a:p>
            <a:r>
              <a:rPr lang="es-PE" b="1" dirty="0">
                <a:solidFill>
                  <a:schemeClr val="tx1"/>
                </a:solidFill>
              </a:rPr>
              <a:t>En esta fase se rebajará en la representación gráfica a través de mapas de influencia.</a:t>
            </a:r>
          </a:p>
          <a:p>
            <a:r>
              <a:rPr lang="es-PE" b="1" dirty="0">
                <a:solidFill>
                  <a:schemeClr val="tx1"/>
                </a:solidFill>
              </a:rPr>
              <a:t>identificando los hechos del fenómeno y vinculando dichos eventos entre sí a través de relaciones de influencia</a:t>
            </a:r>
          </a:p>
          <a:p>
            <a:r>
              <a:rPr lang="es-PE" b="1" dirty="0">
                <a:solidFill>
                  <a:schemeClr val="tx1"/>
                </a:solidFill>
              </a:rPr>
              <a:t> La historia de comportamiento al final, trata de interpretar y explicar la influencia de cada una de las variables que están interrelacionadas entre si -y como al final se genera un determinado evento</a:t>
            </a:r>
          </a:p>
          <a:p>
            <a:r>
              <a:rPr lang="es-PE" b="1" dirty="0">
                <a:solidFill>
                  <a:schemeClr val="tx1"/>
                </a:solidFill>
              </a:rPr>
              <a:t>Se deberán afinar las fronteras de influencia del modelo a través de las herramientas de diagramas causales</a:t>
            </a:r>
          </a:p>
          <a:p>
            <a:r>
              <a:rPr lang="es-PE" b="1" dirty="0">
                <a:solidFill>
                  <a:schemeClr val="tx1"/>
                </a:solidFill>
              </a:rPr>
              <a:t>se hace una primera validación de que se está representando la situación problemática a través de un mapa de influencias</a:t>
            </a:r>
          </a:p>
          <a:p>
            <a:r>
              <a:rPr lang="es-PE" b="1" dirty="0">
                <a:solidFill>
                  <a:schemeClr val="tx1"/>
                </a:solidFill>
              </a:rPr>
              <a:t>Resultado de la fase: 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Modelo de Sistemas &gt; Mapa de influencias </a:t>
            </a:r>
          </a:p>
          <a:p>
            <a:r>
              <a:rPr lang="es-PE" b="1" dirty="0">
                <a:solidFill>
                  <a:schemeClr val="tx1"/>
                </a:solidFill>
              </a:rPr>
              <a:t>Desarrollo de habilidades: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Relacionar y conectar eventos entre si</a:t>
            </a:r>
          </a:p>
        </p:txBody>
      </p:sp>
    </p:spTree>
    <p:extLst>
      <p:ext uri="{BB962C8B-B14F-4D97-AF65-F5344CB8AC3E}">
        <p14:creationId xmlns:p14="http://schemas.microsoft.com/office/powerpoint/2010/main" val="13119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3EF2E-2F36-47D5-9FDF-02D6D664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600" dirty="0"/>
              <a:t>Fase 3: Representación de la estructura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089F4E-91EF-4475-B97F-77411D45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290756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En este punto de generación del modelo dinámico ya hemos logrado conceptualizar un “modelo de sistemas” estructurado.</a:t>
            </a:r>
          </a:p>
          <a:p>
            <a:r>
              <a:rPr lang="es-PE" b="1" dirty="0">
                <a:solidFill>
                  <a:schemeClr val="tx1"/>
                </a:solidFill>
              </a:rPr>
              <a:t>Por lo que ahora se procederá a representar el modelo conceptual (diagrama causal) </a:t>
            </a:r>
          </a:p>
          <a:p>
            <a:r>
              <a:rPr lang="es-PE" b="1" dirty="0">
                <a:solidFill>
                  <a:schemeClr val="tx1"/>
                </a:solidFill>
              </a:rPr>
              <a:t>Básicamente se hará una interpretación del Diagrama Causa-Efecto (mapa de influencia hacia un Diagrama de Bloques también conocido como Diagramas de Forrester.</a:t>
            </a:r>
          </a:p>
          <a:p>
            <a:r>
              <a:rPr lang="es-PE" b="1" dirty="0">
                <a:solidFill>
                  <a:schemeClr val="tx1"/>
                </a:solidFill>
              </a:rPr>
              <a:t>Resultado de la fase: 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 	Mapa de influencias &gt; Modelo de bloques </a:t>
            </a:r>
          </a:p>
          <a:p>
            <a:r>
              <a:rPr lang="es-PE" b="1" dirty="0">
                <a:solidFill>
                  <a:schemeClr val="tx1"/>
                </a:solidFill>
              </a:rPr>
              <a:t>Desarrollo de habilidades: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Representar estructuras a través de diagramas </a:t>
            </a:r>
          </a:p>
        </p:txBody>
      </p:sp>
    </p:spTree>
    <p:extLst>
      <p:ext uri="{BB962C8B-B14F-4D97-AF65-F5344CB8AC3E}">
        <p14:creationId xmlns:p14="http://schemas.microsoft.com/office/powerpoint/2010/main" val="386309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F2DCA-D922-4534-A292-04CD55F0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600" dirty="0"/>
              <a:t>Fase 4: Comportamiento de la dinámica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D4602A-6658-4DA8-87B7-3B953C11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2545"/>
            <a:ext cx="10178322" cy="4813070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Es en esta fase que se identifican las unidades y relaciones matemáticas que representan cada una de las variables del modelo</a:t>
            </a:r>
          </a:p>
          <a:p>
            <a:r>
              <a:rPr lang="es-PE" b="1" dirty="0">
                <a:solidFill>
                  <a:schemeClr val="tx1"/>
                </a:solidFill>
              </a:rPr>
              <a:t>Lo que hay que hacer en esta fase de generación del modelo dinámico, es alimentar con ecuaciones, porcentajes y unidades aritméticas cada una de las variables del diagrama</a:t>
            </a:r>
          </a:p>
          <a:p>
            <a:r>
              <a:rPr lang="es-PE" b="1" dirty="0">
                <a:solidFill>
                  <a:schemeClr val="tx1"/>
                </a:solidFill>
              </a:rPr>
              <a:t>Resultado de la fase: 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Modelo de bloques &gt; Modelo matemático &gt; Simulación del comportamiento </a:t>
            </a:r>
          </a:p>
          <a:p>
            <a:r>
              <a:rPr lang="es-PE" b="1" dirty="0">
                <a:solidFill>
                  <a:schemeClr val="tx1"/>
                </a:solidFill>
              </a:rPr>
              <a:t>Desarrollo de habilidades:</a:t>
            </a:r>
          </a:p>
          <a:p>
            <a:pPr marL="457200" lvl="1" indent="0">
              <a:buNone/>
            </a:pPr>
            <a:r>
              <a:rPr lang="es-PE" dirty="0">
                <a:solidFill>
                  <a:schemeClr val="tx1"/>
                </a:solidFill>
              </a:rPr>
              <a:t>	Representar dinámicas de comportamiento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7841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A6912-972C-46AB-8A08-6CE5A0DB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Fase 5: evaluación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7A9D6-988F-4881-A2BA-1E370A4B1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13165"/>
            <a:ext cx="10178322" cy="5062450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Se esta en posición de realizar pruebas de sensibilidad y evaluación del modelo</a:t>
            </a:r>
          </a:p>
          <a:p>
            <a:r>
              <a:rPr lang="es-PE" b="1" dirty="0">
                <a:solidFill>
                  <a:schemeClr val="tx1"/>
                </a:solidFill>
              </a:rPr>
              <a:t>Es en esta etapa  se afinará y se hará un acercamiento de los resultados que ofrezca el modelo dinámico.</a:t>
            </a:r>
          </a:p>
          <a:p>
            <a:r>
              <a:rPr lang="es-PE" b="1" dirty="0">
                <a:solidFill>
                  <a:schemeClr val="tx1"/>
                </a:solidFill>
              </a:rPr>
              <a:t>deberán ser consistentes con los datos históricos </a:t>
            </a:r>
          </a:p>
          <a:p>
            <a:r>
              <a:rPr lang="es-PE" b="1" dirty="0">
                <a:solidFill>
                  <a:schemeClr val="tx1"/>
                </a:solidFill>
              </a:rPr>
              <a:t>Es este el punto en que el modelo dinámico de bloques en la aplicación de simulación ofrece resultados consistentes con la situación documentada de datos reales e históricos; el modelo dinámico está listo para ser probado con la formulación de escenarios para la toma de decisiones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  <a:p>
            <a:r>
              <a:rPr lang="es-PE" b="1" dirty="0">
                <a:solidFill>
                  <a:schemeClr val="tx1"/>
                </a:solidFill>
              </a:rPr>
              <a:t>Resultado de la fase: 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 Modelo de bloques + Modelo matemático = Simulación de escenarios </a:t>
            </a:r>
          </a:p>
          <a:p>
            <a:r>
              <a:rPr lang="es-PE" b="1" dirty="0">
                <a:solidFill>
                  <a:schemeClr val="tx1"/>
                </a:solidFill>
              </a:rPr>
              <a:t>Desarrollo de habilidades: </a:t>
            </a:r>
          </a:p>
          <a:p>
            <a:pPr marL="0" indent="0">
              <a:buNone/>
            </a:pPr>
            <a:r>
              <a:rPr lang="es-PE" b="1" dirty="0">
                <a:solidFill>
                  <a:schemeClr val="tx1"/>
                </a:solidFill>
              </a:rPr>
              <a:t> </a:t>
            </a:r>
            <a:r>
              <a:rPr lang="es-PE" dirty="0">
                <a:solidFill>
                  <a:schemeClr val="tx1"/>
                </a:solidFill>
              </a:rPr>
              <a:t>Validar la sensibilidad del modelo </a:t>
            </a:r>
          </a:p>
        </p:txBody>
      </p:sp>
    </p:spTree>
    <p:extLst>
      <p:ext uri="{BB962C8B-B14F-4D97-AF65-F5344CB8AC3E}">
        <p14:creationId xmlns:p14="http://schemas.microsoft.com/office/powerpoint/2010/main" val="147112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399C8-193E-4AA3-B273-741B9527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18706"/>
          </a:xfrm>
        </p:spPr>
        <p:txBody>
          <a:bodyPr>
            <a:normAutofit/>
          </a:bodyPr>
          <a:lstStyle/>
          <a:p>
            <a:r>
              <a:rPr lang="es-PE" sz="4600" dirty="0"/>
              <a:t>Fase 6: políticas, análisis y uso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96B7F7-F786-40A5-B739-D9A6CABB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36619"/>
            <a:ext cx="10178322" cy="4438996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Finalmente, una vez que el modelo dinámico ofrece resultados consistentes</a:t>
            </a:r>
          </a:p>
          <a:p>
            <a:r>
              <a:rPr lang="es-PE" b="1" dirty="0">
                <a:solidFill>
                  <a:schemeClr val="tx1"/>
                </a:solidFill>
              </a:rPr>
              <a:t>visualizar escenarios </a:t>
            </a:r>
          </a:p>
          <a:p>
            <a:r>
              <a:rPr lang="es-PE" b="1" dirty="0">
                <a:solidFill>
                  <a:schemeClr val="tx1"/>
                </a:solidFill>
              </a:rPr>
              <a:t>afectan el comportamiento de las variables en el sistema. </a:t>
            </a:r>
          </a:p>
          <a:p>
            <a:r>
              <a:rPr lang="es-PE" b="1" dirty="0">
                <a:solidFill>
                  <a:schemeClr val="tx1"/>
                </a:solidFill>
              </a:rPr>
              <a:t>Es en este punto, que se proponen cambios u ofrecen sugerencias o recomendaciones por parte de los estudiosos de la dinámica de sistemas </a:t>
            </a:r>
          </a:p>
          <a:p>
            <a:r>
              <a:rPr lang="es-PE" b="1" dirty="0">
                <a:solidFill>
                  <a:schemeClr val="tx1"/>
                </a:solidFill>
              </a:rPr>
              <a:t>Resultado de la fase: 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Dinámica del modelo </a:t>
            </a:r>
          </a:p>
          <a:p>
            <a:r>
              <a:rPr lang="es-PE" b="1" dirty="0">
                <a:solidFill>
                  <a:schemeClr val="tx1"/>
                </a:solidFill>
              </a:rPr>
              <a:t>Desarrollo de habilidades: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Visualizar la capacidad de generar micromundos </a:t>
            </a:r>
          </a:p>
        </p:txBody>
      </p:sp>
    </p:spTree>
    <p:extLst>
      <p:ext uri="{BB962C8B-B14F-4D97-AF65-F5344CB8AC3E}">
        <p14:creationId xmlns:p14="http://schemas.microsoft.com/office/powerpoint/2010/main" val="83651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919F5B-C975-4CC3-9C7C-FAC0038A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34" y="1027489"/>
            <a:ext cx="10445042" cy="552805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7F52CA5-34C4-4D2A-94DB-EF29030339C9}"/>
              </a:ext>
            </a:extLst>
          </p:cNvPr>
          <p:cNvSpPr/>
          <p:nvPr/>
        </p:nvSpPr>
        <p:spPr>
          <a:xfrm>
            <a:off x="3074924" y="104159"/>
            <a:ext cx="5732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Modelos Dinámicos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730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3DA74A-7084-4C74-AD25-FB55F9D7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81" y="858232"/>
            <a:ext cx="10210213" cy="54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424BAC5-552D-464B-A1BA-7070DE2E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90" y="1173620"/>
            <a:ext cx="10235622" cy="53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4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67596B-109D-4F8B-B18A-216C3BA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96" y="815396"/>
            <a:ext cx="10206156" cy="52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5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APLICACIONES </a:t>
            </a:r>
            <a:br>
              <a:rPr lang="es-ES_tradnl" altLang="en-US" dirty="0"/>
            </a:br>
            <a:r>
              <a:rPr lang="es-ES_tradnl" altLang="en-US" dirty="0"/>
              <a:t>Análisis de la evolución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91" y="2471135"/>
            <a:ext cx="6950941" cy="35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4382" y="518862"/>
            <a:ext cx="10178322" cy="1064278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700"/>
              </a:spcBef>
              <a:buClr>
                <a:schemeClr val="tx2"/>
              </a:buClr>
            </a:pPr>
            <a:r>
              <a:rPr lang="es-ES" sz="48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Modelos dinámicos</a:t>
            </a:r>
            <a:endParaRPr lang="es-PE" sz="48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4382" y="2122228"/>
            <a:ext cx="10178322" cy="35935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modelos dinámicos son una representación de la conducta dinámica de un sistema</a:t>
            </a:r>
          </a:p>
          <a:p>
            <a:pPr algn="just">
              <a:lnSpc>
                <a:spcPct val="80000"/>
              </a:lnSpc>
            </a:pP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Mientras un modelo estático involucra la aplicación de una sola ecuación, los modelos dinámicos, por otro lado, son reiterativos. </a:t>
            </a:r>
          </a:p>
          <a:p>
            <a:pPr algn="just">
              <a:lnSpc>
                <a:spcPct val="80000"/>
              </a:lnSpc>
            </a:pP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modelo dinámicos constantemente aplican  sus ecuaciones considerando cambios de tiempo.    </a:t>
            </a:r>
          </a:p>
          <a:p>
            <a:pPr algn="just">
              <a:lnSpc>
                <a:spcPct val="80000"/>
              </a:lnSpc>
            </a:pP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s-ES_tradnl" dirty="0">
                <a:solidFill>
                  <a:schemeClr val="tx1"/>
                </a:solidFill>
              </a:rPr>
              <a:t>La característica fundamental que interesa considerar es la evolución del sistema en el tiempo.</a:t>
            </a:r>
          </a:p>
          <a:p>
            <a:pPr>
              <a:lnSpc>
                <a:spcPct val="80000"/>
              </a:lnSpc>
            </a:pPr>
            <a:endParaRPr lang="es-ES_tradnl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s-ES_tradnl" dirty="0">
                <a:solidFill>
                  <a:schemeClr val="tx1"/>
                </a:solidFill>
              </a:rPr>
              <a:t>Determinar las interacciones que permiten observar su evolución.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2544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altLang="en-US" dirty="0"/>
              <a:t>APLICACIONES</a:t>
            </a:r>
            <a:br>
              <a:rPr lang="es-ES_tradnl" altLang="en-US" dirty="0"/>
            </a:br>
            <a:r>
              <a:rPr lang="es-ES_tradnl" altLang="en-US" sz="5400" dirty="0"/>
              <a:t>Análisis post-mortem</a:t>
            </a:r>
            <a:endParaRPr lang="en-US" dirty="0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5705900" y="3712913"/>
            <a:ext cx="5376081" cy="3048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pPr algn="just">
              <a:lnSpc>
                <a:spcPct val="90000"/>
              </a:lnSpc>
            </a:pPr>
            <a:r>
              <a:rPr lang="es-ES_tradnl" altLang="es-PE" b="1" dirty="0"/>
              <a:t>Retraso </a:t>
            </a:r>
            <a:r>
              <a:rPr lang="es-ES_tradnl" altLang="es-PE" b="1" dirty="0" err="1"/>
              <a:t>incorp</a:t>
            </a:r>
            <a:r>
              <a:rPr lang="es-ES_tradnl" altLang="es-PE" b="1" dirty="0"/>
              <a:t>./</a:t>
            </a:r>
            <a:r>
              <a:rPr lang="es-ES_tradnl" altLang="es-PE" b="1" dirty="0" err="1"/>
              <a:t>adec</a:t>
            </a:r>
            <a:r>
              <a:rPr lang="es-ES_tradnl" altLang="es-PE" b="1" dirty="0"/>
              <a:t>.  20                  Días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Retraso salida                          1                         Días 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Técnicos al inicio                 100                           %</a:t>
            </a:r>
          </a:p>
          <a:p>
            <a:pPr algn="just">
              <a:lnSpc>
                <a:spcPct val="90000"/>
              </a:lnSpc>
            </a:pPr>
            <a:endParaRPr lang="es-ES_tradnl" altLang="es-PE" sz="1400" b="1" dirty="0"/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Dedicación media                  40                           %</a:t>
            </a:r>
          </a:p>
          <a:p>
            <a:pPr algn="just">
              <a:lnSpc>
                <a:spcPct val="90000"/>
              </a:lnSpc>
            </a:pPr>
            <a:endParaRPr lang="es-ES_tradnl" altLang="es-PE" sz="1400" b="1" dirty="0"/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Aplazamiento máximo          50                          %</a:t>
            </a:r>
          </a:p>
          <a:p>
            <a:pPr algn="just">
              <a:lnSpc>
                <a:spcPct val="90000"/>
              </a:lnSpc>
            </a:pPr>
            <a:endParaRPr lang="es-ES_tradnl" altLang="es-PE" sz="1400" b="1" dirty="0"/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Retraso en SQA                       5                         Días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Retraso </a:t>
            </a:r>
            <a:r>
              <a:rPr lang="es-ES_tradnl" altLang="es-PE" sz="1400" b="1" dirty="0" err="1"/>
              <a:t>incorp</a:t>
            </a:r>
            <a:r>
              <a:rPr lang="es-ES_tradnl" altLang="es-PE" sz="1400" b="1" dirty="0"/>
              <a:t>. tareas             </a:t>
            </a:r>
            <a:r>
              <a:rPr lang="es-ES_tradnl" altLang="es-PE" b="1" dirty="0"/>
              <a:t>5                    Días</a:t>
            </a:r>
          </a:p>
          <a:p>
            <a:pPr algn="just">
              <a:lnSpc>
                <a:spcPct val="90000"/>
              </a:lnSpc>
            </a:pPr>
            <a:r>
              <a:rPr lang="es-ES_tradnl" altLang="es-PE" b="1" dirty="0"/>
              <a:t>                  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Infraestimación esfuerzo       48                          %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400" b="1" dirty="0"/>
              <a:t>Rotación                              1000                         Días</a:t>
            </a:r>
          </a:p>
          <a:p>
            <a:endParaRPr lang="es-ES_tradnl" altLang="es-PE" sz="1400" dirty="0">
              <a:solidFill>
                <a:srgbClr val="0000FF"/>
              </a:solidFill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5705901" y="1956749"/>
            <a:ext cx="5376081" cy="166540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pPr algn="just">
              <a:lnSpc>
                <a:spcPct val="90000"/>
              </a:lnSpc>
            </a:pPr>
            <a:r>
              <a:rPr lang="es-ES_tradnl" altLang="es-PE" sz="1600" b="1" dirty="0"/>
              <a:t>Esfuerzo                               208                 Técnicos-día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600" b="1" dirty="0"/>
              <a:t>Tiempo                                 101                        Días  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600" b="1" dirty="0"/>
              <a:t>Tamaño                             67800                       LDC</a:t>
            </a:r>
          </a:p>
          <a:p>
            <a:pPr algn="just">
              <a:lnSpc>
                <a:spcPct val="90000"/>
              </a:lnSpc>
            </a:pPr>
            <a:endParaRPr lang="es-ES_tradnl" altLang="es-PE" sz="1600" b="1" dirty="0"/>
          </a:p>
          <a:p>
            <a:pPr algn="just">
              <a:lnSpc>
                <a:spcPct val="90000"/>
              </a:lnSpc>
            </a:pPr>
            <a:r>
              <a:rPr lang="es-ES_tradnl" altLang="es-PE" sz="1600" b="1" dirty="0"/>
              <a:t> Tamaño tarea                      270                        LDC</a:t>
            </a:r>
          </a:p>
          <a:p>
            <a:pPr algn="just">
              <a:lnSpc>
                <a:spcPct val="90000"/>
              </a:lnSpc>
            </a:pPr>
            <a:r>
              <a:rPr lang="es-ES_tradnl" altLang="es-PE" sz="1600" b="1" dirty="0"/>
              <a:t> Dedicación formación          15                           </a:t>
            </a:r>
            <a:r>
              <a:rPr lang="es-ES_tradnl" altLang="es-PE" b="1" dirty="0"/>
              <a:t>%</a:t>
            </a:r>
          </a:p>
          <a:p>
            <a:endParaRPr lang="es-PE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955541" y="1563427"/>
            <a:ext cx="48768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just"/>
            <a:r>
              <a:rPr lang="es-ES_tradnl" altLang="es-PE" dirty="0"/>
              <a:t> </a:t>
            </a:r>
            <a:r>
              <a:rPr lang="es-ES_tradnl" altLang="es-PE" sz="2400" b="1" dirty="0"/>
              <a:t>Atributo          Valor        Unidad</a:t>
            </a:r>
            <a:endParaRPr lang="es-ES_tradnl" altLang="es-PE" sz="2400" dirty="0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1388660" y="2987946"/>
            <a:ext cx="3581400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>
              <a:lnSpc>
                <a:spcPct val="80000"/>
              </a:lnSpc>
            </a:pPr>
            <a:r>
              <a:rPr lang="es-ES_tradnl" altLang="es-PE" b="1" u="sng" dirty="0"/>
              <a:t>Subsistema de Gestión de Concursos</a:t>
            </a:r>
          </a:p>
          <a:p>
            <a:pPr>
              <a:lnSpc>
                <a:spcPct val="80000"/>
              </a:lnSpc>
            </a:pPr>
            <a:endParaRPr lang="es-ES_tradnl" altLang="es-PE" b="1" dirty="0"/>
          </a:p>
          <a:p>
            <a:pPr>
              <a:lnSpc>
                <a:spcPct val="80000"/>
              </a:lnSpc>
            </a:pPr>
            <a:r>
              <a:rPr lang="es-ES_tradnl" altLang="es-PE" dirty="0"/>
              <a:t>Gestión de la Situación del Personal del S.I.G.P de la J. A.</a:t>
            </a:r>
          </a:p>
        </p:txBody>
      </p:sp>
    </p:spTree>
    <p:extLst>
      <p:ext uri="{BB962C8B-B14F-4D97-AF65-F5344CB8AC3E}">
        <p14:creationId xmlns:p14="http://schemas.microsoft.com/office/powerpoint/2010/main" val="4209377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altLang="en-US" dirty="0"/>
              <a:t>APLICACIONES</a:t>
            </a:r>
            <a:br>
              <a:rPr lang="es-ES_tradnl" altLang="en-US" dirty="0"/>
            </a:br>
            <a:r>
              <a:rPr lang="es-ES_tradnl" altLang="en-US" sz="5400" dirty="0"/>
              <a:t>Análisis post-mortem</a:t>
            </a:r>
            <a:endParaRPr lang="en-US" dirty="0"/>
          </a:p>
        </p:txBody>
      </p:sp>
      <p:sp>
        <p:nvSpPr>
          <p:cNvPr id="6" name="Rectangle 1177"/>
          <p:cNvSpPr>
            <a:spLocks noChangeArrowheads="1"/>
          </p:cNvSpPr>
          <p:nvPr/>
        </p:nvSpPr>
        <p:spPr bwMode="auto">
          <a:xfrm>
            <a:off x="1977788" y="2357651"/>
            <a:ext cx="8382000" cy="403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bIns="0" anchor="ctr"/>
          <a:lstStyle/>
          <a:p>
            <a:endParaRPr lang="es-ES_tradnl" altLang="es-PE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349388" y="3805451"/>
            <a:ext cx="1841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endParaRPr lang="es-ES_tradnl" altLang="es-PE" sz="180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173301" y="2838664"/>
            <a:ext cx="4608512" cy="2389187"/>
          </a:xfrm>
          <a:prstGeom prst="rect">
            <a:avLst/>
          </a:prstGeom>
          <a:solidFill>
            <a:srgbClr val="FFFFFF"/>
          </a:solidFill>
          <a:ln w="3175">
            <a:solidFill>
              <a:srgbClr val="B2B2B2"/>
            </a:solidFill>
            <a:miter lim="800000"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173301" y="2838664"/>
            <a:ext cx="4600575" cy="2379662"/>
          </a:xfrm>
          <a:prstGeom prst="rect">
            <a:avLst/>
          </a:prstGeom>
          <a:noFill/>
          <a:ln w="12700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 altLang="es-PE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173301" y="3427626"/>
            <a:ext cx="4597400" cy="3175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173301" y="4024526"/>
            <a:ext cx="4597400" cy="4763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4173301" y="4616664"/>
            <a:ext cx="4597400" cy="3175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31938" y="2778339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endParaRPr lang="es-ES_tradnl" altLang="es-PE" sz="180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725626" y="2778339"/>
            <a:ext cx="1412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000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3431938" y="2919626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200</a:t>
            </a:r>
            <a:endParaRPr lang="es-ES_tradnl" altLang="es-PE" sz="1800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3727213" y="2919626"/>
            <a:ext cx="2047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días</a:t>
            </a:r>
            <a:endParaRPr lang="es-ES_tradnl" altLang="es-PE" sz="1000"/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431938" y="3059326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250</a:t>
            </a:r>
            <a:endParaRPr lang="es-ES_tradnl" altLang="es-PE" sz="100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3724038" y="3059326"/>
            <a:ext cx="2984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tareas</a:t>
            </a:r>
            <a:endParaRPr lang="es-ES_tradnl" altLang="es-PE" sz="1000"/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3444638" y="3729251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350</a:t>
            </a:r>
            <a:endParaRPr lang="es-ES_tradnl" altLang="es-PE" sz="1000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3725626" y="3751476"/>
            <a:ext cx="1412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000"/>
          </a:p>
        </p:txBody>
      </p: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3431938" y="3892764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150</a:t>
            </a:r>
            <a:endParaRPr lang="es-ES_tradnl" altLang="es-PE" sz="1800"/>
          </a:p>
        </p:txBody>
      </p:sp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3727213" y="3892764"/>
            <a:ext cx="2047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días</a:t>
            </a:r>
            <a:endParaRPr lang="es-ES_tradnl" altLang="es-PE" sz="1000"/>
          </a:p>
        </p:txBody>
      </p:sp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3431938" y="4032464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125</a:t>
            </a:r>
            <a:endParaRPr lang="es-ES_tradnl" altLang="es-PE" sz="1000"/>
          </a:p>
        </p:txBody>
      </p:sp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3724038" y="4032464"/>
            <a:ext cx="2984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tareas</a:t>
            </a:r>
            <a:endParaRPr lang="es-ES_tradnl" altLang="es-PE" sz="1800"/>
          </a:p>
        </p:txBody>
      </p:sp>
      <p:sp>
        <p:nvSpPr>
          <p:cNvPr id="26" name="Rectangle 37"/>
          <p:cNvSpPr>
            <a:spLocks noChangeArrowheads="1"/>
          </p:cNvSpPr>
          <p:nvPr/>
        </p:nvSpPr>
        <p:spPr bwMode="auto">
          <a:xfrm>
            <a:off x="3431938" y="4734139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200</a:t>
            </a:r>
            <a:endParaRPr lang="es-ES_tradnl" altLang="es-PE" sz="1000"/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3725626" y="4734139"/>
            <a:ext cx="1412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000"/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3406538" y="4872251"/>
            <a:ext cx="190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lang="es-ES_tradnl" altLang="es-PE" sz="1000"/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3727213" y="4875426"/>
            <a:ext cx="2047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días</a:t>
            </a:r>
            <a:endParaRPr lang="es-ES_tradnl" altLang="es-PE" sz="1800"/>
          </a:p>
        </p:txBody>
      </p:sp>
      <p:sp>
        <p:nvSpPr>
          <p:cNvPr id="30" name="Rectangle 45"/>
          <p:cNvSpPr>
            <a:spLocks noChangeArrowheads="1"/>
          </p:cNvSpPr>
          <p:nvPr/>
        </p:nvSpPr>
        <p:spPr bwMode="auto">
          <a:xfrm>
            <a:off x="3554176" y="5016714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s-ES_tradnl" altLang="es-PE" sz="1000"/>
          </a:p>
        </p:txBody>
      </p:sp>
      <p:sp>
        <p:nvSpPr>
          <p:cNvPr id="31" name="Rectangle 47"/>
          <p:cNvSpPr>
            <a:spLocks noChangeArrowheads="1"/>
          </p:cNvSpPr>
          <p:nvPr/>
        </p:nvSpPr>
        <p:spPr bwMode="auto">
          <a:xfrm>
            <a:off x="3724038" y="5016714"/>
            <a:ext cx="2984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000">
                <a:solidFill>
                  <a:srgbClr val="000000"/>
                </a:solidFill>
                <a:latin typeface="Times New Roman" panose="02020603050405020304" pitchFamily="18" charset="0"/>
              </a:rPr>
              <a:t>tareas</a:t>
            </a:r>
            <a:endParaRPr lang="es-ES_tradnl" altLang="es-PE" sz="1000"/>
          </a:p>
        </p:txBody>
      </p:sp>
      <p:sp>
        <p:nvSpPr>
          <p:cNvPr id="32" name="Line 48"/>
          <p:cNvSpPr>
            <a:spLocks noChangeShapeType="1"/>
          </p:cNvSpPr>
          <p:nvPr/>
        </p:nvSpPr>
        <p:spPr bwMode="auto">
          <a:xfrm>
            <a:off x="4474926" y="2838664"/>
            <a:ext cx="1587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3" name="Line 49"/>
          <p:cNvSpPr>
            <a:spLocks noChangeShapeType="1"/>
          </p:cNvSpPr>
          <p:nvPr/>
        </p:nvSpPr>
        <p:spPr bwMode="auto">
          <a:xfrm>
            <a:off x="4781313" y="2838664"/>
            <a:ext cx="4763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4" name="Line 50"/>
          <p:cNvSpPr>
            <a:spLocks noChangeShapeType="1"/>
          </p:cNvSpPr>
          <p:nvPr/>
        </p:nvSpPr>
        <p:spPr bwMode="auto">
          <a:xfrm>
            <a:off x="5090876" y="2838664"/>
            <a:ext cx="1587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" name="Line 51"/>
          <p:cNvSpPr>
            <a:spLocks noChangeShapeType="1"/>
          </p:cNvSpPr>
          <p:nvPr/>
        </p:nvSpPr>
        <p:spPr bwMode="auto">
          <a:xfrm>
            <a:off x="5390913" y="2838664"/>
            <a:ext cx="3175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6" name="Line 52"/>
          <p:cNvSpPr>
            <a:spLocks noChangeShapeType="1"/>
          </p:cNvSpPr>
          <p:nvPr/>
        </p:nvSpPr>
        <p:spPr bwMode="auto">
          <a:xfrm>
            <a:off x="5700476" y="2838664"/>
            <a:ext cx="1587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7" name="Line 53"/>
          <p:cNvSpPr>
            <a:spLocks noChangeShapeType="1"/>
          </p:cNvSpPr>
          <p:nvPr/>
        </p:nvSpPr>
        <p:spPr bwMode="auto">
          <a:xfrm>
            <a:off x="6011626" y="2838664"/>
            <a:ext cx="1587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8" name="Line 54"/>
          <p:cNvSpPr>
            <a:spLocks noChangeShapeType="1"/>
          </p:cNvSpPr>
          <p:nvPr/>
        </p:nvSpPr>
        <p:spPr bwMode="auto">
          <a:xfrm>
            <a:off x="6319601" y="2838664"/>
            <a:ext cx="1587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9" name="Line 55"/>
          <p:cNvSpPr>
            <a:spLocks noChangeShapeType="1"/>
          </p:cNvSpPr>
          <p:nvPr/>
        </p:nvSpPr>
        <p:spPr bwMode="auto">
          <a:xfrm>
            <a:off x="6616463" y="2838664"/>
            <a:ext cx="3175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0" name="Line 56"/>
          <p:cNvSpPr>
            <a:spLocks noChangeShapeType="1"/>
          </p:cNvSpPr>
          <p:nvPr/>
        </p:nvSpPr>
        <p:spPr bwMode="auto">
          <a:xfrm>
            <a:off x="6927613" y="2838664"/>
            <a:ext cx="1588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1" name="Line 57"/>
          <p:cNvSpPr>
            <a:spLocks noChangeShapeType="1"/>
          </p:cNvSpPr>
          <p:nvPr/>
        </p:nvSpPr>
        <p:spPr bwMode="auto">
          <a:xfrm>
            <a:off x="7235588" y="2838664"/>
            <a:ext cx="3175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2" name="Line 58"/>
          <p:cNvSpPr>
            <a:spLocks noChangeShapeType="1"/>
          </p:cNvSpPr>
          <p:nvPr/>
        </p:nvSpPr>
        <p:spPr bwMode="auto">
          <a:xfrm>
            <a:off x="7545151" y="2838664"/>
            <a:ext cx="1587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3" name="Line 59"/>
          <p:cNvSpPr>
            <a:spLocks noChangeShapeType="1"/>
          </p:cNvSpPr>
          <p:nvPr/>
        </p:nvSpPr>
        <p:spPr bwMode="auto">
          <a:xfrm>
            <a:off x="7842013" y="2838664"/>
            <a:ext cx="4763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4" name="Line 60"/>
          <p:cNvSpPr>
            <a:spLocks noChangeShapeType="1"/>
          </p:cNvSpPr>
          <p:nvPr/>
        </p:nvSpPr>
        <p:spPr bwMode="auto">
          <a:xfrm>
            <a:off x="8153163" y="2838664"/>
            <a:ext cx="1588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5" name="Line 61"/>
          <p:cNvSpPr>
            <a:spLocks noChangeShapeType="1"/>
          </p:cNvSpPr>
          <p:nvPr/>
        </p:nvSpPr>
        <p:spPr bwMode="auto">
          <a:xfrm>
            <a:off x="8461138" y="2838664"/>
            <a:ext cx="3175" cy="237490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46" name="Group 318"/>
          <p:cNvGrpSpPr>
            <a:grpSpLocks/>
          </p:cNvGrpSpPr>
          <p:nvPr/>
        </p:nvGrpSpPr>
        <p:grpSpPr bwMode="auto">
          <a:xfrm>
            <a:off x="4170126" y="3187914"/>
            <a:ext cx="4600575" cy="1970087"/>
            <a:chOff x="1772" y="2081"/>
            <a:chExt cx="2429" cy="874"/>
          </a:xfrm>
        </p:grpSpPr>
        <p:grpSp>
          <p:nvGrpSpPr>
            <p:cNvPr id="47" name="Group 262"/>
            <p:cNvGrpSpPr>
              <a:grpSpLocks/>
            </p:cNvGrpSpPr>
            <p:nvPr/>
          </p:nvGrpSpPr>
          <p:grpSpPr bwMode="auto">
            <a:xfrm>
              <a:off x="1772" y="2081"/>
              <a:ext cx="1939" cy="615"/>
              <a:chOff x="1772" y="2081"/>
              <a:chExt cx="1939" cy="615"/>
            </a:xfrm>
          </p:grpSpPr>
          <p:sp>
            <p:nvSpPr>
              <p:cNvPr id="103" name="Freeform 62"/>
              <p:cNvSpPr>
                <a:spLocks/>
              </p:cNvSpPr>
              <p:nvPr/>
            </p:nvSpPr>
            <p:spPr bwMode="auto">
              <a:xfrm>
                <a:off x="1772" y="2081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4" name="Freeform 63"/>
              <p:cNvSpPr>
                <a:spLocks/>
              </p:cNvSpPr>
              <p:nvPr/>
            </p:nvSpPr>
            <p:spPr bwMode="auto">
              <a:xfrm>
                <a:off x="1788" y="2085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5" name="Freeform 64"/>
              <p:cNvSpPr>
                <a:spLocks/>
              </p:cNvSpPr>
              <p:nvPr/>
            </p:nvSpPr>
            <p:spPr bwMode="auto">
              <a:xfrm>
                <a:off x="1795" y="208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6" name="Freeform 65"/>
              <p:cNvSpPr>
                <a:spLocks/>
              </p:cNvSpPr>
              <p:nvPr/>
            </p:nvSpPr>
            <p:spPr bwMode="auto">
              <a:xfrm>
                <a:off x="1803" y="2089"/>
                <a:ext cx="9" cy="6"/>
              </a:xfrm>
              <a:custGeom>
                <a:avLst/>
                <a:gdLst>
                  <a:gd name="T0" fmla="*/ 2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0 w 9"/>
                  <a:gd name="T7" fmla="*/ 4 h 6"/>
                  <a:gd name="T8" fmla="*/ 8 w 9"/>
                  <a:gd name="T9" fmla="*/ 6 h 6"/>
                  <a:gd name="T10" fmla="*/ 9 w 9"/>
                  <a:gd name="T11" fmla="*/ 6 h 6"/>
                  <a:gd name="T12" fmla="*/ 9 w 9"/>
                  <a:gd name="T13" fmla="*/ 4 h 6"/>
                  <a:gd name="T14" fmla="*/ 9 w 9"/>
                  <a:gd name="T15" fmla="*/ 2 h 6"/>
                  <a:gd name="T16" fmla="*/ 2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7" name="Freeform 66"/>
              <p:cNvSpPr>
                <a:spLocks/>
              </p:cNvSpPr>
              <p:nvPr/>
            </p:nvSpPr>
            <p:spPr bwMode="auto">
              <a:xfrm>
                <a:off x="1816" y="209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8" name="Freeform 67"/>
              <p:cNvSpPr>
                <a:spLocks/>
              </p:cNvSpPr>
              <p:nvPr/>
            </p:nvSpPr>
            <p:spPr bwMode="auto">
              <a:xfrm>
                <a:off x="1824" y="209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09" name="Freeform 68"/>
              <p:cNvSpPr>
                <a:spLocks/>
              </p:cNvSpPr>
              <p:nvPr/>
            </p:nvSpPr>
            <p:spPr bwMode="auto">
              <a:xfrm>
                <a:off x="1832" y="2095"/>
                <a:ext cx="11" cy="6"/>
              </a:xfrm>
              <a:custGeom>
                <a:avLst/>
                <a:gdLst>
                  <a:gd name="T0" fmla="*/ 4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9 w 11"/>
                  <a:gd name="T9" fmla="*/ 6 h 6"/>
                  <a:gd name="T10" fmla="*/ 11 w 11"/>
                  <a:gd name="T11" fmla="*/ 6 h 6"/>
                  <a:gd name="T12" fmla="*/ 11 w 11"/>
                  <a:gd name="T13" fmla="*/ 4 h 6"/>
                  <a:gd name="T14" fmla="*/ 11 w 11"/>
                  <a:gd name="T15" fmla="*/ 2 h 6"/>
                  <a:gd name="T16" fmla="*/ 4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0" name="Freeform 69"/>
              <p:cNvSpPr>
                <a:spLocks/>
              </p:cNvSpPr>
              <p:nvPr/>
            </p:nvSpPr>
            <p:spPr bwMode="auto">
              <a:xfrm>
                <a:off x="1847" y="2099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1" name="Freeform 70"/>
              <p:cNvSpPr>
                <a:spLocks/>
              </p:cNvSpPr>
              <p:nvPr/>
            </p:nvSpPr>
            <p:spPr bwMode="auto">
              <a:xfrm>
                <a:off x="1855" y="2101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1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2" name="Freeform 71"/>
              <p:cNvSpPr>
                <a:spLocks/>
              </p:cNvSpPr>
              <p:nvPr/>
            </p:nvSpPr>
            <p:spPr bwMode="auto">
              <a:xfrm>
                <a:off x="1862" y="2102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8 w 12"/>
                  <a:gd name="T11" fmla="*/ 6 h 6"/>
                  <a:gd name="T12" fmla="*/ 10 w 12"/>
                  <a:gd name="T13" fmla="*/ 6 h 6"/>
                  <a:gd name="T14" fmla="*/ 12 w 12"/>
                  <a:gd name="T15" fmla="*/ 4 h 6"/>
                  <a:gd name="T16" fmla="*/ 10 w 12"/>
                  <a:gd name="T17" fmla="*/ 2 h 6"/>
                  <a:gd name="T18" fmla="*/ 10 w 12"/>
                  <a:gd name="T19" fmla="*/ 2 h 6"/>
                  <a:gd name="T20" fmla="*/ 2 w 12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3" name="Freeform 72"/>
              <p:cNvSpPr>
                <a:spLocks/>
              </p:cNvSpPr>
              <p:nvPr/>
            </p:nvSpPr>
            <p:spPr bwMode="auto">
              <a:xfrm>
                <a:off x="1876" y="210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4" name="Freeform 73"/>
              <p:cNvSpPr>
                <a:spLocks/>
              </p:cNvSpPr>
              <p:nvPr/>
            </p:nvSpPr>
            <p:spPr bwMode="auto">
              <a:xfrm>
                <a:off x="1884" y="2108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5" name="Freeform 74"/>
              <p:cNvSpPr>
                <a:spLocks/>
              </p:cNvSpPr>
              <p:nvPr/>
            </p:nvSpPr>
            <p:spPr bwMode="auto">
              <a:xfrm>
                <a:off x="1891" y="2110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10 w 12"/>
                  <a:gd name="T9" fmla="*/ 6 h 6"/>
                  <a:gd name="T10" fmla="*/ 12 w 12"/>
                  <a:gd name="T11" fmla="*/ 6 h 6"/>
                  <a:gd name="T12" fmla="*/ 12 w 12"/>
                  <a:gd name="T13" fmla="*/ 4 h 6"/>
                  <a:gd name="T14" fmla="*/ 12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6" name="Freeform 75"/>
              <p:cNvSpPr>
                <a:spLocks/>
              </p:cNvSpPr>
              <p:nvPr/>
            </p:nvSpPr>
            <p:spPr bwMode="auto">
              <a:xfrm>
                <a:off x="1907" y="2114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7" name="Freeform 76"/>
              <p:cNvSpPr>
                <a:spLocks/>
              </p:cNvSpPr>
              <p:nvPr/>
            </p:nvSpPr>
            <p:spPr bwMode="auto">
              <a:xfrm>
                <a:off x="1914" y="211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8" name="Freeform 77"/>
              <p:cNvSpPr>
                <a:spLocks/>
              </p:cNvSpPr>
              <p:nvPr/>
            </p:nvSpPr>
            <p:spPr bwMode="auto">
              <a:xfrm>
                <a:off x="1922" y="2118"/>
                <a:ext cx="11" cy="6"/>
              </a:xfrm>
              <a:custGeom>
                <a:avLst/>
                <a:gdLst>
                  <a:gd name="T0" fmla="*/ 2 w 11"/>
                  <a:gd name="T1" fmla="*/ 0 h 6"/>
                  <a:gd name="T2" fmla="*/ 0 w 11"/>
                  <a:gd name="T3" fmla="*/ 0 h 6"/>
                  <a:gd name="T4" fmla="*/ 0 w 11"/>
                  <a:gd name="T5" fmla="*/ 2 h 6"/>
                  <a:gd name="T6" fmla="*/ 0 w 11"/>
                  <a:gd name="T7" fmla="*/ 4 h 6"/>
                  <a:gd name="T8" fmla="*/ 8 w 11"/>
                  <a:gd name="T9" fmla="*/ 6 h 6"/>
                  <a:gd name="T10" fmla="*/ 10 w 11"/>
                  <a:gd name="T11" fmla="*/ 6 h 6"/>
                  <a:gd name="T12" fmla="*/ 11 w 11"/>
                  <a:gd name="T13" fmla="*/ 4 h 6"/>
                  <a:gd name="T14" fmla="*/ 10 w 11"/>
                  <a:gd name="T15" fmla="*/ 2 h 6"/>
                  <a:gd name="T16" fmla="*/ 2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19" name="Freeform 78"/>
              <p:cNvSpPr>
                <a:spLocks/>
              </p:cNvSpPr>
              <p:nvPr/>
            </p:nvSpPr>
            <p:spPr bwMode="auto">
              <a:xfrm>
                <a:off x="1935" y="212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0" name="Freeform 79"/>
              <p:cNvSpPr>
                <a:spLocks/>
              </p:cNvSpPr>
              <p:nvPr/>
            </p:nvSpPr>
            <p:spPr bwMode="auto">
              <a:xfrm>
                <a:off x="1943" y="2124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1" name="Freeform 80"/>
              <p:cNvSpPr>
                <a:spLocks/>
              </p:cNvSpPr>
              <p:nvPr/>
            </p:nvSpPr>
            <p:spPr bwMode="auto">
              <a:xfrm>
                <a:off x="1951" y="2126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2 w 11"/>
                  <a:gd name="T3" fmla="*/ 0 h 5"/>
                  <a:gd name="T4" fmla="*/ 0 w 11"/>
                  <a:gd name="T5" fmla="*/ 1 h 5"/>
                  <a:gd name="T6" fmla="*/ 2 w 11"/>
                  <a:gd name="T7" fmla="*/ 3 h 5"/>
                  <a:gd name="T8" fmla="*/ 9 w 11"/>
                  <a:gd name="T9" fmla="*/ 5 h 5"/>
                  <a:gd name="T10" fmla="*/ 11 w 11"/>
                  <a:gd name="T11" fmla="*/ 5 h 5"/>
                  <a:gd name="T12" fmla="*/ 11 w 11"/>
                  <a:gd name="T13" fmla="*/ 3 h 5"/>
                  <a:gd name="T14" fmla="*/ 11 w 11"/>
                  <a:gd name="T15" fmla="*/ 1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2" name="Freeform 81"/>
              <p:cNvSpPr>
                <a:spLocks/>
              </p:cNvSpPr>
              <p:nvPr/>
            </p:nvSpPr>
            <p:spPr bwMode="auto">
              <a:xfrm>
                <a:off x="1966" y="212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3" name="Freeform 82"/>
              <p:cNvSpPr>
                <a:spLocks/>
              </p:cNvSpPr>
              <p:nvPr/>
            </p:nvSpPr>
            <p:spPr bwMode="auto">
              <a:xfrm>
                <a:off x="1974" y="213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4" name="Freeform 83"/>
              <p:cNvSpPr>
                <a:spLocks/>
              </p:cNvSpPr>
              <p:nvPr/>
            </p:nvSpPr>
            <p:spPr bwMode="auto">
              <a:xfrm>
                <a:off x="1981" y="2133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2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5" name="Freeform 84"/>
              <p:cNvSpPr>
                <a:spLocks/>
              </p:cNvSpPr>
              <p:nvPr/>
            </p:nvSpPr>
            <p:spPr bwMode="auto">
              <a:xfrm>
                <a:off x="1995" y="213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6" name="Freeform 85"/>
              <p:cNvSpPr>
                <a:spLocks/>
              </p:cNvSpPr>
              <p:nvPr/>
            </p:nvSpPr>
            <p:spPr bwMode="auto">
              <a:xfrm>
                <a:off x="2003" y="2139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7" name="Freeform 86"/>
              <p:cNvSpPr>
                <a:spLocks/>
              </p:cNvSpPr>
              <p:nvPr/>
            </p:nvSpPr>
            <p:spPr bwMode="auto">
              <a:xfrm>
                <a:off x="2010" y="2141"/>
                <a:ext cx="12" cy="8"/>
              </a:xfrm>
              <a:custGeom>
                <a:avLst/>
                <a:gdLst>
                  <a:gd name="T0" fmla="*/ 4 w 12"/>
                  <a:gd name="T1" fmla="*/ 0 h 8"/>
                  <a:gd name="T2" fmla="*/ 2 w 12"/>
                  <a:gd name="T3" fmla="*/ 0 h 8"/>
                  <a:gd name="T4" fmla="*/ 0 w 12"/>
                  <a:gd name="T5" fmla="*/ 2 h 8"/>
                  <a:gd name="T6" fmla="*/ 2 w 12"/>
                  <a:gd name="T7" fmla="*/ 4 h 8"/>
                  <a:gd name="T8" fmla="*/ 8 w 12"/>
                  <a:gd name="T9" fmla="*/ 8 h 8"/>
                  <a:gd name="T10" fmla="*/ 10 w 12"/>
                  <a:gd name="T11" fmla="*/ 8 h 8"/>
                  <a:gd name="T12" fmla="*/ 12 w 12"/>
                  <a:gd name="T13" fmla="*/ 6 h 8"/>
                  <a:gd name="T14" fmla="*/ 10 w 12"/>
                  <a:gd name="T15" fmla="*/ 4 h 8"/>
                  <a:gd name="T16" fmla="*/ 4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8" name="Freeform 87"/>
              <p:cNvSpPr>
                <a:spLocks/>
              </p:cNvSpPr>
              <p:nvPr/>
            </p:nvSpPr>
            <p:spPr bwMode="auto">
              <a:xfrm>
                <a:off x="2026" y="214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2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29" name="Freeform 88"/>
              <p:cNvSpPr>
                <a:spLocks/>
              </p:cNvSpPr>
              <p:nvPr/>
            </p:nvSpPr>
            <p:spPr bwMode="auto">
              <a:xfrm>
                <a:off x="2033" y="2149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1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0" name="Freeform 89"/>
              <p:cNvSpPr>
                <a:spLocks/>
              </p:cNvSpPr>
              <p:nvPr/>
            </p:nvSpPr>
            <p:spPr bwMode="auto">
              <a:xfrm>
                <a:off x="2039" y="2150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10 w 12"/>
                  <a:gd name="T9" fmla="*/ 6 h 6"/>
                  <a:gd name="T10" fmla="*/ 12 w 12"/>
                  <a:gd name="T11" fmla="*/ 6 h 6"/>
                  <a:gd name="T12" fmla="*/ 12 w 12"/>
                  <a:gd name="T13" fmla="*/ 4 h 6"/>
                  <a:gd name="T14" fmla="*/ 12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1" name="Freeform 90"/>
              <p:cNvSpPr>
                <a:spLocks/>
              </p:cNvSpPr>
              <p:nvPr/>
            </p:nvSpPr>
            <p:spPr bwMode="auto">
              <a:xfrm>
                <a:off x="2054" y="21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2" name="Freeform 91"/>
              <p:cNvSpPr>
                <a:spLocks/>
              </p:cNvSpPr>
              <p:nvPr/>
            </p:nvSpPr>
            <p:spPr bwMode="auto">
              <a:xfrm>
                <a:off x="2062" y="215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3" name="Freeform 92"/>
              <p:cNvSpPr>
                <a:spLocks/>
              </p:cNvSpPr>
              <p:nvPr/>
            </p:nvSpPr>
            <p:spPr bwMode="auto">
              <a:xfrm>
                <a:off x="2070" y="2158"/>
                <a:ext cx="11" cy="6"/>
              </a:xfrm>
              <a:custGeom>
                <a:avLst/>
                <a:gdLst>
                  <a:gd name="T0" fmla="*/ 2 w 11"/>
                  <a:gd name="T1" fmla="*/ 0 h 6"/>
                  <a:gd name="T2" fmla="*/ 0 w 11"/>
                  <a:gd name="T3" fmla="*/ 0 h 6"/>
                  <a:gd name="T4" fmla="*/ 0 w 11"/>
                  <a:gd name="T5" fmla="*/ 2 h 6"/>
                  <a:gd name="T6" fmla="*/ 0 w 11"/>
                  <a:gd name="T7" fmla="*/ 4 h 6"/>
                  <a:gd name="T8" fmla="*/ 7 w 11"/>
                  <a:gd name="T9" fmla="*/ 6 h 6"/>
                  <a:gd name="T10" fmla="*/ 9 w 11"/>
                  <a:gd name="T11" fmla="*/ 6 h 6"/>
                  <a:gd name="T12" fmla="*/ 11 w 11"/>
                  <a:gd name="T13" fmla="*/ 4 h 6"/>
                  <a:gd name="T14" fmla="*/ 9 w 11"/>
                  <a:gd name="T15" fmla="*/ 2 h 6"/>
                  <a:gd name="T16" fmla="*/ 2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4" name="Freeform 93"/>
              <p:cNvSpPr>
                <a:spLocks/>
              </p:cNvSpPr>
              <p:nvPr/>
            </p:nvSpPr>
            <p:spPr bwMode="auto">
              <a:xfrm>
                <a:off x="2085" y="216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5" name="Freeform 94"/>
              <p:cNvSpPr>
                <a:spLocks/>
              </p:cNvSpPr>
              <p:nvPr/>
            </p:nvSpPr>
            <p:spPr bwMode="auto">
              <a:xfrm>
                <a:off x="2093" y="216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6" name="Freeform 95"/>
              <p:cNvSpPr>
                <a:spLocks/>
              </p:cNvSpPr>
              <p:nvPr/>
            </p:nvSpPr>
            <p:spPr bwMode="auto">
              <a:xfrm>
                <a:off x="2099" y="2166"/>
                <a:ext cx="11" cy="6"/>
              </a:xfrm>
              <a:custGeom>
                <a:avLst/>
                <a:gdLst>
                  <a:gd name="T0" fmla="*/ 3 w 11"/>
                  <a:gd name="T1" fmla="*/ 0 h 6"/>
                  <a:gd name="T2" fmla="*/ 1 w 11"/>
                  <a:gd name="T3" fmla="*/ 0 h 6"/>
                  <a:gd name="T4" fmla="*/ 0 w 11"/>
                  <a:gd name="T5" fmla="*/ 2 h 6"/>
                  <a:gd name="T6" fmla="*/ 1 w 11"/>
                  <a:gd name="T7" fmla="*/ 4 h 6"/>
                  <a:gd name="T8" fmla="*/ 9 w 11"/>
                  <a:gd name="T9" fmla="*/ 6 h 6"/>
                  <a:gd name="T10" fmla="*/ 11 w 11"/>
                  <a:gd name="T11" fmla="*/ 6 h 6"/>
                  <a:gd name="T12" fmla="*/ 11 w 11"/>
                  <a:gd name="T13" fmla="*/ 4 h 6"/>
                  <a:gd name="T14" fmla="*/ 11 w 11"/>
                  <a:gd name="T15" fmla="*/ 2 h 6"/>
                  <a:gd name="T16" fmla="*/ 3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7" name="Freeform 96"/>
              <p:cNvSpPr>
                <a:spLocks/>
              </p:cNvSpPr>
              <p:nvPr/>
            </p:nvSpPr>
            <p:spPr bwMode="auto">
              <a:xfrm>
                <a:off x="2114" y="216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8" name="Freeform 97"/>
              <p:cNvSpPr>
                <a:spLocks/>
              </p:cNvSpPr>
              <p:nvPr/>
            </p:nvSpPr>
            <p:spPr bwMode="auto">
              <a:xfrm>
                <a:off x="2122" y="2170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39" name="Freeform 98"/>
              <p:cNvSpPr>
                <a:spLocks/>
              </p:cNvSpPr>
              <p:nvPr/>
            </p:nvSpPr>
            <p:spPr bwMode="auto">
              <a:xfrm>
                <a:off x="2129" y="2172"/>
                <a:ext cx="12" cy="5"/>
              </a:xfrm>
              <a:custGeom>
                <a:avLst/>
                <a:gdLst>
                  <a:gd name="T0" fmla="*/ 4 w 12"/>
                  <a:gd name="T1" fmla="*/ 0 h 5"/>
                  <a:gd name="T2" fmla="*/ 2 w 12"/>
                  <a:gd name="T3" fmla="*/ 0 h 5"/>
                  <a:gd name="T4" fmla="*/ 0 w 12"/>
                  <a:gd name="T5" fmla="*/ 2 h 5"/>
                  <a:gd name="T6" fmla="*/ 2 w 12"/>
                  <a:gd name="T7" fmla="*/ 3 h 5"/>
                  <a:gd name="T8" fmla="*/ 8 w 12"/>
                  <a:gd name="T9" fmla="*/ 5 h 5"/>
                  <a:gd name="T10" fmla="*/ 10 w 12"/>
                  <a:gd name="T11" fmla="*/ 5 h 5"/>
                  <a:gd name="T12" fmla="*/ 12 w 12"/>
                  <a:gd name="T13" fmla="*/ 3 h 5"/>
                  <a:gd name="T14" fmla="*/ 10 w 12"/>
                  <a:gd name="T15" fmla="*/ 2 h 5"/>
                  <a:gd name="T16" fmla="*/ 4 w 1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3"/>
                    </a:lnTo>
                    <a:lnTo>
                      <a:pt x="1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0" name="Freeform 99"/>
              <p:cNvSpPr>
                <a:spLocks/>
              </p:cNvSpPr>
              <p:nvPr/>
            </p:nvSpPr>
            <p:spPr bwMode="auto">
              <a:xfrm>
                <a:off x="2145" y="2175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1" name="Freeform 100"/>
              <p:cNvSpPr>
                <a:spLocks/>
              </p:cNvSpPr>
              <p:nvPr/>
            </p:nvSpPr>
            <p:spPr bwMode="auto">
              <a:xfrm>
                <a:off x="2152" y="217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2" name="Freeform 101"/>
              <p:cNvSpPr>
                <a:spLocks/>
              </p:cNvSpPr>
              <p:nvPr/>
            </p:nvSpPr>
            <p:spPr bwMode="auto">
              <a:xfrm>
                <a:off x="2160" y="2179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2 w 12"/>
                  <a:gd name="T9" fmla="*/ 4 h 6"/>
                  <a:gd name="T10" fmla="*/ 8 w 12"/>
                  <a:gd name="T11" fmla="*/ 6 h 6"/>
                  <a:gd name="T12" fmla="*/ 10 w 12"/>
                  <a:gd name="T13" fmla="*/ 6 h 6"/>
                  <a:gd name="T14" fmla="*/ 12 w 12"/>
                  <a:gd name="T15" fmla="*/ 4 h 6"/>
                  <a:gd name="T16" fmla="*/ 10 w 12"/>
                  <a:gd name="T17" fmla="*/ 2 h 6"/>
                  <a:gd name="T18" fmla="*/ 4 w 12"/>
                  <a:gd name="T19" fmla="*/ 0 h 6"/>
                  <a:gd name="T20" fmla="*/ 2 w 12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3" name="Freeform 102"/>
              <p:cNvSpPr>
                <a:spLocks/>
              </p:cNvSpPr>
              <p:nvPr/>
            </p:nvSpPr>
            <p:spPr bwMode="auto">
              <a:xfrm>
                <a:off x="2173" y="218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4" name="Freeform 103"/>
              <p:cNvSpPr>
                <a:spLocks/>
              </p:cNvSpPr>
              <p:nvPr/>
            </p:nvSpPr>
            <p:spPr bwMode="auto">
              <a:xfrm>
                <a:off x="2181" y="218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5" name="Freeform 104"/>
              <p:cNvSpPr>
                <a:spLocks/>
              </p:cNvSpPr>
              <p:nvPr/>
            </p:nvSpPr>
            <p:spPr bwMode="auto">
              <a:xfrm>
                <a:off x="2189" y="2187"/>
                <a:ext cx="11" cy="6"/>
              </a:xfrm>
              <a:custGeom>
                <a:avLst/>
                <a:gdLst>
                  <a:gd name="T0" fmla="*/ 4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9 w 11"/>
                  <a:gd name="T9" fmla="*/ 6 h 6"/>
                  <a:gd name="T10" fmla="*/ 11 w 11"/>
                  <a:gd name="T11" fmla="*/ 6 h 6"/>
                  <a:gd name="T12" fmla="*/ 11 w 11"/>
                  <a:gd name="T13" fmla="*/ 4 h 6"/>
                  <a:gd name="T14" fmla="*/ 11 w 11"/>
                  <a:gd name="T15" fmla="*/ 2 h 6"/>
                  <a:gd name="T16" fmla="*/ 4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6" name="Freeform 105"/>
              <p:cNvSpPr>
                <a:spLocks/>
              </p:cNvSpPr>
              <p:nvPr/>
            </p:nvSpPr>
            <p:spPr bwMode="auto">
              <a:xfrm>
                <a:off x="2204" y="219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7" name="Freeform 106"/>
              <p:cNvSpPr>
                <a:spLocks/>
              </p:cNvSpPr>
              <p:nvPr/>
            </p:nvSpPr>
            <p:spPr bwMode="auto">
              <a:xfrm>
                <a:off x="2212" y="219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8" name="Freeform 107"/>
              <p:cNvSpPr>
                <a:spLocks/>
              </p:cNvSpPr>
              <p:nvPr/>
            </p:nvSpPr>
            <p:spPr bwMode="auto">
              <a:xfrm>
                <a:off x="2220" y="2193"/>
                <a:ext cx="11" cy="5"/>
              </a:xfrm>
              <a:custGeom>
                <a:avLst/>
                <a:gdLst>
                  <a:gd name="T0" fmla="*/ 1 w 11"/>
                  <a:gd name="T1" fmla="*/ 0 h 5"/>
                  <a:gd name="T2" fmla="*/ 0 w 11"/>
                  <a:gd name="T3" fmla="*/ 0 h 5"/>
                  <a:gd name="T4" fmla="*/ 0 w 11"/>
                  <a:gd name="T5" fmla="*/ 2 h 5"/>
                  <a:gd name="T6" fmla="*/ 0 w 11"/>
                  <a:gd name="T7" fmla="*/ 4 h 5"/>
                  <a:gd name="T8" fmla="*/ 7 w 11"/>
                  <a:gd name="T9" fmla="*/ 5 h 5"/>
                  <a:gd name="T10" fmla="*/ 9 w 11"/>
                  <a:gd name="T11" fmla="*/ 5 h 5"/>
                  <a:gd name="T12" fmla="*/ 11 w 11"/>
                  <a:gd name="T13" fmla="*/ 4 h 5"/>
                  <a:gd name="T14" fmla="*/ 9 w 11"/>
                  <a:gd name="T15" fmla="*/ 2 h 5"/>
                  <a:gd name="T16" fmla="*/ 1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9" name="Freeform 108"/>
              <p:cNvSpPr>
                <a:spLocks/>
              </p:cNvSpPr>
              <p:nvPr/>
            </p:nvSpPr>
            <p:spPr bwMode="auto">
              <a:xfrm>
                <a:off x="2235" y="219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1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0" name="Freeform 109"/>
              <p:cNvSpPr>
                <a:spLocks/>
              </p:cNvSpPr>
              <p:nvPr/>
            </p:nvSpPr>
            <p:spPr bwMode="auto">
              <a:xfrm>
                <a:off x="2241" y="2198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1" name="Freeform 110"/>
              <p:cNvSpPr>
                <a:spLocks/>
              </p:cNvSpPr>
              <p:nvPr/>
            </p:nvSpPr>
            <p:spPr bwMode="auto">
              <a:xfrm>
                <a:off x="2248" y="2200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10 w 12"/>
                  <a:gd name="T9" fmla="*/ 6 h 6"/>
                  <a:gd name="T10" fmla="*/ 10 w 12"/>
                  <a:gd name="T11" fmla="*/ 6 h 6"/>
                  <a:gd name="T12" fmla="*/ 12 w 12"/>
                  <a:gd name="T13" fmla="*/ 6 h 6"/>
                  <a:gd name="T14" fmla="*/ 12 w 12"/>
                  <a:gd name="T15" fmla="*/ 4 h 6"/>
                  <a:gd name="T16" fmla="*/ 12 w 12"/>
                  <a:gd name="T17" fmla="*/ 2 h 6"/>
                  <a:gd name="T18" fmla="*/ 12 w 12"/>
                  <a:gd name="T19" fmla="*/ 2 h 6"/>
                  <a:gd name="T20" fmla="*/ 4 w 12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2" name="Freeform 111"/>
              <p:cNvSpPr>
                <a:spLocks/>
              </p:cNvSpPr>
              <p:nvPr/>
            </p:nvSpPr>
            <p:spPr bwMode="auto">
              <a:xfrm>
                <a:off x="2264" y="220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3" name="Freeform 112"/>
              <p:cNvSpPr>
                <a:spLocks/>
              </p:cNvSpPr>
              <p:nvPr/>
            </p:nvSpPr>
            <p:spPr bwMode="auto">
              <a:xfrm>
                <a:off x="2271" y="220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4" name="Freeform 113"/>
              <p:cNvSpPr>
                <a:spLocks/>
              </p:cNvSpPr>
              <p:nvPr/>
            </p:nvSpPr>
            <p:spPr bwMode="auto">
              <a:xfrm>
                <a:off x="2279" y="2208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2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5" name="Freeform 114"/>
              <p:cNvSpPr>
                <a:spLocks/>
              </p:cNvSpPr>
              <p:nvPr/>
            </p:nvSpPr>
            <p:spPr bwMode="auto">
              <a:xfrm>
                <a:off x="2294" y="221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6" name="Freeform 115"/>
              <p:cNvSpPr>
                <a:spLocks/>
              </p:cNvSpPr>
              <p:nvPr/>
            </p:nvSpPr>
            <p:spPr bwMode="auto">
              <a:xfrm>
                <a:off x="2302" y="221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7" name="Freeform 116"/>
              <p:cNvSpPr>
                <a:spLocks/>
              </p:cNvSpPr>
              <p:nvPr/>
            </p:nvSpPr>
            <p:spPr bwMode="auto">
              <a:xfrm>
                <a:off x="2308" y="2214"/>
                <a:ext cx="11" cy="6"/>
              </a:xfrm>
              <a:custGeom>
                <a:avLst/>
                <a:gdLst>
                  <a:gd name="T0" fmla="*/ 4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9 w 11"/>
                  <a:gd name="T9" fmla="*/ 6 h 6"/>
                  <a:gd name="T10" fmla="*/ 11 w 11"/>
                  <a:gd name="T11" fmla="*/ 6 h 6"/>
                  <a:gd name="T12" fmla="*/ 11 w 11"/>
                  <a:gd name="T13" fmla="*/ 4 h 6"/>
                  <a:gd name="T14" fmla="*/ 11 w 11"/>
                  <a:gd name="T15" fmla="*/ 2 h 6"/>
                  <a:gd name="T16" fmla="*/ 4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8" name="Freeform 117"/>
              <p:cNvSpPr>
                <a:spLocks/>
              </p:cNvSpPr>
              <p:nvPr/>
            </p:nvSpPr>
            <p:spPr bwMode="auto">
              <a:xfrm>
                <a:off x="2323" y="221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9" name="Freeform 118"/>
              <p:cNvSpPr>
                <a:spLocks/>
              </p:cNvSpPr>
              <p:nvPr/>
            </p:nvSpPr>
            <p:spPr bwMode="auto">
              <a:xfrm>
                <a:off x="2331" y="222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0" name="Freeform 119"/>
              <p:cNvSpPr>
                <a:spLocks/>
              </p:cNvSpPr>
              <p:nvPr/>
            </p:nvSpPr>
            <p:spPr bwMode="auto">
              <a:xfrm>
                <a:off x="2339" y="2222"/>
                <a:ext cx="11" cy="5"/>
              </a:xfrm>
              <a:custGeom>
                <a:avLst/>
                <a:gdLst>
                  <a:gd name="T0" fmla="*/ 3 w 11"/>
                  <a:gd name="T1" fmla="*/ 0 h 5"/>
                  <a:gd name="T2" fmla="*/ 1 w 11"/>
                  <a:gd name="T3" fmla="*/ 0 h 5"/>
                  <a:gd name="T4" fmla="*/ 0 w 11"/>
                  <a:gd name="T5" fmla="*/ 1 h 5"/>
                  <a:gd name="T6" fmla="*/ 1 w 11"/>
                  <a:gd name="T7" fmla="*/ 3 h 5"/>
                  <a:gd name="T8" fmla="*/ 7 w 11"/>
                  <a:gd name="T9" fmla="*/ 5 h 5"/>
                  <a:gd name="T10" fmla="*/ 9 w 11"/>
                  <a:gd name="T11" fmla="*/ 5 h 5"/>
                  <a:gd name="T12" fmla="*/ 11 w 11"/>
                  <a:gd name="T13" fmla="*/ 3 h 5"/>
                  <a:gd name="T14" fmla="*/ 9 w 11"/>
                  <a:gd name="T15" fmla="*/ 1 h 5"/>
                  <a:gd name="T16" fmla="*/ 3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3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9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1" name="Freeform 120"/>
              <p:cNvSpPr>
                <a:spLocks/>
              </p:cNvSpPr>
              <p:nvPr/>
            </p:nvSpPr>
            <p:spPr bwMode="auto">
              <a:xfrm>
                <a:off x="2354" y="222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2" name="Freeform 121"/>
              <p:cNvSpPr>
                <a:spLocks/>
              </p:cNvSpPr>
              <p:nvPr/>
            </p:nvSpPr>
            <p:spPr bwMode="auto">
              <a:xfrm>
                <a:off x="2362" y="2227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3" name="Freeform 122"/>
              <p:cNvSpPr>
                <a:spLocks/>
              </p:cNvSpPr>
              <p:nvPr/>
            </p:nvSpPr>
            <p:spPr bwMode="auto">
              <a:xfrm>
                <a:off x="2369" y="2229"/>
                <a:ext cx="10" cy="6"/>
              </a:xfrm>
              <a:custGeom>
                <a:avLst/>
                <a:gdLst>
                  <a:gd name="T0" fmla="*/ 2 w 10"/>
                  <a:gd name="T1" fmla="*/ 0 h 6"/>
                  <a:gd name="T2" fmla="*/ 0 w 10"/>
                  <a:gd name="T3" fmla="*/ 0 h 6"/>
                  <a:gd name="T4" fmla="*/ 0 w 10"/>
                  <a:gd name="T5" fmla="*/ 2 h 6"/>
                  <a:gd name="T6" fmla="*/ 0 w 10"/>
                  <a:gd name="T7" fmla="*/ 4 h 6"/>
                  <a:gd name="T8" fmla="*/ 8 w 10"/>
                  <a:gd name="T9" fmla="*/ 6 h 6"/>
                  <a:gd name="T10" fmla="*/ 10 w 10"/>
                  <a:gd name="T11" fmla="*/ 6 h 6"/>
                  <a:gd name="T12" fmla="*/ 10 w 10"/>
                  <a:gd name="T13" fmla="*/ 4 h 6"/>
                  <a:gd name="T14" fmla="*/ 10 w 10"/>
                  <a:gd name="T15" fmla="*/ 2 h 6"/>
                  <a:gd name="T16" fmla="*/ 2 w 10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4" name="Freeform 123"/>
              <p:cNvSpPr>
                <a:spLocks/>
              </p:cNvSpPr>
              <p:nvPr/>
            </p:nvSpPr>
            <p:spPr bwMode="auto">
              <a:xfrm>
                <a:off x="2383" y="223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5" name="Freeform 124"/>
              <p:cNvSpPr>
                <a:spLocks/>
              </p:cNvSpPr>
              <p:nvPr/>
            </p:nvSpPr>
            <p:spPr bwMode="auto">
              <a:xfrm>
                <a:off x="2390" y="223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6" name="Freeform 125"/>
              <p:cNvSpPr>
                <a:spLocks/>
              </p:cNvSpPr>
              <p:nvPr/>
            </p:nvSpPr>
            <p:spPr bwMode="auto">
              <a:xfrm>
                <a:off x="2398" y="2237"/>
                <a:ext cx="12" cy="4"/>
              </a:xfrm>
              <a:custGeom>
                <a:avLst/>
                <a:gdLst>
                  <a:gd name="T0" fmla="*/ 4 w 12"/>
                  <a:gd name="T1" fmla="*/ 0 h 4"/>
                  <a:gd name="T2" fmla="*/ 2 w 12"/>
                  <a:gd name="T3" fmla="*/ 0 h 4"/>
                  <a:gd name="T4" fmla="*/ 0 w 12"/>
                  <a:gd name="T5" fmla="*/ 2 h 4"/>
                  <a:gd name="T6" fmla="*/ 2 w 12"/>
                  <a:gd name="T7" fmla="*/ 4 h 4"/>
                  <a:gd name="T8" fmla="*/ 10 w 12"/>
                  <a:gd name="T9" fmla="*/ 4 h 4"/>
                  <a:gd name="T10" fmla="*/ 12 w 12"/>
                  <a:gd name="T11" fmla="*/ 4 h 4"/>
                  <a:gd name="T12" fmla="*/ 12 w 12"/>
                  <a:gd name="T13" fmla="*/ 2 h 4"/>
                  <a:gd name="T14" fmla="*/ 12 w 12"/>
                  <a:gd name="T15" fmla="*/ 0 h 4"/>
                  <a:gd name="T16" fmla="*/ 4 w 1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7" name="Freeform 126"/>
              <p:cNvSpPr>
                <a:spLocks/>
              </p:cNvSpPr>
              <p:nvPr/>
            </p:nvSpPr>
            <p:spPr bwMode="auto">
              <a:xfrm>
                <a:off x="2413" y="223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8" name="Freeform 127"/>
              <p:cNvSpPr>
                <a:spLocks/>
              </p:cNvSpPr>
              <p:nvPr/>
            </p:nvSpPr>
            <p:spPr bwMode="auto">
              <a:xfrm>
                <a:off x="2421" y="224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9" name="Freeform 128"/>
              <p:cNvSpPr>
                <a:spLocks/>
              </p:cNvSpPr>
              <p:nvPr/>
            </p:nvSpPr>
            <p:spPr bwMode="auto">
              <a:xfrm>
                <a:off x="2429" y="2243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0 w 11"/>
                  <a:gd name="T3" fmla="*/ 0 h 5"/>
                  <a:gd name="T4" fmla="*/ 0 w 11"/>
                  <a:gd name="T5" fmla="*/ 2 h 5"/>
                  <a:gd name="T6" fmla="*/ 0 w 11"/>
                  <a:gd name="T7" fmla="*/ 3 h 5"/>
                  <a:gd name="T8" fmla="*/ 7 w 11"/>
                  <a:gd name="T9" fmla="*/ 5 h 5"/>
                  <a:gd name="T10" fmla="*/ 9 w 11"/>
                  <a:gd name="T11" fmla="*/ 5 h 5"/>
                  <a:gd name="T12" fmla="*/ 11 w 11"/>
                  <a:gd name="T13" fmla="*/ 3 h 5"/>
                  <a:gd name="T14" fmla="*/ 9 w 11"/>
                  <a:gd name="T15" fmla="*/ 2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0" name="Freeform 129"/>
              <p:cNvSpPr>
                <a:spLocks/>
              </p:cNvSpPr>
              <p:nvPr/>
            </p:nvSpPr>
            <p:spPr bwMode="auto">
              <a:xfrm>
                <a:off x="2444" y="224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1" name="Freeform 130"/>
              <p:cNvSpPr>
                <a:spLocks/>
              </p:cNvSpPr>
              <p:nvPr/>
            </p:nvSpPr>
            <p:spPr bwMode="auto">
              <a:xfrm>
                <a:off x="2450" y="224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2" name="Freeform 131"/>
              <p:cNvSpPr>
                <a:spLocks/>
              </p:cNvSpPr>
              <p:nvPr/>
            </p:nvSpPr>
            <p:spPr bwMode="auto">
              <a:xfrm>
                <a:off x="2458" y="2250"/>
                <a:ext cx="11" cy="6"/>
              </a:xfrm>
              <a:custGeom>
                <a:avLst/>
                <a:gdLst>
                  <a:gd name="T0" fmla="*/ 3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9 w 11"/>
                  <a:gd name="T9" fmla="*/ 6 h 6"/>
                  <a:gd name="T10" fmla="*/ 11 w 11"/>
                  <a:gd name="T11" fmla="*/ 6 h 6"/>
                  <a:gd name="T12" fmla="*/ 11 w 11"/>
                  <a:gd name="T13" fmla="*/ 4 h 6"/>
                  <a:gd name="T14" fmla="*/ 11 w 11"/>
                  <a:gd name="T15" fmla="*/ 2 h 6"/>
                  <a:gd name="T16" fmla="*/ 3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3" name="Freeform 132"/>
              <p:cNvSpPr>
                <a:spLocks/>
              </p:cNvSpPr>
              <p:nvPr/>
            </p:nvSpPr>
            <p:spPr bwMode="auto">
              <a:xfrm>
                <a:off x="2473" y="22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4" name="Freeform 133"/>
              <p:cNvSpPr>
                <a:spLocks/>
              </p:cNvSpPr>
              <p:nvPr/>
            </p:nvSpPr>
            <p:spPr bwMode="auto">
              <a:xfrm>
                <a:off x="2481" y="2256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5" name="Freeform 134"/>
              <p:cNvSpPr>
                <a:spLocks/>
              </p:cNvSpPr>
              <p:nvPr/>
            </p:nvSpPr>
            <p:spPr bwMode="auto">
              <a:xfrm>
                <a:off x="2488" y="2258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2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6" name="Freeform 135"/>
              <p:cNvSpPr>
                <a:spLocks/>
              </p:cNvSpPr>
              <p:nvPr/>
            </p:nvSpPr>
            <p:spPr bwMode="auto">
              <a:xfrm>
                <a:off x="2504" y="226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7" name="Freeform 136"/>
              <p:cNvSpPr>
                <a:spLocks/>
              </p:cNvSpPr>
              <p:nvPr/>
            </p:nvSpPr>
            <p:spPr bwMode="auto">
              <a:xfrm>
                <a:off x="2511" y="226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8" name="Freeform 137"/>
              <p:cNvSpPr>
                <a:spLocks/>
              </p:cNvSpPr>
              <p:nvPr/>
            </p:nvSpPr>
            <p:spPr bwMode="auto">
              <a:xfrm>
                <a:off x="2517" y="2264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10 w 12"/>
                  <a:gd name="T9" fmla="*/ 6 h 6"/>
                  <a:gd name="T10" fmla="*/ 12 w 12"/>
                  <a:gd name="T11" fmla="*/ 6 h 6"/>
                  <a:gd name="T12" fmla="*/ 12 w 12"/>
                  <a:gd name="T13" fmla="*/ 4 h 6"/>
                  <a:gd name="T14" fmla="*/ 12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79" name="Freeform 138"/>
              <p:cNvSpPr>
                <a:spLocks/>
              </p:cNvSpPr>
              <p:nvPr/>
            </p:nvSpPr>
            <p:spPr bwMode="auto">
              <a:xfrm>
                <a:off x="2532" y="2268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0" name="Freeform 139"/>
              <p:cNvSpPr>
                <a:spLocks/>
              </p:cNvSpPr>
              <p:nvPr/>
            </p:nvSpPr>
            <p:spPr bwMode="auto">
              <a:xfrm>
                <a:off x="2540" y="227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1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1" name="Freeform 140"/>
              <p:cNvSpPr>
                <a:spLocks/>
              </p:cNvSpPr>
              <p:nvPr/>
            </p:nvSpPr>
            <p:spPr bwMode="auto">
              <a:xfrm>
                <a:off x="2548" y="2271"/>
                <a:ext cx="11" cy="6"/>
              </a:xfrm>
              <a:custGeom>
                <a:avLst/>
                <a:gdLst>
                  <a:gd name="T0" fmla="*/ 4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8 w 11"/>
                  <a:gd name="T9" fmla="*/ 6 h 6"/>
                  <a:gd name="T10" fmla="*/ 9 w 11"/>
                  <a:gd name="T11" fmla="*/ 6 h 6"/>
                  <a:gd name="T12" fmla="*/ 11 w 11"/>
                  <a:gd name="T13" fmla="*/ 4 h 6"/>
                  <a:gd name="T14" fmla="*/ 9 w 11"/>
                  <a:gd name="T15" fmla="*/ 2 h 6"/>
                  <a:gd name="T16" fmla="*/ 4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2" name="Freeform 141"/>
              <p:cNvSpPr>
                <a:spLocks/>
              </p:cNvSpPr>
              <p:nvPr/>
            </p:nvSpPr>
            <p:spPr bwMode="auto">
              <a:xfrm>
                <a:off x="2563" y="227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3" name="Freeform 142"/>
              <p:cNvSpPr>
                <a:spLocks/>
              </p:cNvSpPr>
              <p:nvPr/>
            </p:nvSpPr>
            <p:spPr bwMode="auto">
              <a:xfrm>
                <a:off x="2571" y="227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4" name="Freeform 143"/>
              <p:cNvSpPr>
                <a:spLocks/>
              </p:cNvSpPr>
              <p:nvPr/>
            </p:nvSpPr>
            <p:spPr bwMode="auto">
              <a:xfrm>
                <a:off x="2579" y="2279"/>
                <a:ext cx="9" cy="6"/>
              </a:xfrm>
              <a:custGeom>
                <a:avLst/>
                <a:gdLst>
                  <a:gd name="T0" fmla="*/ 1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0 w 9"/>
                  <a:gd name="T7" fmla="*/ 4 h 6"/>
                  <a:gd name="T8" fmla="*/ 7 w 9"/>
                  <a:gd name="T9" fmla="*/ 6 h 6"/>
                  <a:gd name="T10" fmla="*/ 9 w 9"/>
                  <a:gd name="T11" fmla="*/ 6 h 6"/>
                  <a:gd name="T12" fmla="*/ 9 w 9"/>
                  <a:gd name="T13" fmla="*/ 4 h 6"/>
                  <a:gd name="T14" fmla="*/ 9 w 9"/>
                  <a:gd name="T15" fmla="*/ 2 h 6"/>
                  <a:gd name="T16" fmla="*/ 1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5" name="Freeform 144"/>
              <p:cNvSpPr>
                <a:spLocks/>
              </p:cNvSpPr>
              <p:nvPr/>
            </p:nvSpPr>
            <p:spPr bwMode="auto">
              <a:xfrm>
                <a:off x="2592" y="228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6" name="Freeform 145"/>
              <p:cNvSpPr>
                <a:spLocks/>
              </p:cNvSpPr>
              <p:nvPr/>
            </p:nvSpPr>
            <p:spPr bwMode="auto">
              <a:xfrm>
                <a:off x="2600" y="228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7" name="Freeform 146"/>
              <p:cNvSpPr>
                <a:spLocks/>
              </p:cNvSpPr>
              <p:nvPr/>
            </p:nvSpPr>
            <p:spPr bwMode="auto">
              <a:xfrm>
                <a:off x="2607" y="2285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10 w 12"/>
                  <a:gd name="T9" fmla="*/ 6 h 6"/>
                  <a:gd name="T10" fmla="*/ 12 w 12"/>
                  <a:gd name="T11" fmla="*/ 6 h 6"/>
                  <a:gd name="T12" fmla="*/ 12 w 12"/>
                  <a:gd name="T13" fmla="*/ 4 h 6"/>
                  <a:gd name="T14" fmla="*/ 12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8" name="Freeform 147"/>
              <p:cNvSpPr>
                <a:spLocks/>
              </p:cNvSpPr>
              <p:nvPr/>
            </p:nvSpPr>
            <p:spPr bwMode="auto">
              <a:xfrm>
                <a:off x="2623" y="228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89" name="Freeform 148"/>
              <p:cNvSpPr>
                <a:spLocks/>
              </p:cNvSpPr>
              <p:nvPr/>
            </p:nvSpPr>
            <p:spPr bwMode="auto">
              <a:xfrm>
                <a:off x="2630" y="229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0" name="Freeform 149"/>
              <p:cNvSpPr>
                <a:spLocks/>
              </p:cNvSpPr>
              <p:nvPr/>
            </p:nvSpPr>
            <p:spPr bwMode="auto">
              <a:xfrm>
                <a:off x="2638" y="2293"/>
                <a:ext cx="12" cy="5"/>
              </a:xfrm>
              <a:custGeom>
                <a:avLst/>
                <a:gdLst>
                  <a:gd name="T0" fmla="*/ 2 w 12"/>
                  <a:gd name="T1" fmla="*/ 0 h 5"/>
                  <a:gd name="T2" fmla="*/ 0 w 12"/>
                  <a:gd name="T3" fmla="*/ 0 h 5"/>
                  <a:gd name="T4" fmla="*/ 0 w 12"/>
                  <a:gd name="T5" fmla="*/ 2 h 5"/>
                  <a:gd name="T6" fmla="*/ 0 w 12"/>
                  <a:gd name="T7" fmla="*/ 3 h 5"/>
                  <a:gd name="T8" fmla="*/ 8 w 12"/>
                  <a:gd name="T9" fmla="*/ 5 h 5"/>
                  <a:gd name="T10" fmla="*/ 8 w 12"/>
                  <a:gd name="T11" fmla="*/ 5 h 5"/>
                  <a:gd name="T12" fmla="*/ 10 w 12"/>
                  <a:gd name="T13" fmla="*/ 5 h 5"/>
                  <a:gd name="T14" fmla="*/ 12 w 12"/>
                  <a:gd name="T15" fmla="*/ 3 h 5"/>
                  <a:gd name="T16" fmla="*/ 10 w 12"/>
                  <a:gd name="T17" fmla="*/ 2 h 5"/>
                  <a:gd name="T18" fmla="*/ 10 w 12"/>
                  <a:gd name="T19" fmla="*/ 2 h 5"/>
                  <a:gd name="T20" fmla="*/ 2 w 12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3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1" name="Freeform 150"/>
              <p:cNvSpPr>
                <a:spLocks/>
              </p:cNvSpPr>
              <p:nvPr/>
            </p:nvSpPr>
            <p:spPr bwMode="auto">
              <a:xfrm>
                <a:off x="2652" y="2296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2" name="Freeform 151"/>
              <p:cNvSpPr>
                <a:spLocks/>
              </p:cNvSpPr>
              <p:nvPr/>
            </p:nvSpPr>
            <p:spPr bwMode="auto">
              <a:xfrm>
                <a:off x="2659" y="229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2667" y="2300"/>
                <a:ext cx="11" cy="6"/>
              </a:xfrm>
              <a:custGeom>
                <a:avLst/>
                <a:gdLst>
                  <a:gd name="T0" fmla="*/ 4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9 w 11"/>
                  <a:gd name="T9" fmla="*/ 6 h 6"/>
                  <a:gd name="T10" fmla="*/ 11 w 11"/>
                  <a:gd name="T11" fmla="*/ 6 h 6"/>
                  <a:gd name="T12" fmla="*/ 11 w 11"/>
                  <a:gd name="T13" fmla="*/ 4 h 6"/>
                  <a:gd name="T14" fmla="*/ 11 w 11"/>
                  <a:gd name="T15" fmla="*/ 2 h 6"/>
                  <a:gd name="T16" fmla="*/ 4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2682" y="230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2690" y="230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2698" y="2308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0 h 4"/>
                  <a:gd name="T4" fmla="*/ 0 w 11"/>
                  <a:gd name="T5" fmla="*/ 2 h 4"/>
                  <a:gd name="T6" fmla="*/ 0 w 11"/>
                  <a:gd name="T7" fmla="*/ 4 h 4"/>
                  <a:gd name="T8" fmla="*/ 7 w 11"/>
                  <a:gd name="T9" fmla="*/ 4 h 4"/>
                  <a:gd name="T10" fmla="*/ 9 w 11"/>
                  <a:gd name="T11" fmla="*/ 4 h 4"/>
                  <a:gd name="T12" fmla="*/ 11 w 11"/>
                  <a:gd name="T13" fmla="*/ 2 h 4"/>
                  <a:gd name="T14" fmla="*/ 9 w 11"/>
                  <a:gd name="T15" fmla="*/ 0 h 4"/>
                  <a:gd name="T16" fmla="*/ 2 w 1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2713" y="231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2721" y="2312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2726" y="2314"/>
                <a:ext cx="12" cy="5"/>
              </a:xfrm>
              <a:custGeom>
                <a:avLst/>
                <a:gdLst>
                  <a:gd name="T0" fmla="*/ 4 w 12"/>
                  <a:gd name="T1" fmla="*/ 0 h 5"/>
                  <a:gd name="T2" fmla="*/ 2 w 12"/>
                  <a:gd name="T3" fmla="*/ 0 h 5"/>
                  <a:gd name="T4" fmla="*/ 0 w 12"/>
                  <a:gd name="T5" fmla="*/ 2 h 5"/>
                  <a:gd name="T6" fmla="*/ 2 w 12"/>
                  <a:gd name="T7" fmla="*/ 4 h 5"/>
                  <a:gd name="T8" fmla="*/ 10 w 12"/>
                  <a:gd name="T9" fmla="*/ 5 h 5"/>
                  <a:gd name="T10" fmla="*/ 12 w 12"/>
                  <a:gd name="T11" fmla="*/ 5 h 5"/>
                  <a:gd name="T12" fmla="*/ 12 w 12"/>
                  <a:gd name="T13" fmla="*/ 4 h 5"/>
                  <a:gd name="T14" fmla="*/ 12 w 12"/>
                  <a:gd name="T15" fmla="*/ 2 h 5"/>
                  <a:gd name="T16" fmla="*/ 4 w 1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2742" y="2318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1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1" name="Freeform 160"/>
              <p:cNvSpPr>
                <a:spLocks/>
              </p:cNvSpPr>
              <p:nvPr/>
            </p:nvSpPr>
            <p:spPr bwMode="auto">
              <a:xfrm>
                <a:off x="2749" y="23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2" name="Freeform 161"/>
              <p:cNvSpPr>
                <a:spLocks/>
              </p:cNvSpPr>
              <p:nvPr/>
            </p:nvSpPr>
            <p:spPr bwMode="auto">
              <a:xfrm>
                <a:off x="2757" y="2321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2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3" name="Freeform 162"/>
              <p:cNvSpPr>
                <a:spLocks/>
              </p:cNvSpPr>
              <p:nvPr/>
            </p:nvSpPr>
            <p:spPr bwMode="auto">
              <a:xfrm>
                <a:off x="2772" y="232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4" name="Freeform 163"/>
              <p:cNvSpPr>
                <a:spLocks/>
              </p:cNvSpPr>
              <p:nvPr/>
            </p:nvSpPr>
            <p:spPr bwMode="auto">
              <a:xfrm>
                <a:off x="2780" y="232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5" name="Freeform 164"/>
              <p:cNvSpPr>
                <a:spLocks/>
              </p:cNvSpPr>
              <p:nvPr/>
            </p:nvSpPr>
            <p:spPr bwMode="auto">
              <a:xfrm>
                <a:off x="2788" y="2329"/>
                <a:ext cx="9" cy="6"/>
              </a:xfrm>
              <a:custGeom>
                <a:avLst/>
                <a:gdLst>
                  <a:gd name="T0" fmla="*/ 2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0 w 9"/>
                  <a:gd name="T7" fmla="*/ 4 h 6"/>
                  <a:gd name="T8" fmla="*/ 8 w 9"/>
                  <a:gd name="T9" fmla="*/ 6 h 6"/>
                  <a:gd name="T10" fmla="*/ 9 w 9"/>
                  <a:gd name="T11" fmla="*/ 6 h 6"/>
                  <a:gd name="T12" fmla="*/ 9 w 9"/>
                  <a:gd name="T13" fmla="*/ 4 h 6"/>
                  <a:gd name="T14" fmla="*/ 9 w 9"/>
                  <a:gd name="T15" fmla="*/ 2 h 6"/>
                  <a:gd name="T16" fmla="*/ 2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6" name="Freeform 165"/>
              <p:cNvSpPr>
                <a:spLocks/>
              </p:cNvSpPr>
              <p:nvPr/>
            </p:nvSpPr>
            <p:spPr bwMode="auto">
              <a:xfrm>
                <a:off x="2801" y="233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7" name="Freeform 166"/>
              <p:cNvSpPr>
                <a:spLocks/>
              </p:cNvSpPr>
              <p:nvPr/>
            </p:nvSpPr>
            <p:spPr bwMode="auto">
              <a:xfrm>
                <a:off x="2809" y="233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8" name="Freeform 167"/>
              <p:cNvSpPr>
                <a:spLocks/>
              </p:cNvSpPr>
              <p:nvPr/>
            </p:nvSpPr>
            <p:spPr bwMode="auto">
              <a:xfrm>
                <a:off x="2817" y="2335"/>
                <a:ext cx="11" cy="6"/>
              </a:xfrm>
              <a:custGeom>
                <a:avLst/>
                <a:gdLst>
                  <a:gd name="T0" fmla="*/ 3 w 11"/>
                  <a:gd name="T1" fmla="*/ 0 h 6"/>
                  <a:gd name="T2" fmla="*/ 2 w 11"/>
                  <a:gd name="T3" fmla="*/ 0 h 6"/>
                  <a:gd name="T4" fmla="*/ 0 w 11"/>
                  <a:gd name="T5" fmla="*/ 2 h 6"/>
                  <a:gd name="T6" fmla="*/ 2 w 11"/>
                  <a:gd name="T7" fmla="*/ 4 h 6"/>
                  <a:gd name="T8" fmla="*/ 7 w 11"/>
                  <a:gd name="T9" fmla="*/ 6 h 6"/>
                  <a:gd name="T10" fmla="*/ 9 w 11"/>
                  <a:gd name="T11" fmla="*/ 6 h 6"/>
                  <a:gd name="T12" fmla="*/ 11 w 11"/>
                  <a:gd name="T13" fmla="*/ 4 h 6"/>
                  <a:gd name="T14" fmla="*/ 9 w 11"/>
                  <a:gd name="T15" fmla="*/ 2 h 6"/>
                  <a:gd name="T16" fmla="*/ 3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09" name="Freeform 168"/>
              <p:cNvSpPr>
                <a:spLocks/>
              </p:cNvSpPr>
              <p:nvPr/>
            </p:nvSpPr>
            <p:spPr bwMode="auto">
              <a:xfrm>
                <a:off x="2832" y="233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0" name="Freeform 169"/>
              <p:cNvSpPr>
                <a:spLocks/>
              </p:cNvSpPr>
              <p:nvPr/>
            </p:nvSpPr>
            <p:spPr bwMode="auto">
              <a:xfrm>
                <a:off x="2840" y="2341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1" name="Freeform 170"/>
              <p:cNvSpPr>
                <a:spLocks/>
              </p:cNvSpPr>
              <p:nvPr/>
            </p:nvSpPr>
            <p:spPr bwMode="auto">
              <a:xfrm>
                <a:off x="2847" y="2343"/>
                <a:ext cx="12" cy="5"/>
              </a:xfrm>
              <a:custGeom>
                <a:avLst/>
                <a:gdLst>
                  <a:gd name="T0" fmla="*/ 2 w 12"/>
                  <a:gd name="T1" fmla="*/ 0 h 5"/>
                  <a:gd name="T2" fmla="*/ 0 w 12"/>
                  <a:gd name="T3" fmla="*/ 0 h 5"/>
                  <a:gd name="T4" fmla="*/ 0 w 12"/>
                  <a:gd name="T5" fmla="*/ 1 h 5"/>
                  <a:gd name="T6" fmla="*/ 0 w 12"/>
                  <a:gd name="T7" fmla="*/ 3 h 5"/>
                  <a:gd name="T8" fmla="*/ 8 w 12"/>
                  <a:gd name="T9" fmla="*/ 5 h 5"/>
                  <a:gd name="T10" fmla="*/ 10 w 12"/>
                  <a:gd name="T11" fmla="*/ 5 h 5"/>
                  <a:gd name="T12" fmla="*/ 12 w 12"/>
                  <a:gd name="T13" fmla="*/ 3 h 5"/>
                  <a:gd name="T14" fmla="*/ 10 w 12"/>
                  <a:gd name="T15" fmla="*/ 1 h 5"/>
                  <a:gd name="T16" fmla="*/ 2 w 1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3"/>
                    </a:lnTo>
                    <a:lnTo>
                      <a:pt x="10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2" name="Freeform 171"/>
              <p:cNvSpPr>
                <a:spLocks/>
              </p:cNvSpPr>
              <p:nvPr/>
            </p:nvSpPr>
            <p:spPr bwMode="auto">
              <a:xfrm>
                <a:off x="2861" y="234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3" name="Freeform 172"/>
              <p:cNvSpPr>
                <a:spLocks/>
              </p:cNvSpPr>
              <p:nvPr/>
            </p:nvSpPr>
            <p:spPr bwMode="auto">
              <a:xfrm>
                <a:off x="2869" y="2348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4" name="Freeform 173"/>
              <p:cNvSpPr>
                <a:spLocks/>
              </p:cNvSpPr>
              <p:nvPr/>
            </p:nvSpPr>
            <p:spPr bwMode="auto">
              <a:xfrm>
                <a:off x="2876" y="2348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10 w 12"/>
                  <a:gd name="T9" fmla="*/ 6 h 6"/>
                  <a:gd name="T10" fmla="*/ 12 w 12"/>
                  <a:gd name="T11" fmla="*/ 6 h 6"/>
                  <a:gd name="T12" fmla="*/ 12 w 12"/>
                  <a:gd name="T13" fmla="*/ 4 h 6"/>
                  <a:gd name="T14" fmla="*/ 12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5" name="Freeform 174"/>
              <p:cNvSpPr>
                <a:spLocks/>
              </p:cNvSpPr>
              <p:nvPr/>
            </p:nvSpPr>
            <p:spPr bwMode="auto">
              <a:xfrm>
                <a:off x="2892" y="2352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6" name="Freeform 175"/>
              <p:cNvSpPr>
                <a:spLocks/>
              </p:cNvSpPr>
              <p:nvPr/>
            </p:nvSpPr>
            <p:spPr bwMode="auto">
              <a:xfrm>
                <a:off x="2899" y="23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7" name="Freeform 176"/>
              <p:cNvSpPr>
                <a:spLocks/>
              </p:cNvSpPr>
              <p:nvPr/>
            </p:nvSpPr>
            <p:spPr bwMode="auto">
              <a:xfrm>
                <a:off x="2907" y="2356"/>
                <a:ext cx="11" cy="6"/>
              </a:xfrm>
              <a:custGeom>
                <a:avLst/>
                <a:gdLst>
                  <a:gd name="T0" fmla="*/ 2 w 11"/>
                  <a:gd name="T1" fmla="*/ 0 h 6"/>
                  <a:gd name="T2" fmla="*/ 0 w 11"/>
                  <a:gd name="T3" fmla="*/ 0 h 6"/>
                  <a:gd name="T4" fmla="*/ 0 w 11"/>
                  <a:gd name="T5" fmla="*/ 2 h 6"/>
                  <a:gd name="T6" fmla="*/ 0 w 11"/>
                  <a:gd name="T7" fmla="*/ 4 h 6"/>
                  <a:gd name="T8" fmla="*/ 8 w 11"/>
                  <a:gd name="T9" fmla="*/ 6 h 6"/>
                  <a:gd name="T10" fmla="*/ 10 w 11"/>
                  <a:gd name="T11" fmla="*/ 6 h 6"/>
                  <a:gd name="T12" fmla="*/ 11 w 11"/>
                  <a:gd name="T13" fmla="*/ 4 h 6"/>
                  <a:gd name="T14" fmla="*/ 10 w 11"/>
                  <a:gd name="T15" fmla="*/ 2 h 6"/>
                  <a:gd name="T16" fmla="*/ 2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8" name="Freeform 177"/>
              <p:cNvSpPr>
                <a:spLocks/>
              </p:cNvSpPr>
              <p:nvPr/>
            </p:nvSpPr>
            <p:spPr bwMode="auto">
              <a:xfrm>
                <a:off x="2922" y="235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19" name="Freeform 178"/>
              <p:cNvSpPr>
                <a:spLocks/>
              </p:cNvSpPr>
              <p:nvPr/>
            </p:nvSpPr>
            <p:spPr bwMode="auto">
              <a:xfrm>
                <a:off x="2930" y="236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0" name="Freeform 179"/>
              <p:cNvSpPr>
                <a:spLocks/>
              </p:cNvSpPr>
              <p:nvPr/>
            </p:nvSpPr>
            <p:spPr bwMode="auto">
              <a:xfrm>
                <a:off x="2938" y="2362"/>
                <a:ext cx="9" cy="5"/>
              </a:xfrm>
              <a:custGeom>
                <a:avLst/>
                <a:gdLst>
                  <a:gd name="T0" fmla="*/ 2 w 9"/>
                  <a:gd name="T1" fmla="*/ 0 h 5"/>
                  <a:gd name="T2" fmla="*/ 0 w 9"/>
                  <a:gd name="T3" fmla="*/ 0 h 5"/>
                  <a:gd name="T4" fmla="*/ 0 w 9"/>
                  <a:gd name="T5" fmla="*/ 2 h 5"/>
                  <a:gd name="T6" fmla="*/ 0 w 9"/>
                  <a:gd name="T7" fmla="*/ 4 h 5"/>
                  <a:gd name="T8" fmla="*/ 7 w 9"/>
                  <a:gd name="T9" fmla="*/ 5 h 5"/>
                  <a:gd name="T10" fmla="*/ 9 w 9"/>
                  <a:gd name="T11" fmla="*/ 5 h 5"/>
                  <a:gd name="T12" fmla="*/ 9 w 9"/>
                  <a:gd name="T13" fmla="*/ 4 h 5"/>
                  <a:gd name="T14" fmla="*/ 9 w 9"/>
                  <a:gd name="T15" fmla="*/ 2 h 5"/>
                  <a:gd name="T16" fmla="*/ 2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1" name="Freeform 180"/>
              <p:cNvSpPr>
                <a:spLocks/>
              </p:cNvSpPr>
              <p:nvPr/>
            </p:nvSpPr>
            <p:spPr bwMode="auto">
              <a:xfrm>
                <a:off x="2951" y="236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2" name="Freeform 181"/>
              <p:cNvSpPr>
                <a:spLocks/>
              </p:cNvSpPr>
              <p:nvPr/>
            </p:nvSpPr>
            <p:spPr bwMode="auto">
              <a:xfrm>
                <a:off x="2959" y="236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3" name="Freeform 182"/>
              <p:cNvSpPr>
                <a:spLocks/>
              </p:cNvSpPr>
              <p:nvPr/>
            </p:nvSpPr>
            <p:spPr bwMode="auto">
              <a:xfrm>
                <a:off x="2966" y="2371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2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4" name="Freeform 183"/>
              <p:cNvSpPr>
                <a:spLocks/>
              </p:cNvSpPr>
              <p:nvPr/>
            </p:nvSpPr>
            <p:spPr bwMode="auto">
              <a:xfrm>
                <a:off x="2980" y="237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5" name="Freeform 184"/>
              <p:cNvSpPr>
                <a:spLocks/>
              </p:cNvSpPr>
              <p:nvPr/>
            </p:nvSpPr>
            <p:spPr bwMode="auto">
              <a:xfrm>
                <a:off x="2988" y="2379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6" name="Freeform 185"/>
              <p:cNvSpPr>
                <a:spLocks/>
              </p:cNvSpPr>
              <p:nvPr/>
            </p:nvSpPr>
            <p:spPr bwMode="auto">
              <a:xfrm>
                <a:off x="2995" y="2381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7" name="Freeform 186"/>
              <p:cNvSpPr>
                <a:spLocks/>
              </p:cNvSpPr>
              <p:nvPr/>
            </p:nvSpPr>
            <p:spPr bwMode="auto">
              <a:xfrm>
                <a:off x="3011" y="2385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8" name="Freeform 187"/>
              <p:cNvSpPr>
                <a:spLocks/>
              </p:cNvSpPr>
              <p:nvPr/>
            </p:nvSpPr>
            <p:spPr bwMode="auto">
              <a:xfrm>
                <a:off x="3016" y="2389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29" name="Freeform 188"/>
              <p:cNvSpPr>
                <a:spLocks/>
              </p:cNvSpPr>
              <p:nvPr/>
            </p:nvSpPr>
            <p:spPr bwMode="auto">
              <a:xfrm>
                <a:off x="3024" y="2391"/>
                <a:ext cx="12" cy="5"/>
              </a:xfrm>
              <a:custGeom>
                <a:avLst/>
                <a:gdLst>
                  <a:gd name="T0" fmla="*/ 4 w 12"/>
                  <a:gd name="T1" fmla="*/ 0 h 5"/>
                  <a:gd name="T2" fmla="*/ 2 w 12"/>
                  <a:gd name="T3" fmla="*/ 0 h 5"/>
                  <a:gd name="T4" fmla="*/ 0 w 12"/>
                  <a:gd name="T5" fmla="*/ 1 h 5"/>
                  <a:gd name="T6" fmla="*/ 2 w 12"/>
                  <a:gd name="T7" fmla="*/ 3 h 5"/>
                  <a:gd name="T8" fmla="*/ 10 w 12"/>
                  <a:gd name="T9" fmla="*/ 5 h 5"/>
                  <a:gd name="T10" fmla="*/ 10 w 12"/>
                  <a:gd name="T11" fmla="*/ 5 h 5"/>
                  <a:gd name="T12" fmla="*/ 12 w 12"/>
                  <a:gd name="T13" fmla="*/ 5 h 5"/>
                  <a:gd name="T14" fmla="*/ 12 w 12"/>
                  <a:gd name="T15" fmla="*/ 3 h 5"/>
                  <a:gd name="T16" fmla="*/ 12 w 12"/>
                  <a:gd name="T17" fmla="*/ 1 h 5"/>
                  <a:gd name="T18" fmla="*/ 12 w 12"/>
                  <a:gd name="T19" fmla="*/ 1 h 5"/>
                  <a:gd name="T20" fmla="*/ 4 w 12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5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0" name="Freeform 189"/>
              <p:cNvSpPr>
                <a:spLocks/>
              </p:cNvSpPr>
              <p:nvPr/>
            </p:nvSpPr>
            <p:spPr bwMode="auto">
              <a:xfrm>
                <a:off x="3039" y="239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1" name="Freeform 190"/>
              <p:cNvSpPr>
                <a:spLocks/>
              </p:cNvSpPr>
              <p:nvPr/>
            </p:nvSpPr>
            <p:spPr bwMode="auto">
              <a:xfrm>
                <a:off x="3047" y="239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2" name="Freeform 191"/>
              <p:cNvSpPr>
                <a:spLocks/>
              </p:cNvSpPr>
              <p:nvPr/>
            </p:nvSpPr>
            <p:spPr bwMode="auto">
              <a:xfrm>
                <a:off x="3053" y="2400"/>
                <a:ext cx="11" cy="8"/>
              </a:xfrm>
              <a:custGeom>
                <a:avLst/>
                <a:gdLst>
                  <a:gd name="T0" fmla="*/ 4 w 11"/>
                  <a:gd name="T1" fmla="*/ 0 h 8"/>
                  <a:gd name="T2" fmla="*/ 2 w 11"/>
                  <a:gd name="T3" fmla="*/ 0 h 8"/>
                  <a:gd name="T4" fmla="*/ 0 w 11"/>
                  <a:gd name="T5" fmla="*/ 2 h 8"/>
                  <a:gd name="T6" fmla="*/ 2 w 11"/>
                  <a:gd name="T7" fmla="*/ 4 h 8"/>
                  <a:gd name="T8" fmla="*/ 9 w 11"/>
                  <a:gd name="T9" fmla="*/ 8 h 8"/>
                  <a:gd name="T10" fmla="*/ 11 w 11"/>
                  <a:gd name="T11" fmla="*/ 8 h 8"/>
                  <a:gd name="T12" fmla="*/ 11 w 11"/>
                  <a:gd name="T13" fmla="*/ 6 h 8"/>
                  <a:gd name="T14" fmla="*/ 11 w 11"/>
                  <a:gd name="T15" fmla="*/ 4 h 8"/>
                  <a:gd name="T16" fmla="*/ 4 w 11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8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3" name="Freeform 192"/>
              <p:cNvSpPr>
                <a:spLocks/>
              </p:cNvSpPr>
              <p:nvPr/>
            </p:nvSpPr>
            <p:spPr bwMode="auto">
              <a:xfrm>
                <a:off x="3068" y="240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4" name="Freeform 193"/>
              <p:cNvSpPr>
                <a:spLocks/>
              </p:cNvSpPr>
              <p:nvPr/>
            </p:nvSpPr>
            <p:spPr bwMode="auto">
              <a:xfrm>
                <a:off x="3076" y="240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5" name="Freeform 194"/>
              <p:cNvSpPr>
                <a:spLocks/>
              </p:cNvSpPr>
              <p:nvPr/>
            </p:nvSpPr>
            <p:spPr bwMode="auto">
              <a:xfrm>
                <a:off x="3082" y="2412"/>
                <a:ext cx="11" cy="5"/>
              </a:xfrm>
              <a:custGeom>
                <a:avLst/>
                <a:gdLst>
                  <a:gd name="T0" fmla="*/ 3 w 11"/>
                  <a:gd name="T1" fmla="*/ 0 h 5"/>
                  <a:gd name="T2" fmla="*/ 2 w 11"/>
                  <a:gd name="T3" fmla="*/ 0 h 5"/>
                  <a:gd name="T4" fmla="*/ 0 w 11"/>
                  <a:gd name="T5" fmla="*/ 2 h 5"/>
                  <a:gd name="T6" fmla="*/ 2 w 11"/>
                  <a:gd name="T7" fmla="*/ 3 h 5"/>
                  <a:gd name="T8" fmla="*/ 9 w 11"/>
                  <a:gd name="T9" fmla="*/ 5 h 5"/>
                  <a:gd name="T10" fmla="*/ 11 w 11"/>
                  <a:gd name="T11" fmla="*/ 5 h 5"/>
                  <a:gd name="T12" fmla="*/ 11 w 11"/>
                  <a:gd name="T13" fmla="*/ 3 h 5"/>
                  <a:gd name="T14" fmla="*/ 11 w 11"/>
                  <a:gd name="T15" fmla="*/ 2 h 5"/>
                  <a:gd name="T16" fmla="*/ 3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6" name="Freeform 195"/>
              <p:cNvSpPr>
                <a:spLocks/>
              </p:cNvSpPr>
              <p:nvPr/>
            </p:nvSpPr>
            <p:spPr bwMode="auto">
              <a:xfrm>
                <a:off x="3097" y="241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7" name="Freeform 196"/>
              <p:cNvSpPr>
                <a:spLocks/>
              </p:cNvSpPr>
              <p:nvPr/>
            </p:nvSpPr>
            <p:spPr bwMode="auto">
              <a:xfrm>
                <a:off x="3105" y="241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8" name="Freeform 197"/>
              <p:cNvSpPr>
                <a:spLocks/>
              </p:cNvSpPr>
              <p:nvPr/>
            </p:nvSpPr>
            <p:spPr bwMode="auto">
              <a:xfrm>
                <a:off x="3110" y="2421"/>
                <a:ext cx="12" cy="8"/>
              </a:xfrm>
              <a:custGeom>
                <a:avLst/>
                <a:gdLst>
                  <a:gd name="T0" fmla="*/ 4 w 12"/>
                  <a:gd name="T1" fmla="*/ 0 h 8"/>
                  <a:gd name="T2" fmla="*/ 2 w 12"/>
                  <a:gd name="T3" fmla="*/ 0 h 8"/>
                  <a:gd name="T4" fmla="*/ 0 w 12"/>
                  <a:gd name="T5" fmla="*/ 2 h 8"/>
                  <a:gd name="T6" fmla="*/ 2 w 12"/>
                  <a:gd name="T7" fmla="*/ 4 h 8"/>
                  <a:gd name="T8" fmla="*/ 10 w 12"/>
                  <a:gd name="T9" fmla="*/ 8 h 8"/>
                  <a:gd name="T10" fmla="*/ 12 w 12"/>
                  <a:gd name="T11" fmla="*/ 8 h 8"/>
                  <a:gd name="T12" fmla="*/ 12 w 12"/>
                  <a:gd name="T13" fmla="*/ 6 h 8"/>
                  <a:gd name="T14" fmla="*/ 12 w 12"/>
                  <a:gd name="T15" fmla="*/ 4 h 8"/>
                  <a:gd name="T16" fmla="*/ 4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39" name="Freeform 198"/>
              <p:cNvSpPr>
                <a:spLocks/>
              </p:cNvSpPr>
              <p:nvPr/>
            </p:nvSpPr>
            <p:spPr bwMode="auto">
              <a:xfrm>
                <a:off x="3126" y="242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0" name="Freeform 199"/>
              <p:cNvSpPr>
                <a:spLocks/>
              </p:cNvSpPr>
              <p:nvPr/>
            </p:nvSpPr>
            <p:spPr bwMode="auto">
              <a:xfrm>
                <a:off x="3133" y="243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1" name="Freeform 200"/>
              <p:cNvSpPr>
                <a:spLocks/>
              </p:cNvSpPr>
              <p:nvPr/>
            </p:nvSpPr>
            <p:spPr bwMode="auto">
              <a:xfrm>
                <a:off x="3139" y="2433"/>
                <a:ext cx="12" cy="7"/>
              </a:xfrm>
              <a:custGeom>
                <a:avLst/>
                <a:gdLst>
                  <a:gd name="T0" fmla="*/ 4 w 12"/>
                  <a:gd name="T1" fmla="*/ 0 h 7"/>
                  <a:gd name="T2" fmla="*/ 2 w 12"/>
                  <a:gd name="T3" fmla="*/ 0 h 7"/>
                  <a:gd name="T4" fmla="*/ 0 w 12"/>
                  <a:gd name="T5" fmla="*/ 2 h 7"/>
                  <a:gd name="T6" fmla="*/ 2 w 12"/>
                  <a:gd name="T7" fmla="*/ 4 h 7"/>
                  <a:gd name="T8" fmla="*/ 8 w 12"/>
                  <a:gd name="T9" fmla="*/ 7 h 7"/>
                  <a:gd name="T10" fmla="*/ 10 w 12"/>
                  <a:gd name="T11" fmla="*/ 7 h 7"/>
                  <a:gd name="T12" fmla="*/ 12 w 12"/>
                  <a:gd name="T13" fmla="*/ 6 h 7"/>
                  <a:gd name="T14" fmla="*/ 10 w 12"/>
                  <a:gd name="T15" fmla="*/ 4 h 7"/>
                  <a:gd name="T16" fmla="*/ 4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2" name="Freeform 201"/>
              <p:cNvSpPr>
                <a:spLocks/>
              </p:cNvSpPr>
              <p:nvPr/>
            </p:nvSpPr>
            <p:spPr bwMode="auto">
              <a:xfrm>
                <a:off x="3155" y="2439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1 h 3"/>
                  <a:gd name="T6" fmla="*/ 0 w 3"/>
                  <a:gd name="T7" fmla="*/ 3 h 3"/>
                  <a:gd name="T8" fmla="*/ 0 w 3"/>
                  <a:gd name="T9" fmla="*/ 3 h 3"/>
                  <a:gd name="T10" fmla="*/ 2 w 3"/>
                  <a:gd name="T11" fmla="*/ 3 h 3"/>
                  <a:gd name="T12" fmla="*/ 3 w 3"/>
                  <a:gd name="T13" fmla="*/ 1 h 3"/>
                  <a:gd name="T14" fmla="*/ 2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3" name="Freeform 202"/>
              <p:cNvSpPr>
                <a:spLocks/>
              </p:cNvSpPr>
              <p:nvPr/>
            </p:nvSpPr>
            <p:spPr bwMode="auto">
              <a:xfrm>
                <a:off x="3160" y="244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4" name="Freeform 203"/>
              <p:cNvSpPr>
                <a:spLocks/>
              </p:cNvSpPr>
              <p:nvPr/>
            </p:nvSpPr>
            <p:spPr bwMode="auto">
              <a:xfrm>
                <a:off x="3168" y="2444"/>
                <a:ext cx="12" cy="8"/>
              </a:xfrm>
              <a:custGeom>
                <a:avLst/>
                <a:gdLst>
                  <a:gd name="T0" fmla="*/ 4 w 12"/>
                  <a:gd name="T1" fmla="*/ 0 h 8"/>
                  <a:gd name="T2" fmla="*/ 2 w 12"/>
                  <a:gd name="T3" fmla="*/ 0 h 8"/>
                  <a:gd name="T4" fmla="*/ 0 w 12"/>
                  <a:gd name="T5" fmla="*/ 2 h 8"/>
                  <a:gd name="T6" fmla="*/ 2 w 12"/>
                  <a:gd name="T7" fmla="*/ 4 h 8"/>
                  <a:gd name="T8" fmla="*/ 8 w 12"/>
                  <a:gd name="T9" fmla="*/ 8 h 8"/>
                  <a:gd name="T10" fmla="*/ 10 w 12"/>
                  <a:gd name="T11" fmla="*/ 8 h 8"/>
                  <a:gd name="T12" fmla="*/ 12 w 12"/>
                  <a:gd name="T13" fmla="*/ 6 h 8"/>
                  <a:gd name="T14" fmla="*/ 10 w 12"/>
                  <a:gd name="T15" fmla="*/ 4 h 8"/>
                  <a:gd name="T16" fmla="*/ 4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5" name="Freeform 204"/>
              <p:cNvSpPr>
                <a:spLocks/>
              </p:cNvSpPr>
              <p:nvPr/>
            </p:nvSpPr>
            <p:spPr bwMode="auto">
              <a:xfrm>
                <a:off x="3183" y="245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6" name="Freeform 205"/>
              <p:cNvSpPr>
                <a:spLocks/>
              </p:cNvSpPr>
              <p:nvPr/>
            </p:nvSpPr>
            <p:spPr bwMode="auto">
              <a:xfrm>
                <a:off x="3189" y="24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7" name="Freeform 206"/>
              <p:cNvSpPr>
                <a:spLocks/>
              </p:cNvSpPr>
              <p:nvPr/>
            </p:nvSpPr>
            <p:spPr bwMode="auto">
              <a:xfrm>
                <a:off x="3197" y="2456"/>
                <a:ext cx="11" cy="6"/>
              </a:xfrm>
              <a:custGeom>
                <a:avLst/>
                <a:gdLst>
                  <a:gd name="T0" fmla="*/ 2 w 11"/>
                  <a:gd name="T1" fmla="*/ 0 h 6"/>
                  <a:gd name="T2" fmla="*/ 0 w 11"/>
                  <a:gd name="T3" fmla="*/ 0 h 6"/>
                  <a:gd name="T4" fmla="*/ 0 w 11"/>
                  <a:gd name="T5" fmla="*/ 2 h 6"/>
                  <a:gd name="T6" fmla="*/ 0 w 11"/>
                  <a:gd name="T7" fmla="*/ 4 h 6"/>
                  <a:gd name="T8" fmla="*/ 8 w 11"/>
                  <a:gd name="T9" fmla="*/ 6 h 6"/>
                  <a:gd name="T10" fmla="*/ 9 w 11"/>
                  <a:gd name="T11" fmla="*/ 6 h 6"/>
                  <a:gd name="T12" fmla="*/ 11 w 11"/>
                  <a:gd name="T13" fmla="*/ 4 h 6"/>
                  <a:gd name="T14" fmla="*/ 9 w 11"/>
                  <a:gd name="T15" fmla="*/ 2 h 6"/>
                  <a:gd name="T16" fmla="*/ 2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9" y="6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8" name="Freeform 207"/>
              <p:cNvSpPr>
                <a:spLocks/>
              </p:cNvSpPr>
              <p:nvPr/>
            </p:nvSpPr>
            <p:spPr bwMode="auto">
              <a:xfrm>
                <a:off x="3210" y="2462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1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49" name="Freeform 208"/>
              <p:cNvSpPr>
                <a:spLocks/>
              </p:cNvSpPr>
              <p:nvPr/>
            </p:nvSpPr>
            <p:spPr bwMode="auto">
              <a:xfrm>
                <a:off x="3218" y="246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0" name="Freeform 209"/>
              <p:cNvSpPr>
                <a:spLocks/>
              </p:cNvSpPr>
              <p:nvPr/>
            </p:nvSpPr>
            <p:spPr bwMode="auto">
              <a:xfrm>
                <a:off x="3226" y="2467"/>
                <a:ext cx="11" cy="6"/>
              </a:xfrm>
              <a:custGeom>
                <a:avLst/>
                <a:gdLst>
                  <a:gd name="T0" fmla="*/ 2 w 11"/>
                  <a:gd name="T1" fmla="*/ 0 h 6"/>
                  <a:gd name="T2" fmla="*/ 0 w 11"/>
                  <a:gd name="T3" fmla="*/ 0 h 6"/>
                  <a:gd name="T4" fmla="*/ 0 w 11"/>
                  <a:gd name="T5" fmla="*/ 2 h 6"/>
                  <a:gd name="T6" fmla="*/ 0 w 11"/>
                  <a:gd name="T7" fmla="*/ 4 h 6"/>
                  <a:gd name="T8" fmla="*/ 2 w 11"/>
                  <a:gd name="T9" fmla="*/ 4 h 6"/>
                  <a:gd name="T10" fmla="*/ 7 w 11"/>
                  <a:gd name="T11" fmla="*/ 6 h 6"/>
                  <a:gd name="T12" fmla="*/ 9 w 11"/>
                  <a:gd name="T13" fmla="*/ 6 h 6"/>
                  <a:gd name="T14" fmla="*/ 11 w 11"/>
                  <a:gd name="T15" fmla="*/ 4 h 6"/>
                  <a:gd name="T16" fmla="*/ 9 w 11"/>
                  <a:gd name="T17" fmla="*/ 2 h 6"/>
                  <a:gd name="T18" fmla="*/ 3 w 11"/>
                  <a:gd name="T19" fmla="*/ 0 h 6"/>
                  <a:gd name="T20" fmla="*/ 2 w 11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1" name="Freeform 210"/>
              <p:cNvSpPr>
                <a:spLocks/>
              </p:cNvSpPr>
              <p:nvPr/>
            </p:nvSpPr>
            <p:spPr bwMode="auto">
              <a:xfrm>
                <a:off x="3239" y="247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2" name="Freeform 211"/>
              <p:cNvSpPr>
                <a:spLocks/>
              </p:cNvSpPr>
              <p:nvPr/>
            </p:nvSpPr>
            <p:spPr bwMode="auto">
              <a:xfrm>
                <a:off x="3247" y="247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3" name="Freeform 212"/>
              <p:cNvSpPr>
                <a:spLocks/>
              </p:cNvSpPr>
              <p:nvPr/>
            </p:nvSpPr>
            <p:spPr bwMode="auto">
              <a:xfrm>
                <a:off x="3254" y="2477"/>
                <a:ext cx="12" cy="6"/>
              </a:xfrm>
              <a:custGeom>
                <a:avLst/>
                <a:gdLst>
                  <a:gd name="T0" fmla="*/ 2 w 12"/>
                  <a:gd name="T1" fmla="*/ 0 h 6"/>
                  <a:gd name="T2" fmla="*/ 0 w 12"/>
                  <a:gd name="T3" fmla="*/ 0 h 6"/>
                  <a:gd name="T4" fmla="*/ 0 w 12"/>
                  <a:gd name="T5" fmla="*/ 2 h 6"/>
                  <a:gd name="T6" fmla="*/ 0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2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4" name="Freeform 213"/>
              <p:cNvSpPr>
                <a:spLocks/>
              </p:cNvSpPr>
              <p:nvPr/>
            </p:nvSpPr>
            <p:spPr bwMode="auto">
              <a:xfrm>
                <a:off x="3270" y="248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5" name="Freeform 214"/>
              <p:cNvSpPr>
                <a:spLocks/>
              </p:cNvSpPr>
              <p:nvPr/>
            </p:nvSpPr>
            <p:spPr bwMode="auto">
              <a:xfrm>
                <a:off x="3276" y="2485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1 w 3"/>
                  <a:gd name="T7" fmla="*/ 3 h 3"/>
                  <a:gd name="T8" fmla="*/ 1 w 3"/>
                  <a:gd name="T9" fmla="*/ 3 h 3"/>
                  <a:gd name="T10" fmla="*/ 3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6" name="Freeform 215"/>
              <p:cNvSpPr>
                <a:spLocks/>
              </p:cNvSpPr>
              <p:nvPr/>
            </p:nvSpPr>
            <p:spPr bwMode="auto">
              <a:xfrm>
                <a:off x="3283" y="2487"/>
                <a:ext cx="12" cy="7"/>
              </a:xfrm>
              <a:custGeom>
                <a:avLst/>
                <a:gdLst>
                  <a:gd name="T0" fmla="*/ 4 w 12"/>
                  <a:gd name="T1" fmla="*/ 0 h 7"/>
                  <a:gd name="T2" fmla="*/ 2 w 12"/>
                  <a:gd name="T3" fmla="*/ 0 h 7"/>
                  <a:gd name="T4" fmla="*/ 0 w 12"/>
                  <a:gd name="T5" fmla="*/ 1 h 7"/>
                  <a:gd name="T6" fmla="*/ 2 w 12"/>
                  <a:gd name="T7" fmla="*/ 3 h 7"/>
                  <a:gd name="T8" fmla="*/ 8 w 12"/>
                  <a:gd name="T9" fmla="*/ 7 h 7"/>
                  <a:gd name="T10" fmla="*/ 10 w 12"/>
                  <a:gd name="T11" fmla="*/ 7 h 7"/>
                  <a:gd name="T12" fmla="*/ 12 w 12"/>
                  <a:gd name="T13" fmla="*/ 5 h 7"/>
                  <a:gd name="T14" fmla="*/ 10 w 12"/>
                  <a:gd name="T15" fmla="*/ 3 h 7"/>
                  <a:gd name="T16" fmla="*/ 4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1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7" name="Freeform 216"/>
              <p:cNvSpPr>
                <a:spLocks/>
              </p:cNvSpPr>
              <p:nvPr/>
            </p:nvSpPr>
            <p:spPr bwMode="auto">
              <a:xfrm>
                <a:off x="3299" y="2492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8" name="Freeform 217"/>
              <p:cNvSpPr>
                <a:spLocks/>
              </p:cNvSpPr>
              <p:nvPr/>
            </p:nvSpPr>
            <p:spPr bwMode="auto">
              <a:xfrm>
                <a:off x="3304" y="249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59" name="Freeform 218"/>
              <p:cNvSpPr>
                <a:spLocks/>
              </p:cNvSpPr>
              <p:nvPr/>
            </p:nvSpPr>
            <p:spPr bwMode="auto">
              <a:xfrm>
                <a:off x="3312" y="2496"/>
                <a:ext cx="12" cy="8"/>
              </a:xfrm>
              <a:custGeom>
                <a:avLst/>
                <a:gdLst>
                  <a:gd name="T0" fmla="*/ 4 w 12"/>
                  <a:gd name="T1" fmla="*/ 0 h 8"/>
                  <a:gd name="T2" fmla="*/ 2 w 12"/>
                  <a:gd name="T3" fmla="*/ 0 h 8"/>
                  <a:gd name="T4" fmla="*/ 0 w 12"/>
                  <a:gd name="T5" fmla="*/ 2 h 8"/>
                  <a:gd name="T6" fmla="*/ 2 w 12"/>
                  <a:gd name="T7" fmla="*/ 4 h 8"/>
                  <a:gd name="T8" fmla="*/ 10 w 12"/>
                  <a:gd name="T9" fmla="*/ 8 h 8"/>
                  <a:gd name="T10" fmla="*/ 12 w 12"/>
                  <a:gd name="T11" fmla="*/ 8 h 8"/>
                  <a:gd name="T12" fmla="*/ 12 w 12"/>
                  <a:gd name="T13" fmla="*/ 6 h 8"/>
                  <a:gd name="T14" fmla="*/ 12 w 12"/>
                  <a:gd name="T15" fmla="*/ 4 h 8"/>
                  <a:gd name="T16" fmla="*/ 4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8"/>
                    </a:lnTo>
                    <a:lnTo>
                      <a:pt x="12" y="8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0" name="Freeform 219"/>
              <p:cNvSpPr>
                <a:spLocks/>
              </p:cNvSpPr>
              <p:nvPr/>
            </p:nvSpPr>
            <p:spPr bwMode="auto">
              <a:xfrm>
                <a:off x="3327" y="250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1" name="Freeform 220"/>
              <p:cNvSpPr>
                <a:spLocks/>
              </p:cNvSpPr>
              <p:nvPr/>
            </p:nvSpPr>
            <p:spPr bwMode="auto">
              <a:xfrm>
                <a:off x="3335" y="250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2" name="Freeform 221"/>
              <p:cNvSpPr>
                <a:spLocks/>
              </p:cNvSpPr>
              <p:nvPr/>
            </p:nvSpPr>
            <p:spPr bwMode="auto">
              <a:xfrm>
                <a:off x="3343" y="2506"/>
                <a:ext cx="9" cy="6"/>
              </a:xfrm>
              <a:custGeom>
                <a:avLst/>
                <a:gdLst>
                  <a:gd name="T0" fmla="*/ 2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0 w 9"/>
                  <a:gd name="T7" fmla="*/ 4 h 6"/>
                  <a:gd name="T8" fmla="*/ 7 w 9"/>
                  <a:gd name="T9" fmla="*/ 6 h 6"/>
                  <a:gd name="T10" fmla="*/ 9 w 9"/>
                  <a:gd name="T11" fmla="*/ 6 h 6"/>
                  <a:gd name="T12" fmla="*/ 9 w 9"/>
                  <a:gd name="T13" fmla="*/ 4 h 6"/>
                  <a:gd name="T14" fmla="*/ 9 w 9"/>
                  <a:gd name="T15" fmla="*/ 2 h 6"/>
                  <a:gd name="T16" fmla="*/ 2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3" name="Freeform 222"/>
              <p:cNvSpPr>
                <a:spLocks/>
              </p:cNvSpPr>
              <p:nvPr/>
            </p:nvSpPr>
            <p:spPr bwMode="auto">
              <a:xfrm>
                <a:off x="3356" y="2512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1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4" name="Freeform 223"/>
              <p:cNvSpPr>
                <a:spLocks/>
              </p:cNvSpPr>
              <p:nvPr/>
            </p:nvSpPr>
            <p:spPr bwMode="auto">
              <a:xfrm>
                <a:off x="3364" y="251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5" name="Freeform 224"/>
              <p:cNvSpPr>
                <a:spLocks/>
              </p:cNvSpPr>
              <p:nvPr/>
            </p:nvSpPr>
            <p:spPr bwMode="auto">
              <a:xfrm>
                <a:off x="3372" y="2515"/>
                <a:ext cx="11" cy="6"/>
              </a:xfrm>
              <a:custGeom>
                <a:avLst/>
                <a:gdLst>
                  <a:gd name="T0" fmla="*/ 1 w 11"/>
                  <a:gd name="T1" fmla="*/ 0 h 6"/>
                  <a:gd name="T2" fmla="*/ 0 w 11"/>
                  <a:gd name="T3" fmla="*/ 0 h 6"/>
                  <a:gd name="T4" fmla="*/ 0 w 11"/>
                  <a:gd name="T5" fmla="*/ 2 h 6"/>
                  <a:gd name="T6" fmla="*/ 0 w 11"/>
                  <a:gd name="T7" fmla="*/ 4 h 6"/>
                  <a:gd name="T8" fmla="*/ 7 w 11"/>
                  <a:gd name="T9" fmla="*/ 6 h 6"/>
                  <a:gd name="T10" fmla="*/ 9 w 11"/>
                  <a:gd name="T11" fmla="*/ 6 h 6"/>
                  <a:gd name="T12" fmla="*/ 11 w 11"/>
                  <a:gd name="T13" fmla="*/ 4 h 6"/>
                  <a:gd name="T14" fmla="*/ 9 w 11"/>
                  <a:gd name="T15" fmla="*/ 2 h 6"/>
                  <a:gd name="T16" fmla="*/ 1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6" name="Freeform 225"/>
              <p:cNvSpPr>
                <a:spLocks/>
              </p:cNvSpPr>
              <p:nvPr/>
            </p:nvSpPr>
            <p:spPr bwMode="auto">
              <a:xfrm>
                <a:off x="3385" y="251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7" name="Freeform 226"/>
              <p:cNvSpPr>
                <a:spLocks/>
              </p:cNvSpPr>
              <p:nvPr/>
            </p:nvSpPr>
            <p:spPr bwMode="auto">
              <a:xfrm>
                <a:off x="3393" y="252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8" name="Freeform 227"/>
              <p:cNvSpPr>
                <a:spLocks/>
              </p:cNvSpPr>
              <p:nvPr/>
            </p:nvSpPr>
            <p:spPr bwMode="auto">
              <a:xfrm>
                <a:off x="3400" y="2525"/>
                <a:ext cx="12" cy="6"/>
              </a:xfrm>
              <a:custGeom>
                <a:avLst/>
                <a:gdLst>
                  <a:gd name="T0" fmla="*/ 4 w 12"/>
                  <a:gd name="T1" fmla="*/ 0 h 6"/>
                  <a:gd name="T2" fmla="*/ 2 w 12"/>
                  <a:gd name="T3" fmla="*/ 0 h 6"/>
                  <a:gd name="T4" fmla="*/ 0 w 12"/>
                  <a:gd name="T5" fmla="*/ 2 h 6"/>
                  <a:gd name="T6" fmla="*/ 2 w 12"/>
                  <a:gd name="T7" fmla="*/ 4 h 6"/>
                  <a:gd name="T8" fmla="*/ 8 w 12"/>
                  <a:gd name="T9" fmla="*/ 6 h 6"/>
                  <a:gd name="T10" fmla="*/ 10 w 12"/>
                  <a:gd name="T11" fmla="*/ 6 h 6"/>
                  <a:gd name="T12" fmla="*/ 12 w 12"/>
                  <a:gd name="T13" fmla="*/ 4 h 6"/>
                  <a:gd name="T14" fmla="*/ 10 w 12"/>
                  <a:gd name="T15" fmla="*/ 2 h 6"/>
                  <a:gd name="T16" fmla="*/ 4 w 12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69" name="Freeform 228"/>
              <p:cNvSpPr>
                <a:spLocks/>
              </p:cNvSpPr>
              <p:nvPr/>
            </p:nvSpPr>
            <p:spPr bwMode="auto">
              <a:xfrm>
                <a:off x="3416" y="252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0" name="Freeform 229"/>
              <p:cNvSpPr>
                <a:spLocks/>
              </p:cNvSpPr>
              <p:nvPr/>
            </p:nvSpPr>
            <p:spPr bwMode="auto">
              <a:xfrm>
                <a:off x="3421" y="2533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1" name="Freeform 230"/>
              <p:cNvSpPr>
                <a:spLocks/>
              </p:cNvSpPr>
              <p:nvPr/>
            </p:nvSpPr>
            <p:spPr bwMode="auto">
              <a:xfrm>
                <a:off x="3429" y="2535"/>
                <a:ext cx="12" cy="5"/>
              </a:xfrm>
              <a:custGeom>
                <a:avLst/>
                <a:gdLst>
                  <a:gd name="T0" fmla="*/ 4 w 12"/>
                  <a:gd name="T1" fmla="*/ 0 h 5"/>
                  <a:gd name="T2" fmla="*/ 2 w 12"/>
                  <a:gd name="T3" fmla="*/ 0 h 5"/>
                  <a:gd name="T4" fmla="*/ 0 w 12"/>
                  <a:gd name="T5" fmla="*/ 1 h 5"/>
                  <a:gd name="T6" fmla="*/ 2 w 12"/>
                  <a:gd name="T7" fmla="*/ 3 h 5"/>
                  <a:gd name="T8" fmla="*/ 10 w 12"/>
                  <a:gd name="T9" fmla="*/ 5 h 5"/>
                  <a:gd name="T10" fmla="*/ 12 w 12"/>
                  <a:gd name="T11" fmla="*/ 5 h 5"/>
                  <a:gd name="T12" fmla="*/ 12 w 12"/>
                  <a:gd name="T13" fmla="*/ 3 h 5"/>
                  <a:gd name="T14" fmla="*/ 12 w 12"/>
                  <a:gd name="T15" fmla="*/ 1 h 5"/>
                  <a:gd name="T16" fmla="*/ 4 w 1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2" name="Freeform 231"/>
              <p:cNvSpPr>
                <a:spLocks/>
              </p:cNvSpPr>
              <p:nvPr/>
            </p:nvSpPr>
            <p:spPr bwMode="auto">
              <a:xfrm>
                <a:off x="3445" y="2540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3" name="Freeform 232"/>
              <p:cNvSpPr>
                <a:spLocks/>
              </p:cNvSpPr>
              <p:nvPr/>
            </p:nvSpPr>
            <p:spPr bwMode="auto">
              <a:xfrm>
                <a:off x="3452" y="254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4" name="Freeform 233"/>
              <p:cNvSpPr>
                <a:spLocks/>
              </p:cNvSpPr>
              <p:nvPr/>
            </p:nvSpPr>
            <p:spPr bwMode="auto">
              <a:xfrm>
                <a:off x="3458" y="2544"/>
                <a:ext cx="11" cy="8"/>
              </a:xfrm>
              <a:custGeom>
                <a:avLst/>
                <a:gdLst>
                  <a:gd name="T0" fmla="*/ 4 w 11"/>
                  <a:gd name="T1" fmla="*/ 0 h 8"/>
                  <a:gd name="T2" fmla="*/ 2 w 11"/>
                  <a:gd name="T3" fmla="*/ 0 h 8"/>
                  <a:gd name="T4" fmla="*/ 0 w 11"/>
                  <a:gd name="T5" fmla="*/ 2 h 8"/>
                  <a:gd name="T6" fmla="*/ 2 w 11"/>
                  <a:gd name="T7" fmla="*/ 4 h 8"/>
                  <a:gd name="T8" fmla="*/ 10 w 11"/>
                  <a:gd name="T9" fmla="*/ 8 h 8"/>
                  <a:gd name="T10" fmla="*/ 11 w 11"/>
                  <a:gd name="T11" fmla="*/ 8 h 8"/>
                  <a:gd name="T12" fmla="*/ 11 w 11"/>
                  <a:gd name="T13" fmla="*/ 6 h 8"/>
                  <a:gd name="T14" fmla="*/ 11 w 11"/>
                  <a:gd name="T15" fmla="*/ 4 h 8"/>
                  <a:gd name="T16" fmla="*/ 4 w 11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8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5" name="Freeform 234"/>
              <p:cNvSpPr>
                <a:spLocks/>
              </p:cNvSpPr>
              <p:nvPr/>
            </p:nvSpPr>
            <p:spPr bwMode="auto">
              <a:xfrm>
                <a:off x="3473" y="255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6" name="Freeform 235"/>
              <p:cNvSpPr>
                <a:spLocks/>
              </p:cNvSpPr>
              <p:nvPr/>
            </p:nvSpPr>
            <p:spPr bwMode="auto">
              <a:xfrm>
                <a:off x="3481" y="255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7" name="Freeform 236"/>
              <p:cNvSpPr>
                <a:spLocks/>
              </p:cNvSpPr>
              <p:nvPr/>
            </p:nvSpPr>
            <p:spPr bwMode="auto">
              <a:xfrm>
                <a:off x="3487" y="2556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2 w 11"/>
                  <a:gd name="T3" fmla="*/ 0 h 5"/>
                  <a:gd name="T4" fmla="*/ 0 w 11"/>
                  <a:gd name="T5" fmla="*/ 2 h 5"/>
                  <a:gd name="T6" fmla="*/ 2 w 11"/>
                  <a:gd name="T7" fmla="*/ 4 h 5"/>
                  <a:gd name="T8" fmla="*/ 9 w 11"/>
                  <a:gd name="T9" fmla="*/ 5 h 5"/>
                  <a:gd name="T10" fmla="*/ 11 w 11"/>
                  <a:gd name="T11" fmla="*/ 5 h 5"/>
                  <a:gd name="T12" fmla="*/ 11 w 11"/>
                  <a:gd name="T13" fmla="*/ 4 h 5"/>
                  <a:gd name="T14" fmla="*/ 11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8" name="Freeform 237"/>
              <p:cNvSpPr>
                <a:spLocks/>
              </p:cNvSpPr>
              <p:nvPr/>
            </p:nvSpPr>
            <p:spPr bwMode="auto">
              <a:xfrm>
                <a:off x="3502" y="2560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1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79" name="Freeform 238"/>
              <p:cNvSpPr>
                <a:spLocks/>
              </p:cNvSpPr>
              <p:nvPr/>
            </p:nvSpPr>
            <p:spPr bwMode="auto">
              <a:xfrm>
                <a:off x="3510" y="256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0" name="Freeform 239"/>
              <p:cNvSpPr>
                <a:spLocks/>
              </p:cNvSpPr>
              <p:nvPr/>
            </p:nvSpPr>
            <p:spPr bwMode="auto">
              <a:xfrm>
                <a:off x="3516" y="2565"/>
                <a:ext cx="11" cy="8"/>
              </a:xfrm>
              <a:custGeom>
                <a:avLst/>
                <a:gdLst>
                  <a:gd name="T0" fmla="*/ 3 w 11"/>
                  <a:gd name="T1" fmla="*/ 0 h 8"/>
                  <a:gd name="T2" fmla="*/ 1 w 11"/>
                  <a:gd name="T3" fmla="*/ 0 h 8"/>
                  <a:gd name="T4" fmla="*/ 0 w 11"/>
                  <a:gd name="T5" fmla="*/ 2 h 8"/>
                  <a:gd name="T6" fmla="*/ 1 w 11"/>
                  <a:gd name="T7" fmla="*/ 4 h 8"/>
                  <a:gd name="T8" fmla="*/ 7 w 11"/>
                  <a:gd name="T9" fmla="*/ 8 h 8"/>
                  <a:gd name="T10" fmla="*/ 9 w 11"/>
                  <a:gd name="T11" fmla="*/ 8 h 8"/>
                  <a:gd name="T12" fmla="*/ 11 w 11"/>
                  <a:gd name="T13" fmla="*/ 6 h 8"/>
                  <a:gd name="T14" fmla="*/ 9 w 11"/>
                  <a:gd name="T15" fmla="*/ 4 h 8"/>
                  <a:gd name="T16" fmla="*/ 3 w 11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1" name="Freeform 240"/>
              <p:cNvSpPr>
                <a:spLocks/>
              </p:cNvSpPr>
              <p:nvPr/>
            </p:nvSpPr>
            <p:spPr bwMode="auto">
              <a:xfrm>
                <a:off x="3529" y="2573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2" name="Freeform 241"/>
              <p:cNvSpPr>
                <a:spLocks/>
              </p:cNvSpPr>
              <p:nvPr/>
            </p:nvSpPr>
            <p:spPr bwMode="auto">
              <a:xfrm>
                <a:off x="3537" y="257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3" name="Freeform 242"/>
              <p:cNvSpPr>
                <a:spLocks/>
              </p:cNvSpPr>
              <p:nvPr/>
            </p:nvSpPr>
            <p:spPr bwMode="auto">
              <a:xfrm>
                <a:off x="3542" y="2583"/>
                <a:ext cx="10" cy="7"/>
              </a:xfrm>
              <a:custGeom>
                <a:avLst/>
                <a:gdLst>
                  <a:gd name="T0" fmla="*/ 4 w 10"/>
                  <a:gd name="T1" fmla="*/ 0 h 7"/>
                  <a:gd name="T2" fmla="*/ 2 w 10"/>
                  <a:gd name="T3" fmla="*/ 0 h 7"/>
                  <a:gd name="T4" fmla="*/ 0 w 10"/>
                  <a:gd name="T5" fmla="*/ 1 h 7"/>
                  <a:gd name="T6" fmla="*/ 2 w 10"/>
                  <a:gd name="T7" fmla="*/ 3 h 7"/>
                  <a:gd name="T8" fmla="*/ 8 w 10"/>
                  <a:gd name="T9" fmla="*/ 7 h 7"/>
                  <a:gd name="T10" fmla="*/ 10 w 10"/>
                  <a:gd name="T11" fmla="*/ 7 h 7"/>
                  <a:gd name="T12" fmla="*/ 10 w 10"/>
                  <a:gd name="T13" fmla="*/ 5 h 7"/>
                  <a:gd name="T14" fmla="*/ 10 w 10"/>
                  <a:gd name="T15" fmla="*/ 3 h 7"/>
                  <a:gd name="T16" fmla="*/ 4 w 10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4" name="Freeform 243"/>
              <p:cNvSpPr>
                <a:spLocks/>
              </p:cNvSpPr>
              <p:nvPr/>
            </p:nvSpPr>
            <p:spPr bwMode="auto">
              <a:xfrm>
                <a:off x="3556" y="259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5" name="Freeform 244"/>
              <p:cNvSpPr>
                <a:spLocks/>
              </p:cNvSpPr>
              <p:nvPr/>
            </p:nvSpPr>
            <p:spPr bwMode="auto">
              <a:xfrm>
                <a:off x="3562" y="2594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6" name="Freeform 245"/>
              <p:cNvSpPr>
                <a:spLocks/>
              </p:cNvSpPr>
              <p:nvPr/>
            </p:nvSpPr>
            <p:spPr bwMode="auto">
              <a:xfrm>
                <a:off x="3569" y="2598"/>
                <a:ext cx="10" cy="8"/>
              </a:xfrm>
              <a:custGeom>
                <a:avLst/>
                <a:gdLst>
                  <a:gd name="T0" fmla="*/ 2 w 10"/>
                  <a:gd name="T1" fmla="*/ 0 h 8"/>
                  <a:gd name="T2" fmla="*/ 0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8 w 10"/>
                  <a:gd name="T9" fmla="*/ 8 h 8"/>
                  <a:gd name="T10" fmla="*/ 10 w 10"/>
                  <a:gd name="T11" fmla="*/ 8 h 8"/>
                  <a:gd name="T12" fmla="*/ 10 w 10"/>
                  <a:gd name="T13" fmla="*/ 6 h 8"/>
                  <a:gd name="T14" fmla="*/ 10 w 10"/>
                  <a:gd name="T15" fmla="*/ 4 h 8"/>
                  <a:gd name="T16" fmla="*/ 2 w 1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7" name="Freeform 246"/>
              <p:cNvSpPr>
                <a:spLocks/>
              </p:cNvSpPr>
              <p:nvPr/>
            </p:nvSpPr>
            <p:spPr bwMode="auto">
              <a:xfrm>
                <a:off x="3583" y="2606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8" name="Freeform 247"/>
              <p:cNvSpPr>
                <a:spLocks/>
              </p:cNvSpPr>
              <p:nvPr/>
            </p:nvSpPr>
            <p:spPr bwMode="auto">
              <a:xfrm>
                <a:off x="3589" y="2609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0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89" name="Freeform 248"/>
              <p:cNvSpPr>
                <a:spLocks/>
              </p:cNvSpPr>
              <p:nvPr/>
            </p:nvSpPr>
            <p:spPr bwMode="auto">
              <a:xfrm>
                <a:off x="3594" y="2613"/>
                <a:ext cx="12" cy="8"/>
              </a:xfrm>
              <a:custGeom>
                <a:avLst/>
                <a:gdLst>
                  <a:gd name="T0" fmla="*/ 4 w 12"/>
                  <a:gd name="T1" fmla="*/ 0 h 8"/>
                  <a:gd name="T2" fmla="*/ 2 w 12"/>
                  <a:gd name="T3" fmla="*/ 0 h 8"/>
                  <a:gd name="T4" fmla="*/ 0 w 12"/>
                  <a:gd name="T5" fmla="*/ 2 h 8"/>
                  <a:gd name="T6" fmla="*/ 2 w 12"/>
                  <a:gd name="T7" fmla="*/ 4 h 8"/>
                  <a:gd name="T8" fmla="*/ 8 w 12"/>
                  <a:gd name="T9" fmla="*/ 8 h 8"/>
                  <a:gd name="T10" fmla="*/ 10 w 12"/>
                  <a:gd name="T11" fmla="*/ 8 h 8"/>
                  <a:gd name="T12" fmla="*/ 12 w 12"/>
                  <a:gd name="T13" fmla="*/ 6 h 8"/>
                  <a:gd name="T14" fmla="*/ 10 w 12"/>
                  <a:gd name="T15" fmla="*/ 4 h 8"/>
                  <a:gd name="T16" fmla="*/ 4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0" name="Freeform 249"/>
              <p:cNvSpPr>
                <a:spLocks/>
              </p:cNvSpPr>
              <p:nvPr/>
            </p:nvSpPr>
            <p:spPr bwMode="auto">
              <a:xfrm>
                <a:off x="3608" y="2621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1" name="Freeform 250"/>
              <p:cNvSpPr>
                <a:spLocks/>
              </p:cNvSpPr>
              <p:nvPr/>
            </p:nvSpPr>
            <p:spPr bwMode="auto">
              <a:xfrm>
                <a:off x="3615" y="262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2" name="Freeform 251"/>
              <p:cNvSpPr>
                <a:spLocks/>
              </p:cNvSpPr>
              <p:nvPr/>
            </p:nvSpPr>
            <p:spPr bwMode="auto">
              <a:xfrm>
                <a:off x="3621" y="2631"/>
                <a:ext cx="10" cy="7"/>
              </a:xfrm>
              <a:custGeom>
                <a:avLst/>
                <a:gdLst>
                  <a:gd name="T0" fmla="*/ 2 w 10"/>
                  <a:gd name="T1" fmla="*/ 0 h 7"/>
                  <a:gd name="T2" fmla="*/ 0 w 10"/>
                  <a:gd name="T3" fmla="*/ 0 h 7"/>
                  <a:gd name="T4" fmla="*/ 0 w 10"/>
                  <a:gd name="T5" fmla="*/ 1 h 7"/>
                  <a:gd name="T6" fmla="*/ 0 w 10"/>
                  <a:gd name="T7" fmla="*/ 3 h 7"/>
                  <a:gd name="T8" fmla="*/ 8 w 10"/>
                  <a:gd name="T9" fmla="*/ 7 h 7"/>
                  <a:gd name="T10" fmla="*/ 10 w 10"/>
                  <a:gd name="T11" fmla="*/ 7 h 7"/>
                  <a:gd name="T12" fmla="*/ 10 w 10"/>
                  <a:gd name="T13" fmla="*/ 5 h 7"/>
                  <a:gd name="T14" fmla="*/ 10 w 10"/>
                  <a:gd name="T15" fmla="*/ 3 h 7"/>
                  <a:gd name="T16" fmla="*/ 2 w 10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7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3" name="Freeform 252"/>
              <p:cNvSpPr>
                <a:spLocks/>
              </p:cNvSpPr>
              <p:nvPr/>
            </p:nvSpPr>
            <p:spPr bwMode="auto">
              <a:xfrm>
                <a:off x="3633" y="263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4" name="Freeform 253"/>
              <p:cNvSpPr>
                <a:spLocks/>
              </p:cNvSpPr>
              <p:nvPr/>
            </p:nvSpPr>
            <p:spPr bwMode="auto">
              <a:xfrm>
                <a:off x="3640" y="264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5" name="Freeform 254"/>
              <p:cNvSpPr>
                <a:spLocks/>
              </p:cNvSpPr>
              <p:nvPr/>
            </p:nvSpPr>
            <p:spPr bwMode="auto">
              <a:xfrm>
                <a:off x="3646" y="2648"/>
                <a:ext cx="10" cy="8"/>
              </a:xfrm>
              <a:custGeom>
                <a:avLst/>
                <a:gdLst>
                  <a:gd name="T0" fmla="*/ 2 w 10"/>
                  <a:gd name="T1" fmla="*/ 0 h 8"/>
                  <a:gd name="T2" fmla="*/ 0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8 w 10"/>
                  <a:gd name="T9" fmla="*/ 8 h 8"/>
                  <a:gd name="T10" fmla="*/ 10 w 10"/>
                  <a:gd name="T11" fmla="*/ 8 h 8"/>
                  <a:gd name="T12" fmla="*/ 10 w 10"/>
                  <a:gd name="T13" fmla="*/ 6 h 8"/>
                  <a:gd name="T14" fmla="*/ 10 w 10"/>
                  <a:gd name="T15" fmla="*/ 4 h 8"/>
                  <a:gd name="T16" fmla="*/ 2 w 1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6" name="Freeform 255"/>
              <p:cNvSpPr>
                <a:spLocks/>
              </p:cNvSpPr>
              <p:nvPr/>
            </p:nvSpPr>
            <p:spPr bwMode="auto">
              <a:xfrm>
                <a:off x="3658" y="2657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7" name="Freeform 256"/>
              <p:cNvSpPr>
                <a:spLocks/>
              </p:cNvSpPr>
              <p:nvPr/>
            </p:nvSpPr>
            <p:spPr bwMode="auto">
              <a:xfrm>
                <a:off x="3665" y="266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0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8" name="Freeform 257"/>
              <p:cNvSpPr>
                <a:spLocks/>
              </p:cNvSpPr>
              <p:nvPr/>
            </p:nvSpPr>
            <p:spPr bwMode="auto">
              <a:xfrm>
                <a:off x="3671" y="2665"/>
                <a:ext cx="10" cy="10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0 h 10"/>
                  <a:gd name="T4" fmla="*/ 0 w 10"/>
                  <a:gd name="T5" fmla="*/ 2 h 10"/>
                  <a:gd name="T6" fmla="*/ 0 w 10"/>
                  <a:gd name="T7" fmla="*/ 4 h 10"/>
                  <a:gd name="T8" fmla="*/ 8 w 10"/>
                  <a:gd name="T9" fmla="*/ 10 h 10"/>
                  <a:gd name="T10" fmla="*/ 10 w 10"/>
                  <a:gd name="T11" fmla="*/ 10 h 10"/>
                  <a:gd name="T12" fmla="*/ 10 w 10"/>
                  <a:gd name="T13" fmla="*/ 8 h 10"/>
                  <a:gd name="T14" fmla="*/ 10 w 10"/>
                  <a:gd name="T15" fmla="*/ 6 h 10"/>
                  <a:gd name="T16" fmla="*/ 2 w 10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299" name="Freeform 258"/>
              <p:cNvSpPr>
                <a:spLocks/>
              </p:cNvSpPr>
              <p:nvPr/>
            </p:nvSpPr>
            <p:spPr bwMode="auto">
              <a:xfrm>
                <a:off x="3683" y="267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00" name="Freeform 259"/>
              <p:cNvSpPr>
                <a:spLocks/>
              </p:cNvSpPr>
              <p:nvPr/>
            </p:nvSpPr>
            <p:spPr bwMode="auto">
              <a:xfrm>
                <a:off x="3690" y="2679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1 h 3"/>
                  <a:gd name="T6" fmla="*/ 0 w 4"/>
                  <a:gd name="T7" fmla="*/ 3 h 3"/>
                  <a:gd name="T8" fmla="*/ 0 w 4"/>
                  <a:gd name="T9" fmla="*/ 3 h 3"/>
                  <a:gd name="T10" fmla="*/ 2 w 4"/>
                  <a:gd name="T11" fmla="*/ 3 h 3"/>
                  <a:gd name="T12" fmla="*/ 4 w 4"/>
                  <a:gd name="T13" fmla="*/ 1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01" name="Freeform 260"/>
              <p:cNvSpPr>
                <a:spLocks/>
              </p:cNvSpPr>
              <p:nvPr/>
            </p:nvSpPr>
            <p:spPr bwMode="auto">
              <a:xfrm>
                <a:off x="3696" y="2684"/>
                <a:ext cx="10" cy="8"/>
              </a:xfrm>
              <a:custGeom>
                <a:avLst/>
                <a:gdLst>
                  <a:gd name="T0" fmla="*/ 2 w 10"/>
                  <a:gd name="T1" fmla="*/ 0 h 8"/>
                  <a:gd name="T2" fmla="*/ 0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8 w 10"/>
                  <a:gd name="T9" fmla="*/ 8 h 8"/>
                  <a:gd name="T10" fmla="*/ 10 w 10"/>
                  <a:gd name="T11" fmla="*/ 8 h 8"/>
                  <a:gd name="T12" fmla="*/ 10 w 10"/>
                  <a:gd name="T13" fmla="*/ 6 h 8"/>
                  <a:gd name="T14" fmla="*/ 10 w 10"/>
                  <a:gd name="T15" fmla="*/ 4 h 8"/>
                  <a:gd name="T16" fmla="*/ 2 w 1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302" name="Freeform 261"/>
              <p:cNvSpPr>
                <a:spLocks/>
              </p:cNvSpPr>
              <p:nvPr/>
            </p:nvSpPr>
            <p:spPr bwMode="auto">
              <a:xfrm>
                <a:off x="3708" y="2692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FF"/>
              </a:solidFill>
              <a:ln w="28575" cap="flat" cmpd="sng">
                <a:solidFill>
                  <a:srgbClr val="0033CC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48" name="Freeform 263"/>
            <p:cNvSpPr>
              <a:spLocks/>
            </p:cNvSpPr>
            <p:nvPr/>
          </p:nvSpPr>
          <p:spPr bwMode="auto">
            <a:xfrm>
              <a:off x="3715" y="269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9" name="Freeform 264"/>
            <p:cNvSpPr>
              <a:spLocks/>
            </p:cNvSpPr>
            <p:nvPr/>
          </p:nvSpPr>
          <p:spPr bwMode="auto">
            <a:xfrm>
              <a:off x="3721" y="2700"/>
              <a:ext cx="12" cy="7"/>
            </a:xfrm>
            <a:custGeom>
              <a:avLst/>
              <a:gdLst>
                <a:gd name="T0" fmla="*/ 4 w 12"/>
                <a:gd name="T1" fmla="*/ 0 h 7"/>
                <a:gd name="T2" fmla="*/ 2 w 12"/>
                <a:gd name="T3" fmla="*/ 0 h 7"/>
                <a:gd name="T4" fmla="*/ 0 w 12"/>
                <a:gd name="T5" fmla="*/ 2 h 7"/>
                <a:gd name="T6" fmla="*/ 2 w 12"/>
                <a:gd name="T7" fmla="*/ 4 h 7"/>
                <a:gd name="T8" fmla="*/ 8 w 12"/>
                <a:gd name="T9" fmla="*/ 7 h 7"/>
                <a:gd name="T10" fmla="*/ 10 w 12"/>
                <a:gd name="T11" fmla="*/ 7 h 7"/>
                <a:gd name="T12" fmla="*/ 12 w 12"/>
                <a:gd name="T13" fmla="*/ 5 h 7"/>
                <a:gd name="T14" fmla="*/ 10 w 12"/>
                <a:gd name="T15" fmla="*/ 4 h 7"/>
                <a:gd name="T16" fmla="*/ 4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2" y="5"/>
                  </a:lnTo>
                  <a:lnTo>
                    <a:pt x="1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0" name="Freeform 265"/>
            <p:cNvSpPr>
              <a:spLocks/>
            </p:cNvSpPr>
            <p:nvPr/>
          </p:nvSpPr>
          <p:spPr bwMode="auto">
            <a:xfrm>
              <a:off x="3734" y="2707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1" name="Freeform 266"/>
            <p:cNvSpPr>
              <a:spLocks/>
            </p:cNvSpPr>
            <p:nvPr/>
          </p:nvSpPr>
          <p:spPr bwMode="auto">
            <a:xfrm>
              <a:off x="3742" y="271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2" name="Freeform 267"/>
            <p:cNvSpPr>
              <a:spLocks/>
            </p:cNvSpPr>
            <p:nvPr/>
          </p:nvSpPr>
          <p:spPr bwMode="auto">
            <a:xfrm>
              <a:off x="3748" y="2715"/>
              <a:ext cx="11" cy="8"/>
            </a:xfrm>
            <a:custGeom>
              <a:avLst/>
              <a:gdLst>
                <a:gd name="T0" fmla="*/ 4 w 11"/>
                <a:gd name="T1" fmla="*/ 0 h 8"/>
                <a:gd name="T2" fmla="*/ 2 w 11"/>
                <a:gd name="T3" fmla="*/ 0 h 8"/>
                <a:gd name="T4" fmla="*/ 0 w 11"/>
                <a:gd name="T5" fmla="*/ 2 h 8"/>
                <a:gd name="T6" fmla="*/ 2 w 11"/>
                <a:gd name="T7" fmla="*/ 4 h 8"/>
                <a:gd name="T8" fmla="*/ 8 w 11"/>
                <a:gd name="T9" fmla="*/ 8 h 8"/>
                <a:gd name="T10" fmla="*/ 9 w 11"/>
                <a:gd name="T11" fmla="*/ 8 h 8"/>
                <a:gd name="T12" fmla="*/ 11 w 11"/>
                <a:gd name="T13" fmla="*/ 6 h 8"/>
                <a:gd name="T14" fmla="*/ 9 w 11"/>
                <a:gd name="T15" fmla="*/ 4 h 8"/>
                <a:gd name="T16" fmla="*/ 4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8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3" name="Freeform 268"/>
            <p:cNvSpPr>
              <a:spLocks/>
            </p:cNvSpPr>
            <p:nvPr/>
          </p:nvSpPr>
          <p:spPr bwMode="auto">
            <a:xfrm>
              <a:off x="3763" y="2723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4" name="Freeform 269"/>
            <p:cNvSpPr>
              <a:spLocks/>
            </p:cNvSpPr>
            <p:nvPr/>
          </p:nvSpPr>
          <p:spPr bwMode="auto">
            <a:xfrm>
              <a:off x="3769" y="2725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5" name="Freeform 270"/>
            <p:cNvSpPr>
              <a:spLocks/>
            </p:cNvSpPr>
            <p:nvPr/>
          </p:nvSpPr>
          <p:spPr bwMode="auto">
            <a:xfrm>
              <a:off x="3777" y="2729"/>
              <a:ext cx="9" cy="7"/>
            </a:xfrm>
            <a:custGeom>
              <a:avLst/>
              <a:gdLst>
                <a:gd name="T0" fmla="*/ 2 w 9"/>
                <a:gd name="T1" fmla="*/ 0 h 7"/>
                <a:gd name="T2" fmla="*/ 0 w 9"/>
                <a:gd name="T3" fmla="*/ 0 h 7"/>
                <a:gd name="T4" fmla="*/ 0 w 9"/>
                <a:gd name="T5" fmla="*/ 1 h 7"/>
                <a:gd name="T6" fmla="*/ 0 w 9"/>
                <a:gd name="T7" fmla="*/ 3 h 7"/>
                <a:gd name="T8" fmla="*/ 7 w 9"/>
                <a:gd name="T9" fmla="*/ 7 h 7"/>
                <a:gd name="T10" fmla="*/ 9 w 9"/>
                <a:gd name="T11" fmla="*/ 7 h 7"/>
                <a:gd name="T12" fmla="*/ 9 w 9"/>
                <a:gd name="T13" fmla="*/ 5 h 7"/>
                <a:gd name="T14" fmla="*/ 9 w 9"/>
                <a:gd name="T15" fmla="*/ 3 h 7"/>
                <a:gd name="T16" fmla="*/ 2 w 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7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6" name="Freeform 271"/>
            <p:cNvSpPr>
              <a:spLocks/>
            </p:cNvSpPr>
            <p:nvPr/>
          </p:nvSpPr>
          <p:spPr bwMode="auto">
            <a:xfrm>
              <a:off x="3790" y="273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7" name="Freeform 272"/>
            <p:cNvSpPr>
              <a:spLocks/>
            </p:cNvSpPr>
            <p:nvPr/>
          </p:nvSpPr>
          <p:spPr bwMode="auto">
            <a:xfrm>
              <a:off x="3796" y="2740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8" name="Freeform 273"/>
            <p:cNvSpPr>
              <a:spLocks/>
            </p:cNvSpPr>
            <p:nvPr/>
          </p:nvSpPr>
          <p:spPr bwMode="auto">
            <a:xfrm>
              <a:off x="3804" y="2744"/>
              <a:ext cx="9" cy="6"/>
            </a:xfrm>
            <a:custGeom>
              <a:avLst/>
              <a:gdLst>
                <a:gd name="T0" fmla="*/ 1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0 w 9"/>
                <a:gd name="T7" fmla="*/ 4 h 6"/>
                <a:gd name="T8" fmla="*/ 5 w 9"/>
                <a:gd name="T9" fmla="*/ 6 h 6"/>
                <a:gd name="T10" fmla="*/ 7 w 9"/>
                <a:gd name="T11" fmla="*/ 6 h 6"/>
                <a:gd name="T12" fmla="*/ 9 w 9"/>
                <a:gd name="T13" fmla="*/ 6 h 6"/>
                <a:gd name="T14" fmla="*/ 9 w 9"/>
                <a:gd name="T15" fmla="*/ 4 h 6"/>
                <a:gd name="T16" fmla="*/ 9 w 9"/>
                <a:gd name="T17" fmla="*/ 2 h 6"/>
                <a:gd name="T18" fmla="*/ 7 w 9"/>
                <a:gd name="T19" fmla="*/ 2 h 6"/>
                <a:gd name="T20" fmla="*/ 1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5" y="6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59" name="Freeform 274"/>
            <p:cNvSpPr>
              <a:spLocks/>
            </p:cNvSpPr>
            <p:nvPr/>
          </p:nvSpPr>
          <p:spPr bwMode="auto">
            <a:xfrm>
              <a:off x="3817" y="2750"/>
              <a:ext cx="4" cy="3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3 h 3"/>
                <a:gd name="T12" fmla="*/ 4 w 4"/>
                <a:gd name="T13" fmla="*/ 2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0" name="Freeform 275"/>
            <p:cNvSpPr>
              <a:spLocks/>
            </p:cNvSpPr>
            <p:nvPr/>
          </p:nvSpPr>
          <p:spPr bwMode="auto">
            <a:xfrm>
              <a:off x="3825" y="2752"/>
              <a:ext cx="4" cy="3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0 h 3"/>
                <a:gd name="T4" fmla="*/ 0 w 4"/>
                <a:gd name="T5" fmla="*/ 1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3 h 3"/>
                <a:gd name="T12" fmla="*/ 4 w 4"/>
                <a:gd name="T13" fmla="*/ 1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1" name="Freeform 276"/>
            <p:cNvSpPr>
              <a:spLocks/>
            </p:cNvSpPr>
            <p:nvPr/>
          </p:nvSpPr>
          <p:spPr bwMode="auto">
            <a:xfrm>
              <a:off x="3832" y="2753"/>
              <a:ext cx="12" cy="6"/>
            </a:xfrm>
            <a:custGeom>
              <a:avLst/>
              <a:gdLst>
                <a:gd name="T0" fmla="*/ 2 w 12"/>
                <a:gd name="T1" fmla="*/ 0 h 6"/>
                <a:gd name="T2" fmla="*/ 0 w 12"/>
                <a:gd name="T3" fmla="*/ 0 h 6"/>
                <a:gd name="T4" fmla="*/ 0 w 12"/>
                <a:gd name="T5" fmla="*/ 2 h 6"/>
                <a:gd name="T6" fmla="*/ 0 w 12"/>
                <a:gd name="T7" fmla="*/ 4 h 6"/>
                <a:gd name="T8" fmla="*/ 8 w 12"/>
                <a:gd name="T9" fmla="*/ 6 h 6"/>
                <a:gd name="T10" fmla="*/ 10 w 12"/>
                <a:gd name="T11" fmla="*/ 6 h 6"/>
                <a:gd name="T12" fmla="*/ 12 w 12"/>
                <a:gd name="T13" fmla="*/ 4 h 6"/>
                <a:gd name="T14" fmla="*/ 10 w 12"/>
                <a:gd name="T15" fmla="*/ 2 h 6"/>
                <a:gd name="T16" fmla="*/ 2 w 1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2" name="Freeform 277"/>
            <p:cNvSpPr>
              <a:spLocks/>
            </p:cNvSpPr>
            <p:nvPr/>
          </p:nvSpPr>
          <p:spPr bwMode="auto">
            <a:xfrm>
              <a:off x="3848" y="2757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3" name="Freeform 278"/>
            <p:cNvSpPr>
              <a:spLocks/>
            </p:cNvSpPr>
            <p:nvPr/>
          </p:nvSpPr>
          <p:spPr bwMode="auto">
            <a:xfrm>
              <a:off x="3853" y="2759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4" name="Freeform 279"/>
            <p:cNvSpPr>
              <a:spLocks/>
            </p:cNvSpPr>
            <p:nvPr/>
          </p:nvSpPr>
          <p:spPr bwMode="auto">
            <a:xfrm>
              <a:off x="3861" y="2761"/>
              <a:ext cx="12" cy="8"/>
            </a:xfrm>
            <a:custGeom>
              <a:avLst/>
              <a:gdLst>
                <a:gd name="T0" fmla="*/ 4 w 12"/>
                <a:gd name="T1" fmla="*/ 0 h 8"/>
                <a:gd name="T2" fmla="*/ 2 w 12"/>
                <a:gd name="T3" fmla="*/ 0 h 8"/>
                <a:gd name="T4" fmla="*/ 0 w 12"/>
                <a:gd name="T5" fmla="*/ 2 h 8"/>
                <a:gd name="T6" fmla="*/ 2 w 12"/>
                <a:gd name="T7" fmla="*/ 4 h 8"/>
                <a:gd name="T8" fmla="*/ 10 w 12"/>
                <a:gd name="T9" fmla="*/ 8 h 8"/>
                <a:gd name="T10" fmla="*/ 12 w 12"/>
                <a:gd name="T11" fmla="*/ 8 h 8"/>
                <a:gd name="T12" fmla="*/ 12 w 12"/>
                <a:gd name="T13" fmla="*/ 6 h 8"/>
                <a:gd name="T14" fmla="*/ 12 w 12"/>
                <a:gd name="T15" fmla="*/ 4 h 8"/>
                <a:gd name="T16" fmla="*/ 4 w 12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5" name="Freeform 280"/>
            <p:cNvSpPr>
              <a:spLocks/>
            </p:cNvSpPr>
            <p:nvPr/>
          </p:nvSpPr>
          <p:spPr bwMode="auto">
            <a:xfrm>
              <a:off x="3877" y="2767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6" name="Freeform 281"/>
            <p:cNvSpPr>
              <a:spLocks/>
            </p:cNvSpPr>
            <p:nvPr/>
          </p:nvSpPr>
          <p:spPr bwMode="auto">
            <a:xfrm>
              <a:off x="3884" y="2769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" name="Freeform 282"/>
            <p:cNvSpPr>
              <a:spLocks/>
            </p:cNvSpPr>
            <p:nvPr/>
          </p:nvSpPr>
          <p:spPr bwMode="auto">
            <a:xfrm>
              <a:off x="3892" y="2771"/>
              <a:ext cx="9" cy="6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0 w 9"/>
                <a:gd name="T7" fmla="*/ 4 h 6"/>
                <a:gd name="T8" fmla="*/ 8 w 9"/>
                <a:gd name="T9" fmla="*/ 6 h 6"/>
                <a:gd name="T10" fmla="*/ 9 w 9"/>
                <a:gd name="T11" fmla="*/ 6 h 6"/>
                <a:gd name="T12" fmla="*/ 9 w 9"/>
                <a:gd name="T13" fmla="*/ 4 h 6"/>
                <a:gd name="T14" fmla="*/ 9 w 9"/>
                <a:gd name="T15" fmla="*/ 2 h 6"/>
                <a:gd name="T16" fmla="*/ 2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" name="Freeform 283"/>
            <p:cNvSpPr>
              <a:spLocks/>
            </p:cNvSpPr>
            <p:nvPr/>
          </p:nvSpPr>
          <p:spPr bwMode="auto">
            <a:xfrm>
              <a:off x="3905" y="2775"/>
              <a:ext cx="4" cy="3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3 h 3"/>
                <a:gd name="T12" fmla="*/ 4 w 4"/>
                <a:gd name="T13" fmla="*/ 2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" name="Freeform 284"/>
            <p:cNvSpPr>
              <a:spLocks/>
            </p:cNvSpPr>
            <p:nvPr/>
          </p:nvSpPr>
          <p:spPr bwMode="auto">
            <a:xfrm>
              <a:off x="3913" y="277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" name="Freeform 285"/>
            <p:cNvSpPr>
              <a:spLocks/>
            </p:cNvSpPr>
            <p:nvPr/>
          </p:nvSpPr>
          <p:spPr bwMode="auto">
            <a:xfrm>
              <a:off x="3921" y="2780"/>
              <a:ext cx="11" cy="6"/>
            </a:xfrm>
            <a:custGeom>
              <a:avLst/>
              <a:gdLst>
                <a:gd name="T0" fmla="*/ 2 w 11"/>
                <a:gd name="T1" fmla="*/ 0 h 6"/>
                <a:gd name="T2" fmla="*/ 0 w 11"/>
                <a:gd name="T3" fmla="*/ 0 h 6"/>
                <a:gd name="T4" fmla="*/ 0 w 11"/>
                <a:gd name="T5" fmla="*/ 2 h 6"/>
                <a:gd name="T6" fmla="*/ 0 w 11"/>
                <a:gd name="T7" fmla="*/ 4 h 6"/>
                <a:gd name="T8" fmla="*/ 7 w 11"/>
                <a:gd name="T9" fmla="*/ 6 h 6"/>
                <a:gd name="T10" fmla="*/ 9 w 11"/>
                <a:gd name="T11" fmla="*/ 6 h 6"/>
                <a:gd name="T12" fmla="*/ 11 w 11"/>
                <a:gd name="T13" fmla="*/ 4 h 6"/>
                <a:gd name="T14" fmla="*/ 9 w 11"/>
                <a:gd name="T15" fmla="*/ 2 h 6"/>
                <a:gd name="T16" fmla="*/ 2 w 1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6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7" y="6"/>
                  </a:lnTo>
                  <a:lnTo>
                    <a:pt x="9" y="6"/>
                  </a:lnTo>
                  <a:lnTo>
                    <a:pt x="11" y="4"/>
                  </a:lnTo>
                  <a:lnTo>
                    <a:pt x="9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" name="Freeform 286"/>
            <p:cNvSpPr>
              <a:spLocks/>
            </p:cNvSpPr>
            <p:nvPr/>
          </p:nvSpPr>
          <p:spPr bwMode="auto">
            <a:xfrm>
              <a:off x="3934" y="2784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" name="Freeform 287"/>
            <p:cNvSpPr>
              <a:spLocks/>
            </p:cNvSpPr>
            <p:nvPr/>
          </p:nvSpPr>
          <p:spPr bwMode="auto">
            <a:xfrm>
              <a:off x="3942" y="2786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3" name="Freeform 288"/>
            <p:cNvSpPr>
              <a:spLocks/>
            </p:cNvSpPr>
            <p:nvPr/>
          </p:nvSpPr>
          <p:spPr bwMode="auto">
            <a:xfrm>
              <a:off x="3949" y="2790"/>
              <a:ext cx="12" cy="6"/>
            </a:xfrm>
            <a:custGeom>
              <a:avLst/>
              <a:gdLst>
                <a:gd name="T0" fmla="*/ 4 w 12"/>
                <a:gd name="T1" fmla="*/ 0 h 6"/>
                <a:gd name="T2" fmla="*/ 2 w 12"/>
                <a:gd name="T3" fmla="*/ 0 h 6"/>
                <a:gd name="T4" fmla="*/ 0 w 12"/>
                <a:gd name="T5" fmla="*/ 2 h 6"/>
                <a:gd name="T6" fmla="*/ 2 w 12"/>
                <a:gd name="T7" fmla="*/ 4 h 6"/>
                <a:gd name="T8" fmla="*/ 8 w 12"/>
                <a:gd name="T9" fmla="*/ 6 h 6"/>
                <a:gd name="T10" fmla="*/ 10 w 12"/>
                <a:gd name="T11" fmla="*/ 6 h 6"/>
                <a:gd name="T12" fmla="*/ 12 w 12"/>
                <a:gd name="T13" fmla="*/ 4 h 6"/>
                <a:gd name="T14" fmla="*/ 10 w 12"/>
                <a:gd name="T15" fmla="*/ 2 h 6"/>
                <a:gd name="T16" fmla="*/ 4 w 1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4" name="Freeform 289"/>
            <p:cNvSpPr>
              <a:spLocks/>
            </p:cNvSpPr>
            <p:nvPr/>
          </p:nvSpPr>
          <p:spPr bwMode="auto">
            <a:xfrm>
              <a:off x="3965" y="279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5" name="Freeform 290"/>
            <p:cNvSpPr>
              <a:spLocks/>
            </p:cNvSpPr>
            <p:nvPr/>
          </p:nvSpPr>
          <p:spPr bwMode="auto">
            <a:xfrm>
              <a:off x="3973" y="2796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6" name="Freeform 291"/>
            <p:cNvSpPr>
              <a:spLocks/>
            </p:cNvSpPr>
            <p:nvPr/>
          </p:nvSpPr>
          <p:spPr bwMode="auto">
            <a:xfrm>
              <a:off x="3978" y="2798"/>
              <a:ext cx="12" cy="7"/>
            </a:xfrm>
            <a:custGeom>
              <a:avLst/>
              <a:gdLst>
                <a:gd name="T0" fmla="*/ 4 w 12"/>
                <a:gd name="T1" fmla="*/ 0 h 7"/>
                <a:gd name="T2" fmla="*/ 2 w 12"/>
                <a:gd name="T3" fmla="*/ 0 h 7"/>
                <a:gd name="T4" fmla="*/ 0 w 12"/>
                <a:gd name="T5" fmla="*/ 2 h 7"/>
                <a:gd name="T6" fmla="*/ 2 w 12"/>
                <a:gd name="T7" fmla="*/ 3 h 7"/>
                <a:gd name="T8" fmla="*/ 10 w 12"/>
                <a:gd name="T9" fmla="*/ 7 h 7"/>
                <a:gd name="T10" fmla="*/ 12 w 12"/>
                <a:gd name="T11" fmla="*/ 7 h 7"/>
                <a:gd name="T12" fmla="*/ 12 w 12"/>
                <a:gd name="T13" fmla="*/ 5 h 7"/>
                <a:gd name="T14" fmla="*/ 12 w 12"/>
                <a:gd name="T15" fmla="*/ 3 h 7"/>
                <a:gd name="T16" fmla="*/ 4 w 1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7" name="Freeform 292"/>
            <p:cNvSpPr>
              <a:spLocks/>
            </p:cNvSpPr>
            <p:nvPr/>
          </p:nvSpPr>
          <p:spPr bwMode="auto">
            <a:xfrm>
              <a:off x="3994" y="2803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2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8" name="Freeform 293"/>
            <p:cNvSpPr>
              <a:spLocks/>
            </p:cNvSpPr>
            <p:nvPr/>
          </p:nvSpPr>
          <p:spPr bwMode="auto">
            <a:xfrm>
              <a:off x="4001" y="2805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9" name="Freeform 294"/>
            <p:cNvSpPr>
              <a:spLocks/>
            </p:cNvSpPr>
            <p:nvPr/>
          </p:nvSpPr>
          <p:spPr bwMode="auto">
            <a:xfrm>
              <a:off x="4007" y="2809"/>
              <a:ext cx="10" cy="8"/>
            </a:xfrm>
            <a:custGeom>
              <a:avLst/>
              <a:gdLst>
                <a:gd name="T0" fmla="*/ 4 w 10"/>
                <a:gd name="T1" fmla="*/ 0 h 8"/>
                <a:gd name="T2" fmla="*/ 2 w 10"/>
                <a:gd name="T3" fmla="*/ 0 h 8"/>
                <a:gd name="T4" fmla="*/ 0 w 10"/>
                <a:gd name="T5" fmla="*/ 2 h 8"/>
                <a:gd name="T6" fmla="*/ 2 w 10"/>
                <a:gd name="T7" fmla="*/ 4 h 8"/>
                <a:gd name="T8" fmla="*/ 8 w 10"/>
                <a:gd name="T9" fmla="*/ 8 h 8"/>
                <a:gd name="T10" fmla="*/ 10 w 10"/>
                <a:gd name="T11" fmla="*/ 8 h 8"/>
                <a:gd name="T12" fmla="*/ 10 w 10"/>
                <a:gd name="T13" fmla="*/ 6 h 8"/>
                <a:gd name="T14" fmla="*/ 10 w 10"/>
                <a:gd name="T15" fmla="*/ 4 h 8"/>
                <a:gd name="T16" fmla="*/ 4 w 10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0" name="Freeform 295"/>
            <p:cNvSpPr>
              <a:spLocks/>
            </p:cNvSpPr>
            <p:nvPr/>
          </p:nvSpPr>
          <p:spPr bwMode="auto">
            <a:xfrm>
              <a:off x="4021" y="2819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1" name="Freeform 296"/>
            <p:cNvSpPr>
              <a:spLocks/>
            </p:cNvSpPr>
            <p:nvPr/>
          </p:nvSpPr>
          <p:spPr bwMode="auto">
            <a:xfrm>
              <a:off x="4026" y="2823"/>
              <a:ext cx="4" cy="3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3 h 3"/>
                <a:gd name="T12" fmla="*/ 4 w 4"/>
                <a:gd name="T13" fmla="*/ 2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2" name="Freeform 297"/>
            <p:cNvSpPr>
              <a:spLocks/>
            </p:cNvSpPr>
            <p:nvPr/>
          </p:nvSpPr>
          <p:spPr bwMode="auto">
            <a:xfrm>
              <a:off x="4032" y="2826"/>
              <a:ext cx="12" cy="8"/>
            </a:xfrm>
            <a:custGeom>
              <a:avLst/>
              <a:gdLst>
                <a:gd name="T0" fmla="*/ 4 w 12"/>
                <a:gd name="T1" fmla="*/ 0 h 8"/>
                <a:gd name="T2" fmla="*/ 2 w 12"/>
                <a:gd name="T3" fmla="*/ 0 h 8"/>
                <a:gd name="T4" fmla="*/ 0 w 12"/>
                <a:gd name="T5" fmla="*/ 2 h 8"/>
                <a:gd name="T6" fmla="*/ 2 w 12"/>
                <a:gd name="T7" fmla="*/ 4 h 8"/>
                <a:gd name="T8" fmla="*/ 8 w 12"/>
                <a:gd name="T9" fmla="*/ 8 h 8"/>
                <a:gd name="T10" fmla="*/ 10 w 12"/>
                <a:gd name="T11" fmla="*/ 8 h 8"/>
                <a:gd name="T12" fmla="*/ 12 w 12"/>
                <a:gd name="T13" fmla="*/ 6 h 8"/>
                <a:gd name="T14" fmla="*/ 10 w 12"/>
                <a:gd name="T15" fmla="*/ 4 h 8"/>
                <a:gd name="T16" fmla="*/ 4 w 12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3" name="Freeform 298"/>
            <p:cNvSpPr>
              <a:spLocks/>
            </p:cNvSpPr>
            <p:nvPr/>
          </p:nvSpPr>
          <p:spPr bwMode="auto">
            <a:xfrm>
              <a:off x="4045" y="283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4" name="Freeform 299"/>
            <p:cNvSpPr>
              <a:spLocks/>
            </p:cNvSpPr>
            <p:nvPr/>
          </p:nvSpPr>
          <p:spPr bwMode="auto">
            <a:xfrm>
              <a:off x="4051" y="2840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5" name="Freeform 300"/>
            <p:cNvSpPr>
              <a:spLocks/>
            </p:cNvSpPr>
            <p:nvPr/>
          </p:nvSpPr>
          <p:spPr bwMode="auto">
            <a:xfrm>
              <a:off x="4059" y="2844"/>
              <a:ext cx="10" cy="7"/>
            </a:xfrm>
            <a:custGeom>
              <a:avLst/>
              <a:gdLst>
                <a:gd name="T0" fmla="*/ 2 w 10"/>
                <a:gd name="T1" fmla="*/ 0 h 7"/>
                <a:gd name="T2" fmla="*/ 0 w 10"/>
                <a:gd name="T3" fmla="*/ 0 h 7"/>
                <a:gd name="T4" fmla="*/ 0 w 10"/>
                <a:gd name="T5" fmla="*/ 2 h 7"/>
                <a:gd name="T6" fmla="*/ 0 w 10"/>
                <a:gd name="T7" fmla="*/ 4 h 7"/>
                <a:gd name="T8" fmla="*/ 6 w 10"/>
                <a:gd name="T9" fmla="*/ 7 h 7"/>
                <a:gd name="T10" fmla="*/ 8 w 10"/>
                <a:gd name="T11" fmla="*/ 7 h 7"/>
                <a:gd name="T12" fmla="*/ 10 w 10"/>
                <a:gd name="T13" fmla="*/ 5 h 7"/>
                <a:gd name="T14" fmla="*/ 8 w 10"/>
                <a:gd name="T15" fmla="*/ 4 h 7"/>
                <a:gd name="T16" fmla="*/ 2 w 10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6" y="7"/>
                  </a:lnTo>
                  <a:lnTo>
                    <a:pt x="8" y="7"/>
                  </a:lnTo>
                  <a:lnTo>
                    <a:pt x="10" y="5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6" name="Freeform 301"/>
            <p:cNvSpPr>
              <a:spLocks/>
            </p:cNvSpPr>
            <p:nvPr/>
          </p:nvSpPr>
          <p:spPr bwMode="auto">
            <a:xfrm>
              <a:off x="4070" y="2853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7" name="Freeform 302"/>
            <p:cNvSpPr>
              <a:spLocks/>
            </p:cNvSpPr>
            <p:nvPr/>
          </p:nvSpPr>
          <p:spPr bwMode="auto">
            <a:xfrm>
              <a:off x="4078" y="2857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8" name="Freeform 303"/>
            <p:cNvSpPr>
              <a:spLocks/>
            </p:cNvSpPr>
            <p:nvPr/>
          </p:nvSpPr>
          <p:spPr bwMode="auto">
            <a:xfrm>
              <a:off x="4084" y="2861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0 h 8"/>
                <a:gd name="T4" fmla="*/ 0 w 9"/>
                <a:gd name="T5" fmla="*/ 2 h 8"/>
                <a:gd name="T6" fmla="*/ 0 w 9"/>
                <a:gd name="T7" fmla="*/ 4 h 8"/>
                <a:gd name="T8" fmla="*/ 8 w 9"/>
                <a:gd name="T9" fmla="*/ 8 h 8"/>
                <a:gd name="T10" fmla="*/ 9 w 9"/>
                <a:gd name="T11" fmla="*/ 8 h 8"/>
                <a:gd name="T12" fmla="*/ 9 w 9"/>
                <a:gd name="T13" fmla="*/ 6 h 8"/>
                <a:gd name="T14" fmla="*/ 9 w 9"/>
                <a:gd name="T15" fmla="*/ 4 h 8"/>
                <a:gd name="T16" fmla="*/ 2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8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9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89" name="Freeform 304"/>
            <p:cNvSpPr>
              <a:spLocks/>
            </p:cNvSpPr>
            <p:nvPr/>
          </p:nvSpPr>
          <p:spPr bwMode="auto">
            <a:xfrm>
              <a:off x="4095" y="2871"/>
              <a:ext cx="4" cy="3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3 h 3"/>
                <a:gd name="T12" fmla="*/ 4 w 4"/>
                <a:gd name="T13" fmla="*/ 2 h 3"/>
                <a:gd name="T14" fmla="*/ 4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0" name="Freeform 305"/>
            <p:cNvSpPr>
              <a:spLocks/>
            </p:cNvSpPr>
            <p:nvPr/>
          </p:nvSpPr>
          <p:spPr bwMode="auto">
            <a:xfrm>
              <a:off x="4103" y="287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1" name="Freeform 306"/>
            <p:cNvSpPr>
              <a:spLocks/>
            </p:cNvSpPr>
            <p:nvPr/>
          </p:nvSpPr>
          <p:spPr bwMode="auto">
            <a:xfrm>
              <a:off x="4109" y="2880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0 h 8"/>
                <a:gd name="T4" fmla="*/ 0 w 9"/>
                <a:gd name="T5" fmla="*/ 2 h 8"/>
                <a:gd name="T6" fmla="*/ 0 w 9"/>
                <a:gd name="T7" fmla="*/ 4 h 8"/>
                <a:gd name="T8" fmla="*/ 6 w 9"/>
                <a:gd name="T9" fmla="*/ 8 h 8"/>
                <a:gd name="T10" fmla="*/ 8 w 9"/>
                <a:gd name="T11" fmla="*/ 8 h 8"/>
                <a:gd name="T12" fmla="*/ 9 w 9"/>
                <a:gd name="T13" fmla="*/ 6 h 8"/>
                <a:gd name="T14" fmla="*/ 8 w 9"/>
                <a:gd name="T15" fmla="*/ 4 h 8"/>
                <a:gd name="T16" fmla="*/ 2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6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2" name="Freeform 307"/>
            <p:cNvSpPr>
              <a:spLocks/>
            </p:cNvSpPr>
            <p:nvPr/>
          </p:nvSpPr>
          <p:spPr bwMode="auto">
            <a:xfrm>
              <a:off x="4120" y="289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3" name="Freeform 308"/>
            <p:cNvSpPr>
              <a:spLocks/>
            </p:cNvSpPr>
            <p:nvPr/>
          </p:nvSpPr>
          <p:spPr bwMode="auto">
            <a:xfrm>
              <a:off x="4126" y="2894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0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4" name="Freeform 309"/>
            <p:cNvSpPr>
              <a:spLocks/>
            </p:cNvSpPr>
            <p:nvPr/>
          </p:nvSpPr>
          <p:spPr bwMode="auto">
            <a:xfrm>
              <a:off x="4132" y="2899"/>
              <a:ext cx="9" cy="8"/>
            </a:xfrm>
            <a:custGeom>
              <a:avLst/>
              <a:gdLst>
                <a:gd name="T0" fmla="*/ 4 w 9"/>
                <a:gd name="T1" fmla="*/ 0 h 8"/>
                <a:gd name="T2" fmla="*/ 2 w 9"/>
                <a:gd name="T3" fmla="*/ 0 h 8"/>
                <a:gd name="T4" fmla="*/ 0 w 9"/>
                <a:gd name="T5" fmla="*/ 2 h 8"/>
                <a:gd name="T6" fmla="*/ 2 w 9"/>
                <a:gd name="T7" fmla="*/ 4 h 8"/>
                <a:gd name="T8" fmla="*/ 8 w 9"/>
                <a:gd name="T9" fmla="*/ 8 h 8"/>
                <a:gd name="T10" fmla="*/ 9 w 9"/>
                <a:gd name="T11" fmla="*/ 8 h 8"/>
                <a:gd name="T12" fmla="*/ 9 w 9"/>
                <a:gd name="T13" fmla="*/ 6 h 8"/>
                <a:gd name="T14" fmla="*/ 9 w 9"/>
                <a:gd name="T15" fmla="*/ 4 h 8"/>
                <a:gd name="T16" fmla="*/ 4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8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5" name="Freeform 310"/>
            <p:cNvSpPr>
              <a:spLocks/>
            </p:cNvSpPr>
            <p:nvPr/>
          </p:nvSpPr>
          <p:spPr bwMode="auto">
            <a:xfrm>
              <a:off x="4143" y="2909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6" name="Freeform 311"/>
            <p:cNvSpPr>
              <a:spLocks/>
            </p:cNvSpPr>
            <p:nvPr/>
          </p:nvSpPr>
          <p:spPr bwMode="auto">
            <a:xfrm>
              <a:off x="4149" y="2913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7" name="Freeform 312"/>
            <p:cNvSpPr>
              <a:spLocks/>
            </p:cNvSpPr>
            <p:nvPr/>
          </p:nvSpPr>
          <p:spPr bwMode="auto">
            <a:xfrm>
              <a:off x="4157" y="2919"/>
              <a:ext cx="9" cy="7"/>
            </a:xfrm>
            <a:custGeom>
              <a:avLst/>
              <a:gdLst>
                <a:gd name="T0" fmla="*/ 2 w 9"/>
                <a:gd name="T1" fmla="*/ 0 h 7"/>
                <a:gd name="T2" fmla="*/ 0 w 9"/>
                <a:gd name="T3" fmla="*/ 0 h 7"/>
                <a:gd name="T4" fmla="*/ 0 w 9"/>
                <a:gd name="T5" fmla="*/ 2 h 7"/>
                <a:gd name="T6" fmla="*/ 0 w 9"/>
                <a:gd name="T7" fmla="*/ 3 h 7"/>
                <a:gd name="T8" fmla="*/ 6 w 9"/>
                <a:gd name="T9" fmla="*/ 7 h 7"/>
                <a:gd name="T10" fmla="*/ 8 w 9"/>
                <a:gd name="T11" fmla="*/ 7 h 7"/>
                <a:gd name="T12" fmla="*/ 9 w 9"/>
                <a:gd name="T13" fmla="*/ 5 h 7"/>
                <a:gd name="T14" fmla="*/ 8 w 9"/>
                <a:gd name="T15" fmla="*/ 3 h 7"/>
                <a:gd name="T16" fmla="*/ 2 w 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7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6" y="7"/>
                  </a:lnTo>
                  <a:lnTo>
                    <a:pt x="8" y="7"/>
                  </a:lnTo>
                  <a:lnTo>
                    <a:pt x="9" y="5"/>
                  </a:lnTo>
                  <a:lnTo>
                    <a:pt x="8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8" name="Freeform 313"/>
            <p:cNvSpPr>
              <a:spLocks/>
            </p:cNvSpPr>
            <p:nvPr/>
          </p:nvSpPr>
          <p:spPr bwMode="auto">
            <a:xfrm>
              <a:off x="4168" y="292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99" name="Freeform 314"/>
            <p:cNvSpPr>
              <a:spLocks/>
            </p:cNvSpPr>
            <p:nvPr/>
          </p:nvSpPr>
          <p:spPr bwMode="auto">
            <a:xfrm>
              <a:off x="4174" y="293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0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100" name="Freeform 315"/>
            <p:cNvSpPr>
              <a:spLocks/>
            </p:cNvSpPr>
            <p:nvPr/>
          </p:nvSpPr>
          <p:spPr bwMode="auto">
            <a:xfrm>
              <a:off x="4180" y="2938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0 h 8"/>
                <a:gd name="T4" fmla="*/ 0 w 9"/>
                <a:gd name="T5" fmla="*/ 2 h 8"/>
                <a:gd name="T6" fmla="*/ 0 w 9"/>
                <a:gd name="T7" fmla="*/ 4 h 8"/>
                <a:gd name="T8" fmla="*/ 8 w 9"/>
                <a:gd name="T9" fmla="*/ 8 h 8"/>
                <a:gd name="T10" fmla="*/ 9 w 9"/>
                <a:gd name="T11" fmla="*/ 8 h 8"/>
                <a:gd name="T12" fmla="*/ 9 w 9"/>
                <a:gd name="T13" fmla="*/ 6 h 8"/>
                <a:gd name="T14" fmla="*/ 9 w 9"/>
                <a:gd name="T15" fmla="*/ 4 h 8"/>
                <a:gd name="T16" fmla="*/ 2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8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9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101" name="Freeform 316"/>
            <p:cNvSpPr>
              <a:spLocks/>
            </p:cNvSpPr>
            <p:nvPr/>
          </p:nvSpPr>
          <p:spPr bwMode="auto">
            <a:xfrm>
              <a:off x="4191" y="2947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102" name="Freeform 317"/>
            <p:cNvSpPr>
              <a:spLocks/>
            </p:cNvSpPr>
            <p:nvPr/>
          </p:nvSpPr>
          <p:spPr bwMode="auto">
            <a:xfrm>
              <a:off x="4197" y="2951"/>
              <a:ext cx="4" cy="4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33CC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03" name="Group 654"/>
          <p:cNvGrpSpPr>
            <a:grpSpLocks/>
          </p:cNvGrpSpPr>
          <p:nvPr/>
        </p:nvGrpSpPr>
        <p:grpSpPr bwMode="auto">
          <a:xfrm>
            <a:off x="4170126" y="3986426"/>
            <a:ext cx="4603750" cy="1203325"/>
            <a:chOff x="1772" y="2435"/>
            <a:chExt cx="2431" cy="534"/>
          </a:xfrm>
        </p:grpSpPr>
        <p:grpSp>
          <p:nvGrpSpPr>
            <p:cNvPr id="304" name="Group 519"/>
            <p:cNvGrpSpPr>
              <a:grpSpLocks/>
            </p:cNvGrpSpPr>
            <p:nvPr/>
          </p:nvGrpSpPr>
          <p:grpSpPr bwMode="auto">
            <a:xfrm>
              <a:off x="1772" y="2859"/>
              <a:ext cx="1509" cy="110"/>
              <a:chOff x="1772" y="2859"/>
              <a:chExt cx="1509" cy="110"/>
            </a:xfrm>
          </p:grpSpPr>
          <p:sp>
            <p:nvSpPr>
              <p:cNvPr id="439" name="Freeform 319"/>
              <p:cNvSpPr>
                <a:spLocks/>
              </p:cNvSpPr>
              <p:nvPr/>
            </p:nvSpPr>
            <p:spPr bwMode="auto">
              <a:xfrm>
                <a:off x="177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0" name="Freeform 320"/>
              <p:cNvSpPr>
                <a:spLocks/>
              </p:cNvSpPr>
              <p:nvPr/>
            </p:nvSpPr>
            <p:spPr bwMode="auto">
              <a:xfrm>
                <a:off x="1780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1" name="Freeform 321"/>
              <p:cNvSpPr>
                <a:spLocks/>
              </p:cNvSpPr>
              <p:nvPr/>
            </p:nvSpPr>
            <p:spPr bwMode="auto">
              <a:xfrm>
                <a:off x="1788" y="2965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2" name="Freeform 322"/>
              <p:cNvSpPr>
                <a:spLocks/>
              </p:cNvSpPr>
              <p:nvPr/>
            </p:nvSpPr>
            <p:spPr bwMode="auto">
              <a:xfrm>
                <a:off x="1795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3" name="Freeform 323"/>
              <p:cNvSpPr>
                <a:spLocks/>
              </p:cNvSpPr>
              <p:nvPr/>
            </p:nvSpPr>
            <p:spPr bwMode="auto">
              <a:xfrm>
                <a:off x="1803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4" name="Freeform 324"/>
              <p:cNvSpPr>
                <a:spLocks/>
              </p:cNvSpPr>
              <p:nvPr/>
            </p:nvSpPr>
            <p:spPr bwMode="auto">
              <a:xfrm>
                <a:off x="1811" y="2965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  <a:gd name="T16" fmla="*/ 1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5" name="Freeform 325"/>
              <p:cNvSpPr>
                <a:spLocks/>
              </p:cNvSpPr>
              <p:nvPr/>
            </p:nvSpPr>
            <p:spPr bwMode="auto">
              <a:xfrm>
                <a:off x="1818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6" name="Freeform 326"/>
              <p:cNvSpPr>
                <a:spLocks/>
              </p:cNvSpPr>
              <p:nvPr/>
            </p:nvSpPr>
            <p:spPr bwMode="auto">
              <a:xfrm>
                <a:off x="1826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7" name="Freeform 327"/>
              <p:cNvSpPr>
                <a:spLocks/>
              </p:cNvSpPr>
              <p:nvPr/>
            </p:nvSpPr>
            <p:spPr bwMode="auto">
              <a:xfrm>
                <a:off x="1834" y="2965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8" name="Freeform 328"/>
              <p:cNvSpPr>
                <a:spLocks/>
              </p:cNvSpPr>
              <p:nvPr/>
            </p:nvSpPr>
            <p:spPr bwMode="auto">
              <a:xfrm>
                <a:off x="1841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49" name="Freeform 329"/>
              <p:cNvSpPr>
                <a:spLocks/>
              </p:cNvSpPr>
              <p:nvPr/>
            </p:nvSpPr>
            <p:spPr bwMode="auto">
              <a:xfrm>
                <a:off x="1849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0" name="Freeform 330"/>
              <p:cNvSpPr>
                <a:spLocks/>
              </p:cNvSpPr>
              <p:nvPr/>
            </p:nvSpPr>
            <p:spPr bwMode="auto">
              <a:xfrm>
                <a:off x="1857" y="2965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  <a:gd name="T16" fmla="*/ 2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1" name="Freeform 331"/>
              <p:cNvSpPr>
                <a:spLocks/>
              </p:cNvSpPr>
              <p:nvPr/>
            </p:nvSpPr>
            <p:spPr bwMode="auto">
              <a:xfrm>
                <a:off x="1864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2" name="Freeform 332"/>
              <p:cNvSpPr>
                <a:spLocks/>
              </p:cNvSpPr>
              <p:nvPr/>
            </p:nvSpPr>
            <p:spPr bwMode="auto">
              <a:xfrm>
                <a:off x="187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3" name="Freeform 333"/>
              <p:cNvSpPr>
                <a:spLocks/>
              </p:cNvSpPr>
              <p:nvPr/>
            </p:nvSpPr>
            <p:spPr bwMode="auto">
              <a:xfrm>
                <a:off x="188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4" name="Freeform 334"/>
              <p:cNvSpPr>
                <a:spLocks/>
              </p:cNvSpPr>
              <p:nvPr/>
            </p:nvSpPr>
            <p:spPr bwMode="auto">
              <a:xfrm>
                <a:off x="188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5" name="Freeform 335"/>
              <p:cNvSpPr>
                <a:spLocks/>
              </p:cNvSpPr>
              <p:nvPr/>
            </p:nvSpPr>
            <p:spPr bwMode="auto">
              <a:xfrm>
                <a:off x="189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6" name="Freeform 336"/>
              <p:cNvSpPr>
                <a:spLocks/>
              </p:cNvSpPr>
              <p:nvPr/>
            </p:nvSpPr>
            <p:spPr bwMode="auto">
              <a:xfrm>
                <a:off x="190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7" name="Freeform 337"/>
              <p:cNvSpPr>
                <a:spLocks/>
              </p:cNvSpPr>
              <p:nvPr/>
            </p:nvSpPr>
            <p:spPr bwMode="auto">
              <a:xfrm>
                <a:off x="191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8" name="Freeform 338"/>
              <p:cNvSpPr>
                <a:spLocks/>
              </p:cNvSpPr>
              <p:nvPr/>
            </p:nvSpPr>
            <p:spPr bwMode="auto">
              <a:xfrm>
                <a:off x="191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59" name="Freeform 339"/>
              <p:cNvSpPr>
                <a:spLocks/>
              </p:cNvSpPr>
              <p:nvPr/>
            </p:nvSpPr>
            <p:spPr bwMode="auto">
              <a:xfrm>
                <a:off x="192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0" name="Freeform 340"/>
              <p:cNvSpPr>
                <a:spLocks/>
              </p:cNvSpPr>
              <p:nvPr/>
            </p:nvSpPr>
            <p:spPr bwMode="auto">
              <a:xfrm>
                <a:off x="193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1" name="Freeform 341"/>
              <p:cNvSpPr>
                <a:spLocks/>
              </p:cNvSpPr>
              <p:nvPr/>
            </p:nvSpPr>
            <p:spPr bwMode="auto">
              <a:xfrm>
                <a:off x="194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2" name="Freeform 342"/>
              <p:cNvSpPr>
                <a:spLocks/>
              </p:cNvSpPr>
              <p:nvPr/>
            </p:nvSpPr>
            <p:spPr bwMode="auto">
              <a:xfrm>
                <a:off x="194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3" name="Freeform 343"/>
              <p:cNvSpPr>
                <a:spLocks/>
              </p:cNvSpPr>
              <p:nvPr/>
            </p:nvSpPr>
            <p:spPr bwMode="auto">
              <a:xfrm>
                <a:off x="195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4" name="Freeform 344"/>
              <p:cNvSpPr>
                <a:spLocks/>
              </p:cNvSpPr>
              <p:nvPr/>
            </p:nvSpPr>
            <p:spPr bwMode="auto">
              <a:xfrm>
                <a:off x="1964" y="296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5" name="Freeform 345"/>
              <p:cNvSpPr>
                <a:spLocks/>
              </p:cNvSpPr>
              <p:nvPr/>
            </p:nvSpPr>
            <p:spPr bwMode="auto">
              <a:xfrm>
                <a:off x="197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6" name="Freeform 346"/>
              <p:cNvSpPr>
                <a:spLocks/>
              </p:cNvSpPr>
              <p:nvPr/>
            </p:nvSpPr>
            <p:spPr bwMode="auto">
              <a:xfrm>
                <a:off x="1980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7" name="Freeform 347"/>
              <p:cNvSpPr>
                <a:spLocks/>
              </p:cNvSpPr>
              <p:nvPr/>
            </p:nvSpPr>
            <p:spPr bwMode="auto">
              <a:xfrm>
                <a:off x="198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8" name="Freeform 348"/>
              <p:cNvSpPr>
                <a:spLocks/>
              </p:cNvSpPr>
              <p:nvPr/>
            </p:nvSpPr>
            <p:spPr bwMode="auto">
              <a:xfrm>
                <a:off x="199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69" name="Freeform 349"/>
              <p:cNvSpPr>
                <a:spLocks/>
              </p:cNvSpPr>
              <p:nvPr/>
            </p:nvSpPr>
            <p:spPr bwMode="auto">
              <a:xfrm>
                <a:off x="2003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0" name="Freeform 350"/>
              <p:cNvSpPr>
                <a:spLocks/>
              </p:cNvSpPr>
              <p:nvPr/>
            </p:nvSpPr>
            <p:spPr bwMode="auto">
              <a:xfrm>
                <a:off x="201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1" name="Freeform 351"/>
              <p:cNvSpPr>
                <a:spLocks/>
              </p:cNvSpPr>
              <p:nvPr/>
            </p:nvSpPr>
            <p:spPr bwMode="auto">
              <a:xfrm>
                <a:off x="201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2" name="Freeform 352"/>
              <p:cNvSpPr>
                <a:spLocks/>
              </p:cNvSpPr>
              <p:nvPr/>
            </p:nvSpPr>
            <p:spPr bwMode="auto">
              <a:xfrm>
                <a:off x="2026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3" name="Freeform 353"/>
              <p:cNvSpPr>
                <a:spLocks/>
              </p:cNvSpPr>
              <p:nvPr/>
            </p:nvSpPr>
            <p:spPr bwMode="auto">
              <a:xfrm>
                <a:off x="203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4" name="Freeform 354"/>
              <p:cNvSpPr>
                <a:spLocks/>
              </p:cNvSpPr>
              <p:nvPr/>
            </p:nvSpPr>
            <p:spPr bwMode="auto">
              <a:xfrm>
                <a:off x="204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5" name="Freeform 355"/>
              <p:cNvSpPr>
                <a:spLocks/>
              </p:cNvSpPr>
              <p:nvPr/>
            </p:nvSpPr>
            <p:spPr bwMode="auto">
              <a:xfrm>
                <a:off x="2049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6" name="Freeform 356"/>
              <p:cNvSpPr>
                <a:spLocks/>
              </p:cNvSpPr>
              <p:nvPr/>
            </p:nvSpPr>
            <p:spPr bwMode="auto">
              <a:xfrm>
                <a:off x="205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7" name="Freeform 357"/>
              <p:cNvSpPr>
                <a:spLocks/>
              </p:cNvSpPr>
              <p:nvPr/>
            </p:nvSpPr>
            <p:spPr bwMode="auto">
              <a:xfrm>
                <a:off x="206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8" name="Freeform 358"/>
              <p:cNvSpPr>
                <a:spLocks/>
              </p:cNvSpPr>
              <p:nvPr/>
            </p:nvSpPr>
            <p:spPr bwMode="auto">
              <a:xfrm>
                <a:off x="207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79" name="Freeform 359"/>
              <p:cNvSpPr>
                <a:spLocks/>
              </p:cNvSpPr>
              <p:nvPr/>
            </p:nvSpPr>
            <p:spPr bwMode="auto">
              <a:xfrm>
                <a:off x="207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0" name="Freeform 360"/>
              <p:cNvSpPr>
                <a:spLocks/>
              </p:cNvSpPr>
              <p:nvPr/>
            </p:nvSpPr>
            <p:spPr bwMode="auto">
              <a:xfrm>
                <a:off x="208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1" name="Freeform 361"/>
              <p:cNvSpPr>
                <a:spLocks/>
              </p:cNvSpPr>
              <p:nvPr/>
            </p:nvSpPr>
            <p:spPr bwMode="auto">
              <a:xfrm>
                <a:off x="209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2" name="Freeform 362"/>
              <p:cNvSpPr>
                <a:spLocks/>
              </p:cNvSpPr>
              <p:nvPr/>
            </p:nvSpPr>
            <p:spPr bwMode="auto">
              <a:xfrm>
                <a:off x="210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3" name="Freeform 363"/>
              <p:cNvSpPr>
                <a:spLocks/>
              </p:cNvSpPr>
              <p:nvPr/>
            </p:nvSpPr>
            <p:spPr bwMode="auto">
              <a:xfrm>
                <a:off x="211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4" name="Freeform 364"/>
              <p:cNvSpPr>
                <a:spLocks/>
              </p:cNvSpPr>
              <p:nvPr/>
            </p:nvSpPr>
            <p:spPr bwMode="auto">
              <a:xfrm>
                <a:off x="211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5" name="Freeform 365"/>
              <p:cNvSpPr>
                <a:spLocks/>
              </p:cNvSpPr>
              <p:nvPr/>
            </p:nvSpPr>
            <p:spPr bwMode="auto">
              <a:xfrm>
                <a:off x="212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6" name="Freeform 366"/>
              <p:cNvSpPr>
                <a:spLocks/>
              </p:cNvSpPr>
              <p:nvPr/>
            </p:nvSpPr>
            <p:spPr bwMode="auto">
              <a:xfrm>
                <a:off x="213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7" name="Freeform 367"/>
              <p:cNvSpPr>
                <a:spLocks/>
              </p:cNvSpPr>
              <p:nvPr/>
            </p:nvSpPr>
            <p:spPr bwMode="auto">
              <a:xfrm>
                <a:off x="214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8" name="Freeform 368"/>
              <p:cNvSpPr>
                <a:spLocks/>
              </p:cNvSpPr>
              <p:nvPr/>
            </p:nvSpPr>
            <p:spPr bwMode="auto">
              <a:xfrm>
                <a:off x="214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89" name="Freeform 369"/>
              <p:cNvSpPr>
                <a:spLocks/>
              </p:cNvSpPr>
              <p:nvPr/>
            </p:nvSpPr>
            <p:spPr bwMode="auto">
              <a:xfrm>
                <a:off x="215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0" name="Freeform 370"/>
              <p:cNvSpPr>
                <a:spLocks/>
              </p:cNvSpPr>
              <p:nvPr/>
            </p:nvSpPr>
            <p:spPr bwMode="auto">
              <a:xfrm>
                <a:off x="216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1" name="Freeform 371"/>
              <p:cNvSpPr>
                <a:spLocks/>
              </p:cNvSpPr>
              <p:nvPr/>
            </p:nvSpPr>
            <p:spPr bwMode="auto">
              <a:xfrm>
                <a:off x="2172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2" name="Freeform 372"/>
              <p:cNvSpPr>
                <a:spLocks/>
              </p:cNvSpPr>
              <p:nvPr/>
            </p:nvSpPr>
            <p:spPr bwMode="auto">
              <a:xfrm>
                <a:off x="217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3" name="Freeform 373"/>
              <p:cNvSpPr>
                <a:spLocks/>
              </p:cNvSpPr>
              <p:nvPr/>
            </p:nvSpPr>
            <p:spPr bwMode="auto">
              <a:xfrm>
                <a:off x="218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4" name="Freeform 374"/>
              <p:cNvSpPr>
                <a:spLocks/>
              </p:cNvSpPr>
              <p:nvPr/>
            </p:nvSpPr>
            <p:spPr bwMode="auto">
              <a:xfrm>
                <a:off x="2195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5" name="Freeform 375"/>
              <p:cNvSpPr>
                <a:spLocks/>
              </p:cNvSpPr>
              <p:nvPr/>
            </p:nvSpPr>
            <p:spPr bwMode="auto">
              <a:xfrm>
                <a:off x="220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6" name="Freeform 376"/>
              <p:cNvSpPr>
                <a:spLocks/>
              </p:cNvSpPr>
              <p:nvPr/>
            </p:nvSpPr>
            <p:spPr bwMode="auto">
              <a:xfrm>
                <a:off x="221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7" name="Freeform 377"/>
              <p:cNvSpPr>
                <a:spLocks/>
              </p:cNvSpPr>
              <p:nvPr/>
            </p:nvSpPr>
            <p:spPr bwMode="auto">
              <a:xfrm>
                <a:off x="2218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8" name="Freeform 378"/>
              <p:cNvSpPr>
                <a:spLocks/>
              </p:cNvSpPr>
              <p:nvPr/>
            </p:nvSpPr>
            <p:spPr bwMode="auto">
              <a:xfrm>
                <a:off x="222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499" name="Freeform 379"/>
              <p:cNvSpPr>
                <a:spLocks/>
              </p:cNvSpPr>
              <p:nvPr/>
            </p:nvSpPr>
            <p:spPr bwMode="auto">
              <a:xfrm>
                <a:off x="223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0" name="Freeform 380"/>
              <p:cNvSpPr>
                <a:spLocks/>
              </p:cNvSpPr>
              <p:nvPr/>
            </p:nvSpPr>
            <p:spPr bwMode="auto">
              <a:xfrm>
                <a:off x="2241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1" name="Freeform 381"/>
              <p:cNvSpPr>
                <a:spLocks/>
              </p:cNvSpPr>
              <p:nvPr/>
            </p:nvSpPr>
            <p:spPr bwMode="auto">
              <a:xfrm>
                <a:off x="224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2" name="Freeform 382"/>
              <p:cNvSpPr>
                <a:spLocks/>
              </p:cNvSpPr>
              <p:nvPr/>
            </p:nvSpPr>
            <p:spPr bwMode="auto">
              <a:xfrm>
                <a:off x="225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3" name="Freeform 383"/>
              <p:cNvSpPr>
                <a:spLocks/>
              </p:cNvSpPr>
              <p:nvPr/>
            </p:nvSpPr>
            <p:spPr bwMode="auto">
              <a:xfrm>
                <a:off x="226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4" name="Freeform 384"/>
              <p:cNvSpPr>
                <a:spLocks/>
              </p:cNvSpPr>
              <p:nvPr/>
            </p:nvSpPr>
            <p:spPr bwMode="auto">
              <a:xfrm>
                <a:off x="227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5" name="Freeform 385"/>
              <p:cNvSpPr>
                <a:spLocks/>
              </p:cNvSpPr>
              <p:nvPr/>
            </p:nvSpPr>
            <p:spPr bwMode="auto">
              <a:xfrm>
                <a:off x="227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6" name="Freeform 386"/>
              <p:cNvSpPr>
                <a:spLocks/>
              </p:cNvSpPr>
              <p:nvPr/>
            </p:nvSpPr>
            <p:spPr bwMode="auto">
              <a:xfrm>
                <a:off x="228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7" name="Freeform 387"/>
              <p:cNvSpPr>
                <a:spLocks/>
              </p:cNvSpPr>
              <p:nvPr/>
            </p:nvSpPr>
            <p:spPr bwMode="auto">
              <a:xfrm>
                <a:off x="229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8" name="Freeform 388"/>
              <p:cNvSpPr>
                <a:spLocks/>
              </p:cNvSpPr>
              <p:nvPr/>
            </p:nvSpPr>
            <p:spPr bwMode="auto">
              <a:xfrm>
                <a:off x="230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09" name="Freeform 389"/>
              <p:cNvSpPr>
                <a:spLocks/>
              </p:cNvSpPr>
              <p:nvPr/>
            </p:nvSpPr>
            <p:spPr bwMode="auto">
              <a:xfrm>
                <a:off x="231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0" name="Freeform 390"/>
              <p:cNvSpPr>
                <a:spLocks/>
              </p:cNvSpPr>
              <p:nvPr/>
            </p:nvSpPr>
            <p:spPr bwMode="auto">
              <a:xfrm>
                <a:off x="231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1" name="Freeform 391"/>
              <p:cNvSpPr>
                <a:spLocks/>
              </p:cNvSpPr>
              <p:nvPr/>
            </p:nvSpPr>
            <p:spPr bwMode="auto">
              <a:xfrm>
                <a:off x="232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2" name="Freeform 392"/>
              <p:cNvSpPr>
                <a:spLocks/>
              </p:cNvSpPr>
              <p:nvPr/>
            </p:nvSpPr>
            <p:spPr bwMode="auto">
              <a:xfrm>
                <a:off x="233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3" name="Freeform 393"/>
              <p:cNvSpPr>
                <a:spLocks/>
              </p:cNvSpPr>
              <p:nvPr/>
            </p:nvSpPr>
            <p:spPr bwMode="auto">
              <a:xfrm>
                <a:off x="234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4" name="Freeform 394"/>
              <p:cNvSpPr>
                <a:spLocks/>
              </p:cNvSpPr>
              <p:nvPr/>
            </p:nvSpPr>
            <p:spPr bwMode="auto">
              <a:xfrm>
                <a:off x="234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5" name="Freeform 395"/>
              <p:cNvSpPr>
                <a:spLocks/>
              </p:cNvSpPr>
              <p:nvPr/>
            </p:nvSpPr>
            <p:spPr bwMode="auto">
              <a:xfrm>
                <a:off x="235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6" name="Freeform 396"/>
              <p:cNvSpPr>
                <a:spLocks/>
              </p:cNvSpPr>
              <p:nvPr/>
            </p:nvSpPr>
            <p:spPr bwMode="auto">
              <a:xfrm>
                <a:off x="2364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7" name="Freeform 397"/>
              <p:cNvSpPr>
                <a:spLocks/>
              </p:cNvSpPr>
              <p:nvPr/>
            </p:nvSpPr>
            <p:spPr bwMode="auto">
              <a:xfrm>
                <a:off x="237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8" name="Freeform 398"/>
              <p:cNvSpPr>
                <a:spLocks/>
              </p:cNvSpPr>
              <p:nvPr/>
            </p:nvSpPr>
            <p:spPr bwMode="auto">
              <a:xfrm>
                <a:off x="237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19" name="Freeform 399"/>
              <p:cNvSpPr>
                <a:spLocks/>
              </p:cNvSpPr>
              <p:nvPr/>
            </p:nvSpPr>
            <p:spPr bwMode="auto">
              <a:xfrm>
                <a:off x="2387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0" name="Freeform 400"/>
              <p:cNvSpPr>
                <a:spLocks/>
              </p:cNvSpPr>
              <p:nvPr/>
            </p:nvSpPr>
            <p:spPr bwMode="auto">
              <a:xfrm>
                <a:off x="239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1" name="Freeform 401"/>
              <p:cNvSpPr>
                <a:spLocks/>
              </p:cNvSpPr>
              <p:nvPr/>
            </p:nvSpPr>
            <p:spPr bwMode="auto">
              <a:xfrm>
                <a:off x="240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2" name="Freeform 402"/>
              <p:cNvSpPr>
                <a:spLocks/>
              </p:cNvSpPr>
              <p:nvPr/>
            </p:nvSpPr>
            <p:spPr bwMode="auto">
              <a:xfrm>
                <a:off x="2410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3" name="Freeform 403"/>
              <p:cNvSpPr>
                <a:spLocks/>
              </p:cNvSpPr>
              <p:nvPr/>
            </p:nvSpPr>
            <p:spPr bwMode="auto">
              <a:xfrm>
                <a:off x="241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4" name="Freeform 404"/>
              <p:cNvSpPr>
                <a:spLocks/>
              </p:cNvSpPr>
              <p:nvPr/>
            </p:nvSpPr>
            <p:spPr bwMode="auto">
              <a:xfrm>
                <a:off x="242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5" name="Freeform 405"/>
              <p:cNvSpPr>
                <a:spLocks/>
              </p:cNvSpPr>
              <p:nvPr/>
            </p:nvSpPr>
            <p:spPr bwMode="auto">
              <a:xfrm>
                <a:off x="2433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6" name="Freeform 406"/>
              <p:cNvSpPr>
                <a:spLocks/>
              </p:cNvSpPr>
              <p:nvPr/>
            </p:nvSpPr>
            <p:spPr bwMode="auto">
              <a:xfrm>
                <a:off x="244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7" name="Freeform 407"/>
              <p:cNvSpPr>
                <a:spLocks/>
              </p:cNvSpPr>
              <p:nvPr/>
            </p:nvSpPr>
            <p:spPr bwMode="auto">
              <a:xfrm>
                <a:off x="244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8" name="Freeform 408"/>
              <p:cNvSpPr>
                <a:spLocks/>
              </p:cNvSpPr>
              <p:nvPr/>
            </p:nvSpPr>
            <p:spPr bwMode="auto">
              <a:xfrm>
                <a:off x="245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29" name="Freeform 409"/>
              <p:cNvSpPr>
                <a:spLocks/>
              </p:cNvSpPr>
              <p:nvPr/>
            </p:nvSpPr>
            <p:spPr bwMode="auto">
              <a:xfrm>
                <a:off x="246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0" name="Freeform 410"/>
              <p:cNvSpPr>
                <a:spLocks/>
              </p:cNvSpPr>
              <p:nvPr/>
            </p:nvSpPr>
            <p:spPr bwMode="auto">
              <a:xfrm>
                <a:off x="247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1" name="Freeform 411"/>
              <p:cNvSpPr>
                <a:spLocks/>
              </p:cNvSpPr>
              <p:nvPr/>
            </p:nvSpPr>
            <p:spPr bwMode="auto">
              <a:xfrm>
                <a:off x="247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2" name="Freeform 412"/>
              <p:cNvSpPr>
                <a:spLocks/>
              </p:cNvSpPr>
              <p:nvPr/>
            </p:nvSpPr>
            <p:spPr bwMode="auto">
              <a:xfrm>
                <a:off x="248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3" name="Freeform 413"/>
              <p:cNvSpPr>
                <a:spLocks/>
              </p:cNvSpPr>
              <p:nvPr/>
            </p:nvSpPr>
            <p:spPr bwMode="auto">
              <a:xfrm>
                <a:off x="249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4" name="Freeform 414"/>
              <p:cNvSpPr>
                <a:spLocks/>
              </p:cNvSpPr>
              <p:nvPr/>
            </p:nvSpPr>
            <p:spPr bwMode="auto">
              <a:xfrm>
                <a:off x="250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5" name="Freeform 415"/>
              <p:cNvSpPr>
                <a:spLocks/>
              </p:cNvSpPr>
              <p:nvPr/>
            </p:nvSpPr>
            <p:spPr bwMode="auto">
              <a:xfrm>
                <a:off x="250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6" name="Freeform 416"/>
              <p:cNvSpPr>
                <a:spLocks/>
              </p:cNvSpPr>
              <p:nvPr/>
            </p:nvSpPr>
            <p:spPr bwMode="auto">
              <a:xfrm>
                <a:off x="251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7" name="Freeform 417"/>
              <p:cNvSpPr>
                <a:spLocks/>
              </p:cNvSpPr>
              <p:nvPr/>
            </p:nvSpPr>
            <p:spPr bwMode="auto">
              <a:xfrm>
                <a:off x="252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8" name="Freeform 418"/>
              <p:cNvSpPr>
                <a:spLocks/>
              </p:cNvSpPr>
              <p:nvPr/>
            </p:nvSpPr>
            <p:spPr bwMode="auto">
              <a:xfrm>
                <a:off x="253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39" name="Freeform 419"/>
              <p:cNvSpPr>
                <a:spLocks/>
              </p:cNvSpPr>
              <p:nvPr/>
            </p:nvSpPr>
            <p:spPr bwMode="auto">
              <a:xfrm>
                <a:off x="254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0" name="Freeform 420"/>
              <p:cNvSpPr>
                <a:spLocks/>
              </p:cNvSpPr>
              <p:nvPr/>
            </p:nvSpPr>
            <p:spPr bwMode="auto">
              <a:xfrm>
                <a:off x="254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1" name="Freeform 421"/>
              <p:cNvSpPr>
                <a:spLocks/>
              </p:cNvSpPr>
              <p:nvPr/>
            </p:nvSpPr>
            <p:spPr bwMode="auto">
              <a:xfrm>
                <a:off x="2556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2" name="Freeform 422"/>
              <p:cNvSpPr>
                <a:spLocks/>
              </p:cNvSpPr>
              <p:nvPr/>
            </p:nvSpPr>
            <p:spPr bwMode="auto">
              <a:xfrm>
                <a:off x="256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3" name="Freeform 423"/>
              <p:cNvSpPr>
                <a:spLocks/>
              </p:cNvSpPr>
              <p:nvPr/>
            </p:nvSpPr>
            <p:spPr bwMode="auto">
              <a:xfrm>
                <a:off x="257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4" name="Freeform 424"/>
              <p:cNvSpPr>
                <a:spLocks/>
              </p:cNvSpPr>
              <p:nvPr/>
            </p:nvSpPr>
            <p:spPr bwMode="auto">
              <a:xfrm>
                <a:off x="2579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5" name="Freeform 425"/>
              <p:cNvSpPr>
                <a:spLocks/>
              </p:cNvSpPr>
              <p:nvPr/>
            </p:nvSpPr>
            <p:spPr bwMode="auto">
              <a:xfrm>
                <a:off x="258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6" name="Freeform 426"/>
              <p:cNvSpPr>
                <a:spLocks/>
              </p:cNvSpPr>
              <p:nvPr/>
            </p:nvSpPr>
            <p:spPr bwMode="auto">
              <a:xfrm>
                <a:off x="259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7" name="Freeform 427"/>
              <p:cNvSpPr>
                <a:spLocks/>
              </p:cNvSpPr>
              <p:nvPr/>
            </p:nvSpPr>
            <p:spPr bwMode="auto">
              <a:xfrm>
                <a:off x="2602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8" name="Freeform 428"/>
              <p:cNvSpPr>
                <a:spLocks/>
              </p:cNvSpPr>
              <p:nvPr/>
            </p:nvSpPr>
            <p:spPr bwMode="auto">
              <a:xfrm>
                <a:off x="260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49" name="Freeform 429"/>
              <p:cNvSpPr>
                <a:spLocks/>
              </p:cNvSpPr>
              <p:nvPr/>
            </p:nvSpPr>
            <p:spPr bwMode="auto">
              <a:xfrm>
                <a:off x="261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0" name="Freeform 430"/>
              <p:cNvSpPr>
                <a:spLocks/>
              </p:cNvSpPr>
              <p:nvPr/>
            </p:nvSpPr>
            <p:spPr bwMode="auto">
              <a:xfrm>
                <a:off x="2625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1" name="Freeform 431"/>
              <p:cNvSpPr>
                <a:spLocks/>
              </p:cNvSpPr>
              <p:nvPr/>
            </p:nvSpPr>
            <p:spPr bwMode="auto">
              <a:xfrm>
                <a:off x="263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2" name="Freeform 432"/>
              <p:cNvSpPr>
                <a:spLocks/>
              </p:cNvSpPr>
              <p:nvPr/>
            </p:nvSpPr>
            <p:spPr bwMode="auto">
              <a:xfrm>
                <a:off x="264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3" name="Freeform 433"/>
              <p:cNvSpPr>
                <a:spLocks/>
              </p:cNvSpPr>
              <p:nvPr/>
            </p:nvSpPr>
            <p:spPr bwMode="auto">
              <a:xfrm>
                <a:off x="264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4" name="Freeform 434"/>
              <p:cNvSpPr>
                <a:spLocks/>
              </p:cNvSpPr>
              <p:nvPr/>
            </p:nvSpPr>
            <p:spPr bwMode="auto">
              <a:xfrm>
                <a:off x="265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5" name="Freeform 435"/>
              <p:cNvSpPr>
                <a:spLocks/>
              </p:cNvSpPr>
              <p:nvPr/>
            </p:nvSpPr>
            <p:spPr bwMode="auto">
              <a:xfrm>
                <a:off x="266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6" name="Freeform 436"/>
              <p:cNvSpPr>
                <a:spLocks/>
              </p:cNvSpPr>
              <p:nvPr/>
            </p:nvSpPr>
            <p:spPr bwMode="auto">
              <a:xfrm>
                <a:off x="267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7" name="Freeform 437"/>
              <p:cNvSpPr>
                <a:spLocks/>
              </p:cNvSpPr>
              <p:nvPr/>
            </p:nvSpPr>
            <p:spPr bwMode="auto">
              <a:xfrm>
                <a:off x="267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8" name="Freeform 438"/>
              <p:cNvSpPr>
                <a:spLocks/>
              </p:cNvSpPr>
              <p:nvPr/>
            </p:nvSpPr>
            <p:spPr bwMode="auto">
              <a:xfrm>
                <a:off x="268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59" name="Freeform 439"/>
              <p:cNvSpPr>
                <a:spLocks/>
              </p:cNvSpPr>
              <p:nvPr/>
            </p:nvSpPr>
            <p:spPr bwMode="auto">
              <a:xfrm>
                <a:off x="269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0" name="Freeform 440"/>
              <p:cNvSpPr>
                <a:spLocks/>
              </p:cNvSpPr>
              <p:nvPr/>
            </p:nvSpPr>
            <p:spPr bwMode="auto">
              <a:xfrm>
                <a:off x="270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1" name="Freeform 441"/>
              <p:cNvSpPr>
                <a:spLocks/>
              </p:cNvSpPr>
              <p:nvPr/>
            </p:nvSpPr>
            <p:spPr bwMode="auto">
              <a:xfrm>
                <a:off x="270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2" name="Freeform 442"/>
              <p:cNvSpPr>
                <a:spLocks/>
              </p:cNvSpPr>
              <p:nvPr/>
            </p:nvSpPr>
            <p:spPr bwMode="auto">
              <a:xfrm>
                <a:off x="271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3" name="Freeform 443"/>
              <p:cNvSpPr>
                <a:spLocks/>
              </p:cNvSpPr>
              <p:nvPr/>
            </p:nvSpPr>
            <p:spPr bwMode="auto">
              <a:xfrm>
                <a:off x="272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4" name="Freeform 444"/>
              <p:cNvSpPr>
                <a:spLocks/>
              </p:cNvSpPr>
              <p:nvPr/>
            </p:nvSpPr>
            <p:spPr bwMode="auto">
              <a:xfrm>
                <a:off x="273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5" name="Freeform 445"/>
              <p:cNvSpPr>
                <a:spLocks/>
              </p:cNvSpPr>
              <p:nvPr/>
            </p:nvSpPr>
            <p:spPr bwMode="auto">
              <a:xfrm>
                <a:off x="274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6" name="Freeform 446"/>
              <p:cNvSpPr>
                <a:spLocks/>
              </p:cNvSpPr>
              <p:nvPr/>
            </p:nvSpPr>
            <p:spPr bwMode="auto">
              <a:xfrm>
                <a:off x="2748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7" name="Freeform 447"/>
              <p:cNvSpPr>
                <a:spLocks/>
              </p:cNvSpPr>
              <p:nvPr/>
            </p:nvSpPr>
            <p:spPr bwMode="auto">
              <a:xfrm>
                <a:off x="275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8" name="Freeform 448"/>
              <p:cNvSpPr>
                <a:spLocks/>
              </p:cNvSpPr>
              <p:nvPr/>
            </p:nvSpPr>
            <p:spPr bwMode="auto">
              <a:xfrm>
                <a:off x="276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69" name="Freeform 449"/>
              <p:cNvSpPr>
                <a:spLocks/>
              </p:cNvSpPr>
              <p:nvPr/>
            </p:nvSpPr>
            <p:spPr bwMode="auto">
              <a:xfrm>
                <a:off x="2771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0" name="Freeform 450"/>
              <p:cNvSpPr>
                <a:spLocks/>
              </p:cNvSpPr>
              <p:nvPr/>
            </p:nvSpPr>
            <p:spPr bwMode="auto">
              <a:xfrm>
                <a:off x="277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1" name="Freeform 451"/>
              <p:cNvSpPr>
                <a:spLocks/>
              </p:cNvSpPr>
              <p:nvPr/>
            </p:nvSpPr>
            <p:spPr bwMode="auto">
              <a:xfrm>
                <a:off x="278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2" name="Freeform 452"/>
              <p:cNvSpPr>
                <a:spLocks/>
              </p:cNvSpPr>
              <p:nvPr/>
            </p:nvSpPr>
            <p:spPr bwMode="auto">
              <a:xfrm>
                <a:off x="2794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3" name="Freeform 453"/>
              <p:cNvSpPr>
                <a:spLocks/>
              </p:cNvSpPr>
              <p:nvPr/>
            </p:nvSpPr>
            <p:spPr bwMode="auto">
              <a:xfrm>
                <a:off x="280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4" name="Freeform 454"/>
              <p:cNvSpPr>
                <a:spLocks/>
              </p:cNvSpPr>
              <p:nvPr/>
            </p:nvSpPr>
            <p:spPr bwMode="auto">
              <a:xfrm>
                <a:off x="280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5" name="Freeform 455"/>
              <p:cNvSpPr>
                <a:spLocks/>
              </p:cNvSpPr>
              <p:nvPr/>
            </p:nvSpPr>
            <p:spPr bwMode="auto">
              <a:xfrm>
                <a:off x="2817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0 h 4"/>
                  <a:gd name="T4" fmla="*/ 0 w 3"/>
                  <a:gd name="T5" fmla="*/ 2 h 4"/>
                  <a:gd name="T6" fmla="*/ 2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6" name="Freeform 456"/>
              <p:cNvSpPr>
                <a:spLocks/>
              </p:cNvSpPr>
              <p:nvPr/>
            </p:nvSpPr>
            <p:spPr bwMode="auto">
              <a:xfrm>
                <a:off x="282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7" name="Freeform 457"/>
              <p:cNvSpPr>
                <a:spLocks/>
              </p:cNvSpPr>
              <p:nvPr/>
            </p:nvSpPr>
            <p:spPr bwMode="auto">
              <a:xfrm>
                <a:off x="283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8" name="Freeform 458"/>
              <p:cNvSpPr>
                <a:spLocks/>
              </p:cNvSpPr>
              <p:nvPr/>
            </p:nvSpPr>
            <p:spPr bwMode="auto">
              <a:xfrm>
                <a:off x="284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79" name="Freeform 459"/>
              <p:cNvSpPr>
                <a:spLocks/>
              </p:cNvSpPr>
              <p:nvPr/>
            </p:nvSpPr>
            <p:spPr bwMode="auto">
              <a:xfrm>
                <a:off x="2847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0" name="Freeform 460"/>
              <p:cNvSpPr>
                <a:spLocks/>
              </p:cNvSpPr>
              <p:nvPr/>
            </p:nvSpPr>
            <p:spPr bwMode="auto">
              <a:xfrm>
                <a:off x="2855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1" name="Freeform 461"/>
              <p:cNvSpPr>
                <a:spLocks/>
              </p:cNvSpPr>
              <p:nvPr/>
            </p:nvSpPr>
            <p:spPr bwMode="auto">
              <a:xfrm>
                <a:off x="286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2" name="Freeform 462"/>
              <p:cNvSpPr>
                <a:spLocks/>
              </p:cNvSpPr>
              <p:nvPr/>
            </p:nvSpPr>
            <p:spPr bwMode="auto">
              <a:xfrm>
                <a:off x="2870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3" name="Freeform 463"/>
              <p:cNvSpPr>
                <a:spLocks/>
              </p:cNvSpPr>
              <p:nvPr/>
            </p:nvSpPr>
            <p:spPr bwMode="auto">
              <a:xfrm>
                <a:off x="2878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4" name="Freeform 464"/>
              <p:cNvSpPr>
                <a:spLocks/>
              </p:cNvSpPr>
              <p:nvPr/>
            </p:nvSpPr>
            <p:spPr bwMode="auto">
              <a:xfrm>
                <a:off x="2886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5" name="Freeform 465"/>
              <p:cNvSpPr>
                <a:spLocks/>
              </p:cNvSpPr>
              <p:nvPr/>
            </p:nvSpPr>
            <p:spPr bwMode="auto">
              <a:xfrm>
                <a:off x="2893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6" name="Freeform 466"/>
              <p:cNvSpPr>
                <a:spLocks/>
              </p:cNvSpPr>
              <p:nvPr/>
            </p:nvSpPr>
            <p:spPr bwMode="auto">
              <a:xfrm>
                <a:off x="2901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7" name="Freeform 467"/>
              <p:cNvSpPr>
                <a:spLocks/>
              </p:cNvSpPr>
              <p:nvPr/>
            </p:nvSpPr>
            <p:spPr bwMode="auto">
              <a:xfrm>
                <a:off x="2909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8" name="Freeform 468"/>
              <p:cNvSpPr>
                <a:spLocks/>
              </p:cNvSpPr>
              <p:nvPr/>
            </p:nvSpPr>
            <p:spPr bwMode="auto">
              <a:xfrm>
                <a:off x="2917" y="296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4 h 4"/>
                  <a:gd name="T8" fmla="*/ 1 w 3"/>
                  <a:gd name="T9" fmla="*/ 4 h 4"/>
                  <a:gd name="T10" fmla="*/ 1 w 3"/>
                  <a:gd name="T11" fmla="*/ 4 h 4"/>
                  <a:gd name="T12" fmla="*/ 3 w 3"/>
                  <a:gd name="T13" fmla="*/ 2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89" name="Freeform 469"/>
              <p:cNvSpPr>
                <a:spLocks/>
              </p:cNvSpPr>
              <p:nvPr/>
            </p:nvSpPr>
            <p:spPr bwMode="auto">
              <a:xfrm>
                <a:off x="2924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0" name="Freeform 470"/>
              <p:cNvSpPr>
                <a:spLocks/>
              </p:cNvSpPr>
              <p:nvPr/>
            </p:nvSpPr>
            <p:spPr bwMode="auto">
              <a:xfrm>
                <a:off x="2932" y="2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1" name="Freeform 471"/>
              <p:cNvSpPr>
                <a:spLocks/>
              </p:cNvSpPr>
              <p:nvPr/>
            </p:nvSpPr>
            <p:spPr bwMode="auto">
              <a:xfrm>
                <a:off x="2940" y="2965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1 w 3"/>
                  <a:gd name="T7" fmla="*/ 4 h 4"/>
                  <a:gd name="T8" fmla="*/ 3 w 3"/>
                  <a:gd name="T9" fmla="*/ 4 h 4"/>
                  <a:gd name="T10" fmla="*/ 3 w 3"/>
                  <a:gd name="T11" fmla="*/ 2 h 4"/>
                  <a:gd name="T12" fmla="*/ 3 w 3"/>
                  <a:gd name="T13" fmla="*/ 0 h 4"/>
                  <a:gd name="T14" fmla="*/ 1 w 3"/>
                  <a:gd name="T15" fmla="*/ 0 h 4"/>
                  <a:gd name="T16" fmla="*/ 0 w 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2" name="Freeform 472"/>
              <p:cNvSpPr>
                <a:spLocks/>
              </p:cNvSpPr>
              <p:nvPr/>
            </p:nvSpPr>
            <p:spPr bwMode="auto">
              <a:xfrm>
                <a:off x="2947" y="296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3" name="Freeform 473"/>
              <p:cNvSpPr>
                <a:spLocks/>
              </p:cNvSpPr>
              <p:nvPr/>
            </p:nvSpPr>
            <p:spPr bwMode="auto">
              <a:xfrm>
                <a:off x="2955" y="296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  <a:gd name="T16" fmla="*/ 0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4" name="Freeform 474"/>
              <p:cNvSpPr>
                <a:spLocks/>
              </p:cNvSpPr>
              <p:nvPr/>
            </p:nvSpPr>
            <p:spPr bwMode="auto">
              <a:xfrm>
                <a:off x="2963" y="2965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2 h 4"/>
                  <a:gd name="T12" fmla="*/ 2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5" name="Freeform 475"/>
              <p:cNvSpPr>
                <a:spLocks/>
              </p:cNvSpPr>
              <p:nvPr/>
            </p:nvSpPr>
            <p:spPr bwMode="auto">
              <a:xfrm>
                <a:off x="2970" y="296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6" name="Freeform 476"/>
              <p:cNvSpPr>
                <a:spLocks/>
              </p:cNvSpPr>
              <p:nvPr/>
            </p:nvSpPr>
            <p:spPr bwMode="auto">
              <a:xfrm>
                <a:off x="2978" y="296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7" name="Freeform 477"/>
              <p:cNvSpPr>
                <a:spLocks/>
              </p:cNvSpPr>
              <p:nvPr/>
            </p:nvSpPr>
            <p:spPr bwMode="auto">
              <a:xfrm>
                <a:off x="2986" y="2963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2 h 4"/>
                  <a:gd name="T12" fmla="*/ 2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8" name="Freeform 478"/>
              <p:cNvSpPr>
                <a:spLocks/>
              </p:cNvSpPr>
              <p:nvPr/>
            </p:nvSpPr>
            <p:spPr bwMode="auto">
              <a:xfrm>
                <a:off x="2993" y="29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599" name="Freeform 479"/>
              <p:cNvSpPr>
                <a:spLocks/>
              </p:cNvSpPr>
              <p:nvPr/>
            </p:nvSpPr>
            <p:spPr bwMode="auto">
              <a:xfrm>
                <a:off x="3001" y="29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0" name="Freeform 480"/>
              <p:cNvSpPr>
                <a:spLocks/>
              </p:cNvSpPr>
              <p:nvPr/>
            </p:nvSpPr>
            <p:spPr bwMode="auto">
              <a:xfrm>
                <a:off x="3009" y="29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1" name="Freeform 481"/>
              <p:cNvSpPr>
                <a:spLocks/>
              </p:cNvSpPr>
              <p:nvPr/>
            </p:nvSpPr>
            <p:spPr bwMode="auto">
              <a:xfrm>
                <a:off x="3016" y="29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2" name="Freeform 482"/>
              <p:cNvSpPr>
                <a:spLocks/>
              </p:cNvSpPr>
              <p:nvPr/>
            </p:nvSpPr>
            <p:spPr bwMode="auto">
              <a:xfrm>
                <a:off x="3024" y="29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3" name="Freeform 483"/>
              <p:cNvSpPr>
                <a:spLocks/>
              </p:cNvSpPr>
              <p:nvPr/>
            </p:nvSpPr>
            <p:spPr bwMode="auto">
              <a:xfrm>
                <a:off x="3032" y="29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4" name="Freeform 484"/>
              <p:cNvSpPr>
                <a:spLocks/>
              </p:cNvSpPr>
              <p:nvPr/>
            </p:nvSpPr>
            <p:spPr bwMode="auto">
              <a:xfrm>
                <a:off x="3039" y="296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5" name="Freeform 485"/>
              <p:cNvSpPr>
                <a:spLocks/>
              </p:cNvSpPr>
              <p:nvPr/>
            </p:nvSpPr>
            <p:spPr bwMode="auto">
              <a:xfrm>
                <a:off x="3047" y="295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6" name="Freeform 486"/>
              <p:cNvSpPr>
                <a:spLocks/>
              </p:cNvSpPr>
              <p:nvPr/>
            </p:nvSpPr>
            <p:spPr bwMode="auto">
              <a:xfrm>
                <a:off x="3055" y="2957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7" name="Freeform 487"/>
              <p:cNvSpPr>
                <a:spLocks/>
              </p:cNvSpPr>
              <p:nvPr/>
            </p:nvSpPr>
            <p:spPr bwMode="auto">
              <a:xfrm>
                <a:off x="3061" y="2955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2 h 4"/>
                  <a:gd name="T4" fmla="*/ 1 w 3"/>
                  <a:gd name="T5" fmla="*/ 4 h 4"/>
                  <a:gd name="T6" fmla="*/ 3 w 3"/>
                  <a:gd name="T7" fmla="*/ 4 h 4"/>
                  <a:gd name="T8" fmla="*/ 3 w 3"/>
                  <a:gd name="T9" fmla="*/ 4 h 4"/>
                  <a:gd name="T10" fmla="*/ 3 w 3"/>
                  <a:gd name="T11" fmla="*/ 2 h 4"/>
                  <a:gd name="T12" fmla="*/ 3 w 3"/>
                  <a:gd name="T13" fmla="*/ 0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8" name="Freeform 488"/>
              <p:cNvSpPr>
                <a:spLocks/>
              </p:cNvSpPr>
              <p:nvPr/>
            </p:nvSpPr>
            <p:spPr bwMode="auto">
              <a:xfrm>
                <a:off x="3068" y="295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09" name="Freeform 489"/>
              <p:cNvSpPr>
                <a:spLocks/>
              </p:cNvSpPr>
              <p:nvPr/>
            </p:nvSpPr>
            <p:spPr bwMode="auto">
              <a:xfrm>
                <a:off x="3076" y="295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0" name="Freeform 490"/>
              <p:cNvSpPr>
                <a:spLocks/>
              </p:cNvSpPr>
              <p:nvPr/>
            </p:nvSpPr>
            <p:spPr bwMode="auto">
              <a:xfrm>
                <a:off x="3084" y="294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2 h 4"/>
                  <a:gd name="T12" fmla="*/ 1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1" name="Freeform 491"/>
              <p:cNvSpPr>
                <a:spLocks/>
              </p:cNvSpPr>
              <p:nvPr/>
            </p:nvSpPr>
            <p:spPr bwMode="auto">
              <a:xfrm>
                <a:off x="3091" y="2947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2" name="Freeform 492"/>
              <p:cNvSpPr>
                <a:spLocks/>
              </p:cNvSpPr>
              <p:nvPr/>
            </p:nvSpPr>
            <p:spPr bwMode="auto">
              <a:xfrm>
                <a:off x="3099" y="2944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2 h 3"/>
                  <a:gd name="T4" fmla="*/ 0 w 4"/>
                  <a:gd name="T5" fmla="*/ 3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2 h 3"/>
                  <a:gd name="T12" fmla="*/ 2 w 4"/>
                  <a:gd name="T13" fmla="*/ 0 h 3"/>
                  <a:gd name="T14" fmla="*/ 0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3" name="Freeform 493"/>
              <p:cNvSpPr>
                <a:spLocks/>
              </p:cNvSpPr>
              <p:nvPr/>
            </p:nvSpPr>
            <p:spPr bwMode="auto">
              <a:xfrm>
                <a:off x="3107" y="2942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2 h 4"/>
                  <a:gd name="T12" fmla="*/ 2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4" name="Freeform 494"/>
              <p:cNvSpPr>
                <a:spLocks/>
              </p:cNvSpPr>
              <p:nvPr/>
            </p:nvSpPr>
            <p:spPr bwMode="auto">
              <a:xfrm>
                <a:off x="3112" y="294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5" name="Freeform 495"/>
              <p:cNvSpPr>
                <a:spLocks/>
              </p:cNvSpPr>
              <p:nvPr/>
            </p:nvSpPr>
            <p:spPr bwMode="auto">
              <a:xfrm>
                <a:off x="3120" y="293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6" name="Freeform 496"/>
              <p:cNvSpPr>
                <a:spLocks/>
              </p:cNvSpPr>
              <p:nvPr/>
            </p:nvSpPr>
            <p:spPr bwMode="auto">
              <a:xfrm>
                <a:off x="3128" y="293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7" name="Freeform 497"/>
              <p:cNvSpPr>
                <a:spLocks/>
              </p:cNvSpPr>
              <p:nvPr/>
            </p:nvSpPr>
            <p:spPr bwMode="auto">
              <a:xfrm>
                <a:off x="3135" y="2934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8" name="Freeform 498"/>
              <p:cNvSpPr>
                <a:spLocks/>
              </p:cNvSpPr>
              <p:nvPr/>
            </p:nvSpPr>
            <p:spPr bwMode="auto">
              <a:xfrm>
                <a:off x="3141" y="293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19" name="Freeform 499"/>
              <p:cNvSpPr>
                <a:spLocks/>
              </p:cNvSpPr>
              <p:nvPr/>
            </p:nvSpPr>
            <p:spPr bwMode="auto">
              <a:xfrm>
                <a:off x="3149" y="292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0" name="Freeform 500"/>
              <p:cNvSpPr>
                <a:spLocks/>
              </p:cNvSpPr>
              <p:nvPr/>
            </p:nvSpPr>
            <p:spPr bwMode="auto">
              <a:xfrm>
                <a:off x="3157" y="2922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2 h 4"/>
                  <a:gd name="T12" fmla="*/ 1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1" name="Freeform 501"/>
              <p:cNvSpPr>
                <a:spLocks/>
              </p:cNvSpPr>
              <p:nvPr/>
            </p:nvSpPr>
            <p:spPr bwMode="auto">
              <a:xfrm>
                <a:off x="3162" y="2921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1 h 3"/>
                  <a:gd name="T4" fmla="*/ 2 w 4"/>
                  <a:gd name="T5" fmla="*/ 3 h 3"/>
                  <a:gd name="T6" fmla="*/ 4 w 4"/>
                  <a:gd name="T7" fmla="*/ 3 h 3"/>
                  <a:gd name="T8" fmla="*/ 4 w 4"/>
                  <a:gd name="T9" fmla="*/ 3 h 3"/>
                  <a:gd name="T10" fmla="*/ 4 w 4"/>
                  <a:gd name="T11" fmla="*/ 1 h 3"/>
                  <a:gd name="T12" fmla="*/ 4 w 4"/>
                  <a:gd name="T13" fmla="*/ 0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2" name="Freeform 502"/>
              <p:cNvSpPr>
                <a:spLocks/>
              </p:cNvSpPr>
              <p:nvPr/>
            </p:nvSpPr>
            <p:spPr bwMode="auto">
              <a:xfrm>
                <a:off x="3170" y="2917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3" name="Freeform 503"/>
              <p:cNvSpPr>
                <a:spLocks/>
              </p:cNvSpPr>
              <p:nvPr/>
            </p:nvSpPr>
            <p:spPr bwMode="auto">
              <a:xfrm>
                <a:off x="3176" y="291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4" name="Freeform 504"/>
              <p:cNvSpPr>
                <a:spLocks/>
              </p:cNvSpPr>
              <p:nvPr/>
            </p:nvSpPr>
            <p:spPr bwMode="auto">
              <a:xfrm>
                <a:off x="3183" y="291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5" name="Freeform 505"/>
              <p:cNvSpPr>
                <a:spLocks/>
              </p:cNvSpPr>
              <p:nvPr/>
            </p:nvSpPr>
            <p:spPr bwMode="auto">
              <a:xfrm>
                <a:off x="3191" y="2907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6" name="Freeform 506"/>
              <p:cNvSpPr>
                <a:spLocks/>
              </p:cNvSpPr>
              <p:nvPr/>
            </p:nvSpPr>
            <p:spPr bwMode="auto">
              <a:xfrm>
                <a:off x="3197" y="290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7" name="Freeform 507"/>
              <p:cNvSpPr>
                <a:spLocks/>
              </p:cNvSpPr>
              <p:nvPr/>
            </p:nvSpPr>
            <p:spPr bwMode="auto">
              <a:xfrm>
                <a:off x="3205" y="289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2 h 4"/>
                  <a:gd name="T12" fmla="*/ 1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8" name="Freeform 508"/>
              <p:cNvSpPr>
                <a:spLocks/>
              </p:cNvSpPr>
              <p:nvPr/>
            </p:nvSpPr>
            <p:spPr bwMode="auto">
              <a:xfrm>
                <a:off x="3210" y="289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29" name="Freeform 509"/>
              <p:cNvSpPr>
                <a:spLocks/>
              </p:cNvSpPr>
              <p:nvPr/>
            </p:nvSpPr>
            <p:spPr bwMode="auto">
              <a:xfrm>
                <a:off x="3218" y="2894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2 h 3"/>
                  <a:gd name="T4" fmla="*/ 2 w 4"/>
                  <a:gd name="T5" fmla="*/ 3 h 3"/>
                  <a:gd name="T6" fmla="*/ 4 w 4"/>
                  <a:gd name="T7" fmla="*/ 3 h 3"/>
                  <a:gd name="T8" fmla="*/ 4 w 4"/>
                  <a:gd name="T9" fmla="*/ 3 h 3"/>
                  <a:gd name="T10" fmla="*/ 4 w 4"/>
                  <a:gd name="T11" fmla="*/ 2 h 3"/>
                  <a:gd name="T12" fmla="*/ 4 w 4"/>
                  <a:gd name="T13" fmla="*/ 0 h 3"/>
                  <a:gd name="T14" fmla="*/ 2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0" name="Freeform 510"/>
              <p:cNvSpPr>
                <a:spLocks/>
              </p:cNvSpPr>
              <p:nvPr/>
            </p:nvSpPr>
            <p:spPr bwMode="auto">
              <a:xfrm>
                <a:off x="3226" y="2890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2 w 3"/>
                  <a:gd name="T7" fmla="*/ 4 h 4"/>
                  <a:gd name="T8" fmla="*/ 2 w 3"/>
                  <a:gd name="T9" fmla="*/ 4 h 4"/>
                  <a:gd name="T10" fmla="*/ 3 w 3"/>
                  <a:gd name="T11" fmla="*/ 2 h 4"/>
                  <a:gd name="T12" fmla="*/ 2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1" name="Freeform 511"/>
              <p:cNvSpPr>
                <a:spLocks/>
              </p:cNvSpPr>
              <p:nvPr/>
            </p:nvSpPr>
            <p:spPr bwMode="auto">
              <a:xfrm>
                <a:off x="3231" y="288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2" name="Freeform 512"/>
              <p:cNvSpPr>
                <a:spLocks/>
              </p:cNvSpPr>
              <p:nvPr/>
            </p:nvSpPr>
            <p:spPr bwMode="auto">
              <a:xfrm>
                <a:off x="3239" y="2882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3" name="Freeform 513"/>
              <p:cNvSpPr>
                <a:spLocks/>
              </p:cNvSpPr>
              <p:nvPr/>
            </p:nvSpPr>
            <p:spPr bwMode="auto">
              <a:xfrm>
                <a:off x="3245" y="287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4" name="Freeform 514"/>
              <p:cNvSpPr>
                <a:spLocks/>
              </p:cNvSpPr>
              <p:nvPr/>
            </p:nvSpPr>
            <p:spPr bwMode="auto">
              <a:xfrm>
                <a:off x="3253" y="2874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2 h 4"/>
                  <a:gd name="T4" fmla="*/ 0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3 w 3"/>
                  <a:gd name="T11" fmla="*/ 2 h 4"/>
                  <a:gd name="T12" fmla="*/ 1 w 3"/>
                  <a:gd name="T13" fmla="*/ 0 h 4"/>
                  <a:gd name="T14" fmla="*/ 0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5" name="Freeform 515"/>
              <p:cNvSpPr>
                <a:spLocks/>
              </p:cNvSpPr>
              <p:nvPr/>
            </p:nvSpPr>
            <p:spPr bwMode="auto">
              <a:xfrm>
                <a:off x="3258" y="2871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2 h 3"/>
                  <a:gd name="T4" fmla="*/ 0 w 4"/>
                  <a:gd name="T5" fmla="*/ 3 h 3"/>
                  <a:gd name="T6" fmla="*/ 2 w 4"/>
                  <a:gd name="T7" fmla="*/ 3 h 3"/>
                  <a:gd name="T8" fmla="*/ 2 w 4"/>
                  <a:gd name="T9" fmla="*/ 3 h 3"/>
                  <a:gd name="T10" fmla="*/ 4 w 4"/>
                  <a:gd name="T11" fmla="*/ 2 h 3"/>
                  <a:gd name="T12" fmla="*/ 2 w 4"/>
                  <a:gd name="T13" fmla="*/ 0 h 3"/>
                  <a:gd name="T14" fmla="*/ 0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6" name="Freeform 516"/>
              <p:cNvSpPr>
                <a:spLocks/>
              </p:cNvSpPr>
              <p:nvPr/>
            </p:nvSpPr>
            <p:spPr bwMode="auto">
              <a:xfrm>
                <a:off x="3264" y="286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7" name="Freeform 517"/>
              <p:cNvSpPr>
                <a:spLocks/>
              </p:cNvSpPr>
              <p:nvPr/>
            </p:nvSpPr>
            <p:spPr bwMode="auto">
              <a:xfrm>
                <a:off x="3272" y="2863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0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2 h 4"/>
                  <a:gd name="T12" fmla="*/ 2 w 4"/>
                  <a:gd name="T13" fmla="*/ 0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638" name="Freeform 518"/>
              <p:cNvSpPr>
                <a:spLocks/>
              </p:cNvSpPr>
              <p:nvPr/>
            </p:nvSpPr>
            <p:spPr bwMode="auto">
              <a:xfrm>
                <a:off x="3277" y="285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4 h 4"/>
                  <a:gd name="T8" fmla="*/ 4 w 4"/>
                  <a:gd name="T9" fmla="*/ 4 h 4"/>
                  <a:gd name="T10" fmla="*/ 4 w 4"/>
                  <a:gd name="T11" fmla="*/ 2 h 4"/>
                  <a:gd name="T12" fmla="*/ 4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28575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305" name="Freeform 520"/>
            <p:cNvSpPr>
              <a:spLocks/>
            </p:cNvSpPr>
            <p:nvPr/>
          </p:nvSpPr>
          <p:spPr bwMode="auto">
            <a:xfrm>
              <a:off x="3285" y="285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06" name="Freeform 521"/>
            <p:cNvSpPr>
              <a:spLocks/>
            </p:cNvSpPr>
            <p:nvPr/>
          </p:nvSpPr>
          <p:spPr bwMode="auto">
            <a:xfrm>
              <a:off x="3291" y="285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07" name="Freeform 522"/>
            <p:cNvSpPr>
              <a:spLocks/>
            </p:cNvSpPr>
            <p:nvPr/>
          </p:nvSpPr>
          <p:spPr bwMode="auto">
            <a:xfrm>
              <a:off x="3299" y="2848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3 w 3"/>
                <a:gd name="T11" fmla="*/ 1 h 3"/>
                <a:gd name="T12" fmla="*/ 2 w 3"/>
                <a:gd name="T13" fmla="*/ 0 h 3"/>
                <a:gd name="T14" fmla="*/ 0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08" name="Freeform 523"/>
            <p:cNvSpPr>
              <a:spLocks/>
            </p:cNvSpPr>
            <p:nvPr/>
          </p:nvSpPr>
          <p:spPr bwMode="auto">
            <a:xfrm>
              <a:off x="3304" y="284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09" name="Freeform 524"/>
            <p:cNvSpPr>
              <a:spLocks/>
            </p:cNvSpPr>
            <p:nvPr/>
          </p:nvSpPr>
          <p:spPr bwMode="auto">
            <a:xfrm>
              <a:off x="3312" y="284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0" name="Freeform 525"/>
            <p:cNvSpPr>
              <a:spLocks/>
            </p:cNvSpPr>
            <p:nvPr/>
          </p:nvSpPr>
          <p:spPr bwMode="auto">
            <a:xfrm>
              <a:off x="3318" y="283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1" name="Freeform 526"/>
            <p:cNvSpPr>
              <a:spLocks/>
            </p:cNvSpPr>
            <p:nvPr/>
          </p:nvSpPr>
          <p:spPr bwMode="auto">
            <a:xfrm>
              <a:off x="3325" y="2832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" name="Freeform 527"/>
            <p:cNvSpPr>
              <a:spLocks/>
            </p:cNvSpPr>
            <p:nvPr/>
          </p:nvSpPr>
          <p:spPr bwMode="auto">
            <a:xfrm>
              <a:off x="3331" y="283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3" name="Freeform 528"/>
            <p:cNvSpPr>
              <a:spLocks/>
            </p:cNvSpPr>
            <p:nvPr/>
          </p:nvSpPr>
          <p:spPr bwMode="auto">
            <a:xfrm>
              <a:off x="3339" y="2826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4" name="Freeform 529"/>
            <p:cNvSpPr>
              <a:spLocks/>
            </p:cNvSpPr>
            <p:nvPr/>
          </p:nvSpPr>
          <p:spPr bwMode="auto">
            <a:xfrm>
              <a:off x="3347" y="2823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3 w 3"/>
                <a:gd name="T11" fmla="*/ 2 h 3"/>
                <a:gd name="T12" fmla="*/ 2 w 3"/>
                <a:gd name="T13" fmla="*/ 0 h 3"/>
                <a:gd name="T14" fmla="*/ 0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5" name="Freeform 530"/>
            <p:cNvSpPr>
              <a:spLocks/>
            </p:cNvSpPr>
            <p:nvPr/>
          </p:nvSpPr>
          <p:spPr bwMode="auto">
            <a:xfrm>
              <a:off x="3352" y="2819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6" name="Freeform 531"/>
            <p:cNvSpPr>
              <a:spLocks/>
            </p:cNvSpPr>
            <p:nvPr/>
          </p:nvSpPr>
          <p:spPr bwMode="auto">
            <a:xfrm>
              <a:off x="3360" y="2817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7" name="Freeform 532"/>
            <p:cNvSpPr>
              <a:spLocks/>
            </p:cNvSpPr>
            <p:nvPr/>
          </p:nvSpPr>
          <p:spPr bwMode="auto">
            <a:xfrm>
              <a:off x="3366" y="2813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8" name="Freeform 533"/>
            <p:cNvSpPr>
              <a:spLocks/>
            </p:cNvSpPr>
            <p:nvPr/>
          </p:nvSpPr>
          <p:spPr bwMode="auto">
            <a:xfrm>
              <a:off x="3373" y="2809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9" name="Freeform 534"/>
            <p:cNvSpPr>
              <a:spLocks/>
            </p:cNvSpPr>
            <p:nvPr/>
          </p:nvSpPr>
          <p:spPr bwMode="auto">
            <a:xfrm>
              <a:off x="3381" y="2807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0" name="Freeform 535"/>
            <p:cNvSpPr>
              <a:spLocks/>
            </p:cNvSpPr>
            <p:nvPr/>
          </p:nvSpPr>
          <p:spPr bwMode="auto">
            <a:xfrm>
              <a:off x="3387" y="2803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1" name="Freeform 536"/>
            <p:cNvSpPr>
              <a:spLocks/>
            </p:cNvSpPr>
            <p:nvPr/>
          </p:nvSpPr>
          <p:spPr bwMode="auto">
            <a:xfrm>
              <a:off x="3395" y="2800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3 w 3"/>
                <a:gd name="T11" fmla="*/ 1 h 3"/>
                <a:gd name="T12" fmla="*/ 2 w 3"/>
                <a:gd name="T13" fmla="*/ 0 h 3"/>
                <a:gd name="T14" fmla="*/ 0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2" name="Freeform 537"/>
            <p:cNvSpPr>
              <a:spLocks/>
            </p:cNvSpPr>
            <p:nvPr/>
          </p:nvSpPr>
          <p:spPr bwMode="auto">
            <a:xfrm>
              <a:off x="3400" y="279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3" name="Freeform 538"/>
            <p:cNvSpPr>
              <a:spLocks/>
            </p:cNvSpPr>
            <p:nvPr/>
          </p:nvSpPr>
          <p:spPr bwMode="auto">
            <a:xfrm>
              <a:off x="3408" y="279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4" name="Freeform 539"/>
            <p:cNvSpPr>
              <a:spLocks/>
            </p:cNvSpPr>
            <p:nvPr/>
          </p:nvSpPr>
          <p:spPr bwMode="auto">
            <a:xfrm>
              <a:off x="3416" y="27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5" name="Freeform 540"/>
            <p:cNvSpPr>
              <a:spLocks/>
            </p:cNvSpPr>
            <p:nvPr/>
          </p:nvSpPr>
          <p:spPr bwMode="auto">
            <a:xfrm>
              <a:off x="3421" y="278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6" name="Freeform 541"/>
            <p:cNvSpPr>
              <a:spLocks/>
            </p:cNvSpPr>
            <p:nvPr/>
          </p:nvSpPr>
          <p:spPr bwMode="auto">
            <a:xfrm>
              <a:off x="3429" y="2782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7" name="Freeform 542"/>
            <p:cNvSpPr>
              <a:spLocks/>
            </p:cNvSpPr>
            <p:nvPr/>
          </p:nvSpPr>
          <p:spPr bwMode="auto">
            <a:xfrm>
              <a:off x="3435" y="277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8" name="Freeform 543"/>
            <p:cNvSpPr>
              <a:spLocks/>
            </p:cNvSpPr>
            <p:nvPr/>
          </p:nvSpPr>
          <p:spPr bwMode="auto">
            <a:xfrm>
              <a:off x="3443" y="2777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3 h 3"/>
                <a:gd name="T6" fmla="*/ 2 w 3"/>
                <a:gd name="T7" fmla="*/ 3 h 3"/>
                <a:gd name="T8" fmla="*/ 2 w 3"/>
                <a:gd name="T9" fmla="*/ 3 h 3"/>
                <a:gd name="T10" fmla="*/ 3 w 3"/>
                <a:gd name="T11" fmla="*/ 1 h 3"/>
                <a:gd name="T12" fmla="*/ 2 w 3"/>
                <a:gd name="T13" fmla="*/ 0 h 3"/>
                <a:gd name="T14" fmla="*/ 0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29" name="Freeform 544"/>
            <p:cNvSpPr>
              <a:spLocks/>
            </p:cNvSpPr>
            <p:nvPr/>
          </p:nvSpPr>
          <p:spPr bwMode="auto">
            <a:xfrm>
              <a:off x="3448" y="2773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0" name="Freeform 545"/>
            <p:cNvSpPr>
              <a:spLocks/>
            </p:cNvSpPr>
            <p:nvPr/>
          </p:nvSpPr>
          <p:spPr bwMode="auto">
            <a:xfrm>
              <a:off x="3456" y="2769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1" name="Freeform 546"/>
            <p:cNvSpPr>
              <a:spLocks/>
            </p:cNvSpPr>
            <p:nvPr/>
          </p:nvSpPr>
          <p:spPr bwMode="auto">
            <a:xfrm>
              <a:off x="3462" y="2765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2" name="Freeform 547"/>
            <p:cNvSpPr>
              <a:spLocks/>
            </p:cNvSpPr>
            <p:nvPr/>
          </p:nvSpPr>
          <p:spPr bwMode="auto">
            <a:xfrm>
              <a:off x="3469" y="2761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3" name="Freeform 548"/>
            <p:cNvSpPr>
              <a:spLocks/>
            </p:cNvSpPr>
            <p:nvPr/>
          </p:nvSpPr>
          <p:spPr bwMode="auto">
            <a:xfrm>
              <a:off x="3475" y="2757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4" name="Freeform 549"/>
            <p:cNvSpPr>
              <a:spLocks/>
            </p:cNvSpPr>
            <p:nvPr/>
          </p:nvSpPr>
          <p:spPr bwMode="auto">
            <a:xfrm>
              <a:off x="3483" y="2753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5" name="Freeform 550"/>
            <p:cNvSpPr>
              <a:spLocks/>
            </p:cNvSpPr>
            <p:nvPr/>
          </p:nvSpPr>
          <p:spPr bwMode="auto">
            <a:xfrm>
              <a:off x="3489" y="2750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2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2 h 3"/>
                <a:gd name="T12" fmla="*/ 4 w 4"/>
                <a:gd name="T13" fmla="*/ 0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6" name="Freeform 551"/>
            <p:cNvSpPr>
              <a:spLocks/>
            </p:cNvSpPr>
            <p:nvPr/>
          </p:nvSpPr>
          <p:spPr bwMode="auto">
            <a:xfrm>
              <a:off x="3496" y="274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7" name="Freeform 552"/>
            <p:cNvSpPr>
              <a:spLocks/>
            </p:cNvSpPr>
            <p:nvPr/>
          </p:nvSpPr>
          <p:spPr bwMode="auto">
            <a:xfrm>
              <a:off x="3504" y="2742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8" name="Freeform 553"/>
            <p:cNvSpPr>
              <a:spLocks/>
            </p:cNvSpPr>
            <p:nvPr/>
          </p:nvSpPr>
          <p:spPr bwMode="auto">
            <a:xfrm>
              <a:off x="3510" y="274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39" name="Freeform 554"/>
            <p:cNvSpPr>
              <a:spLocks/>
            </p:cNvSpPr>
            <p:nvPr/>
          </p:nvSpPr>
          <p:spPr bwMode="auto">
            <a:xfrm>
              <a:off x="3517" y="2736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0" name="Freeform 555"/>
            <p:cNvSpPr>
              <a:spLocks/>
            </p:cNvSpPr>
            <p:nvPr/>
          </p:nvSpPr>
          <p:spPr bwMode="auto">
            <a:xfrm>
              <a:off x="3523" y="273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1" name="Freeform 556"/>
            <p:cNvSpPr>
              <a:spLocks/>
            </p:cNvSpPr>
            <p:nvPr/>
          </p:nvSpPr>
          <p:spPr bwMode="auto">
            <a:xfrm>
              <a:off x="3529" y="2727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2" name="Freeform 557"/>
            <p:cNvSpPr>
              <a:spLocks/>
            </p:cNvSpPr>
            <p:nvPr/>
          </p:nvSpPr>
          <p:spPr bwMode="auto">
            <a:xfrm>
              <a:off x="3535" y="272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3" name="Freeform 558"/>
            <p:cNvSpPr>
              <a:spLocks/>
            </p:cNvSpPr>
            <p:nvPr/>
          </p:nvSpPr>
          <p:spPr bwMode="auto">
            <a:xfrm>
              <a:off x="3541" y="2717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3 w 3"/>
                <a:gd name="T7" fmla="*/ 4 h 4"/>
                <a:gd name="T8" fmla="*/ 3 w 3"/>
                <a:gd name="T9" fmla="*/ 4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4" name="Freeform 559"/>
            <p:cNvSpPr>
              <a:spLocks/>
            </p:cNvSpPr>
            <p:nvPr/>
          </p:nvSpPr>
          <p:spPr bwMode="auto">
            <a:xfrm>
              <a:off x="3548" y="2713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5" name="Freeform 560"/>
            <p:cNvSpPr>
              <a:spLocks/>
            </p:cNvSpPr>
            <p:nvPr/>
          </p:nvSpPr>
          <p:spPr bwMode="auto">
            <a:xfrm>
              <a:off x="3554" y="2707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6" name="Freeform 561"/>
            <p:cNvSpPr>
              <a:spLocks/>
            </p:cNvSpPr>
            <p:nvPr/>
          </p:nvSpPr>
          <p:spPr bwMode="auto">
            <a:xfrm>
              <a:off x="3560" y="27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7" name="Freeform 562"/>
            <p:cNvSpPr>
              <a:spLocks/>
            </p:cNvSpPr>
            <p:nvPr/>
          </p:nvSpPr>
          <p:spPr bwMode="auto">
            <a:xfrm>
              <a:off x="3565" y="269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8" name="Freeform 563"/>
            <p:cNvSpPr>
              <a:spLocks/>
            </p:cNvSpPr>
            <p:nvPr/>
          </p:nvSpPr>
          <p:spPr bwMode="auto">
            <a:xfrm>
              <a:off x="3571" y="269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49" name="Freeform 564"/>
            <p:cNvSpPr>
              <a:spLocks/>
            </p:cNvSpPr>
            <p:nvPr/>
          </p:nvSpPr>
          <p:spPr bwMode="auto">
            <a:xfrm>
              <a:off x="3579" y="26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0" name="Freeform 565"/>
            <p:cNvSpPr>
              <a:spLocks/>
            </p:cNvSpPr>
            <p:nvPr/>
          </p:nvSpPr>
          <p:spPr bwMode="auto">
            <a:xfrm>
              <a:off x="3585" y="2684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1" name="Freeform 566"/>
            <p:cNvSpPr>
              <a:spLocks/>
            </p:cNvSpPr>
            <p:nvPr/>
          </p:nvSpPr>
          <p:spPr bwMode="auto">
            <a:xfrm>
              <a:off x="3590" y="268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2" name="Freeform 567"/>
            <p:cNvSpPr>
              <a:spLocks/>
            </p:cNvSpPr>
            <p:nvPr/>
          </p:nvSpPr>
          <p:spPr bwMode="auto">
            <a:xfrm>
              <a:off x="3596" y="267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2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2 h 3"/>
                <a:gd name="T12" fmla="*/ 4 w 4"/>
                <a:gd name="T13" fmla="*/ 0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3" name="Freeform 568"/>
            <p:cNvSpPr>
              <a:spLocks/>
            </p:cNvSpPr>
            <p:nvPr/>
          </p:nvSpPr>
          <p:spPr bwMode="auto">
            <a:xfrm>
              <a:off x="3602" y="267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4" name="Freeform 569"/>
            <p:cNvSpPr>
              <a:spLocks/>
            </p:cNvSpPr>
            <p:nvPr/>
          </p:nvSpPr>
          <p:spPr bwMode="auto">
            <a:xfrm>
              <a:off x="3610" y="2667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5" name="Freeform 570"/>
            <p:cNvSpPr>
              <a:spLocks/>
            </p:cNvSpPr>
            <p:nvPr/>
          </p:nvSpPr>
          <p:spPr bwMode="auto">
            <a:xfrm>
              <a:off x="3615" y="2661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6" name="Freeform 571"/>
            <p:cNvSpPr>
              <a:spLocks/>
            </p:cNvSpPr>
            <p:nvPr/>
          </p:nvSpPr>
          <p:spPr bwMode="auto">
            <a:xfrm>
              <a:off x="3621" y="2657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7" name="Freeform 572"/>
            <p:cNvSpPr>
              <a:spLocks/>
            </p:cNvSpPr>
            <p:nvPr/>
          </p:nvSpPr>
          <p:spPr bwMode="auto">
            <a:xfrm>
              <a:off x="3627" y="2654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2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2 h 3"/>
                <a:gd name="T12" fmla="*/ 4 w 4"/>
                <a:gd name="T13" fmla="*/ 0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8" name="Freeform 573"/>
            <p:cNvSpPr>
              <a:spLocks/>
            </p:cNvSpPr>
            <p:nvPr/>
          </p:nvSpPr>
          <p:spPr bwMode="auto">
            <a:xfrm>
              <a:off x="3635" y="2650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59" name="Freeform 574"/>
            <p:cNvSpPr>
              <a:spLocks/>
            </p:cNvSpPr>
            <p:nvPr/>
          </p:nvSpPr>
          <p:spPr bwMode="auto">
            <a:xfrm>
              <a:off x="3640" y="2644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0" name="Freeform 575"/>
            <p:cNvSpPr>
              <a:spLocks/>
            </p:cNvSpPr>
            <p:nvPr/>
          </p:nvSpPr>
          <p:spPr bwMode="auto">
            <a:xfrm>
              <a:off x="3646" y="264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1" name="Freeform 576"/>
            <p:cNvSpPr>
              <a:spLocks/>
            </p:cNvSpPr>
            <p:nvPr/>
          </p:nvSpPr>
          <p:spPr bwMode="auto">
            <a:xfrm>
              <a:off x="3654" y="2636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2" name="Freeform 577"/>
            <p:cNvSpPr>
              <a:spLocks/>
            </p:cNvSpPr>
            <p:nvPr/>
          </p:nvSpPr>
          <p:spPr bwMode="auto">
            <a:xfrm>
              <a:off x="3660" y="2631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1 h 3"/>
                <a:gd name="T4" fmla="*/ 0 w 3"/>
                <a:gd name="T5" fmla="*/ 3 h 3"/>
                <a:gd name="T6" fmla="*/ 1 w 3"/>
                <a:gd name="T7" fmla="*/ 3 h 3"/>
                <a:gd name="T8" fmla="*/ 1 w 3"/>
                <a:gd name="T9" fmla="*/ 3 h 3"/>
                <a:gd name="T10" fmla="*/ 3 w 3"/>
                <a:gd name="T11" fmla="*/ 1 h 3"/>
                <a:gd name="T12" fmla="*/ 1 w 3"/>
                <a:gd name="T13" fmla="*/ 0 h 3"/>
                <a:gd name="T14" fmla="*/ 0 w 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3" name="Freeform 578"/>
            <p:cNvSpPr>
              <a:spLocks/>
            </p:cNvSpPr>
            <p:nvPr/>
          </p:nvSpPr>
          <p:spPr bwMode="auto">
            <a:xfrm>
              <a:off x="3665" y="2627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4" name="Freeform 579"/>
            <p:cNvSpPr>
              <a:spLocks/>
            </p:cNvSpPr>
            <p:nvPr/>
          </p:nvSpPr>
          <p:spPr bwMode="auto">
            <a:xfrm>
              <a:off x="3671" y="2623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5" name="Freeform 580"/>
            <p:cNvSpPr>
              <a:spLocks/>
            </p:cNvSpPr>
            <p:nvPr/>
          </p:nvSpPr>
          <p:spPr bwMode="auto">
            <a:xfrm>
              <a:off x="3679" y="2617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6" name="Freeform 581"/>
            <p:cNvSpPr>
              <a:spLocks/>
            </p:cNvSpPr>
            <p:nvPr/>
          </p:nvSpPr>
          <p:spPr bwMode="auto">
            <a:xfrm>
              <a:off x="3685" y="2613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3 w 3"/>
                <a:gd name="T11" fmla="*/ 2 h 4"/>
                <a:gd name="T12" fmla="*/ 1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7" name="Freeform 582"/>
            <p:cNvSpPr>
              <a:spLocks/>
            </p:cNvSpPr>
            <p:nvPr/>
          </p:nvSpPr>
          <p:spPr bwMode="auto">
            <a:xfrm>
              <a:off x="3690" y="2609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8" name="Freeform 583"/>
            <p:cNvSpPr>
              <a:spLocks/>
            </p:cNvSpPr>
            <p:nvPr/>
          </p:nvSpPr>
          <p:spPr bwMode="auto">
            <a:xfrm>
              <a:off x="3696" y="2606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2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2 h 3"/>
                <a:gd name="T12" fmla="*/ 4 w 4"/>
                <a:gd name="T13" fmla="*/ 0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69" name="Freeform 584"/>
            <p:cNvSpPr>
              <a:spLocks/>
            </p:cNvSpPr>
            <p:nvPr/>
          </p:nvSpPr>
          <p:spPr bwMode="auto">
            <a:xfrm>
              <a:off x="3704" y="260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0" name="Freeform 585"/>
            <p:cNvSpPr>
              <a:spLocks/>
            </p:cNvSpPr>
            <p:nvPr/>
          </p:nvSpPr>
          <p:spPr bwMode="auto">
            <a:xfrm>
              <a:off x="3709" y="259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1" name="Freeform 586"/>
            <p:cNvSpPr>
              <a:spLocks/>
            </p:cNvSpPr>
            <p:nvPr/>
          </p:nvSpPr>
          <p:spPr bwMode="auto">
            <a:xfrm>
              <a:off x="3715" y="259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2" name="Freeform 587"/>
            <p:cNvSpPr>
              <a:spLocks/>
            </p:cNvSpPr>
            <p:nvPr/>
          </p:nvSpPr>
          <p:spPr bwMode="auto">
            <a:xfrm>
              <a:off x="3723" y="2588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3" name="Freeform 588"/>
            <p:cNvSpPr>
              <a:spLocks/>
            </p:cNvSpPr>
            <p:nvPr/>
          </p:nvSpPr>
          <p:spPr bwMode="auto">
            <a:xfrm>
              <a:off x="3729" y="258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4" name="Freeform 589"/>
            <p:cNvSpPr>
              <a:spLocks/>
            </p:cNvSpPr>
            <p:nvPr/>
          </p:nvSpPr>
          <p:spPr bwMode="auto">
            <a:xfrm>
              <a:off x="3736" y="2581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5" name="Freeform 590"/>
            <p:cNvSpPr>
              <a:spLocks/>
            </p:cNvSpPr>
            <p:nvPr/>
          </p:nvSpPr>
          <p:spPr bwMode="auto">
            <a:xfrm>
              <a:off x="3742" y="2577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6" name="Freeform 591"/>
            <p:cNvSpPr>
              <a:spLocks/>
            </p:cNvSpPr>
            <p:nvPr/>
          </p:nvSpPr>
          <p:spPr bwMode="auto">
            <a:xfrm>
              <a:off x="3750" y="2573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7" name="Freeform 592"/>
            <p:cNvSpPr>
              <a:spLocks/>
            </p:cNvSpPr>
            <p:nvPr/>
          </p:nvSpPr>
          <p:spPr bwMode="auto">
            <a:xfrm>
              <a:off x="3756" y="2569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3 w 3"/>
                <a:gd name="T7" fmla="*/ 4 h 4"/>
                <a:gd name="T8" fmla="*/ 3 w 3"/>
                <a:gd name="T9" fmla="*/ 4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8" name="Freeform 593"/>
            <p:cNvSpPr>
              <a:spLocks/>
            </p:cNvSpPr>
            <p:nvPr/>
          </p:nvSpPr>
          <p:spPr bwMode="auto">
            <a:xfrm>
              <a:off x="3763" y="256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79" name="Freeform 594"/>
            <p:cNvSpPr>
              <a:spLocks/>
            </p:cNvSpPr>
            <p:nvPr/>
          </p:nvSpPr>
          <p:spPr bwMode="auto">
            <a:xfrm>
              <a:off x="3769" y="256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0" name="Freeform 595"/>
            <p:cNvSpPr>
              <a:spLocks/>
            </p:cNvSpPr>
            <p:nvPr/>
          </p:nvSpPr>
          <p:spPr bwMode="auto">
            <a:xfrm>
              <a:off x="3777" y="2558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1" name="Freeform 596"/>
            <p:cNvSpPr>
              <a:spLocks/>
            </p:cNvSpPr>
            <p:nvPr/>
          </p:nvSpPr>
          <p:spPr bwMode="auto">
            <a:xfrm>
              <a:off x="3782" y="255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2" name="Freeform 597"/>
            <p:cNvSpPr>
              <a:spLocks/>
            </p:cNvSpPr>
            <p:nvPr/>
          </p:nvSpPr>
          <p:spPr bwMode="auto">
            <a:xfrm>
              <a:off x="3790" y="255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3" name="Freeform 598"/>
            <p:cNvSpPr>
              <a:spLocks/>
            </p:cNvSpPr>
            <p:nvPr/>
          </p:nvSpPr>
          <p:spPr bwMode="auto">
            <a:xfrm>
              <a:off x="3796" y="254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4" name="Freeform 599"/>
            <p:cNvSpPr>
              <a:spLocks/>
            </p:cNvSpPr>
            <p:nvPr/>
          </p:nvSpPr>
          <p:spPr bwMode="auto">
            <a:xfrm>
              <a:off x="3804" y="2542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3 w 3"/>
                <a:gd name="T11" fmla="*/ 2 h 4"/>
                <a:gd name="T12" fmla="*/ 1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5" name="Freeform 600"/>
            <p:cNvSpPr>
              <a:spLocks/>
            </p:cNvSpPr>
            <p:nvPr/>
          </p:nvSpPr>
          <p:spPr bwMode="auto">
            <a:xfrm>
              <a:off x="3809" y="254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6" name="Freeform 601"/>
            <p:cNvSpPr>
              <a:spLocks/>
            </p:cNvSpPr>
            <p:nvPr/>
          </p:nvSpPr>
          <p:spPr bwMode="auto">
            <a:xfrm>
              <a:off x="3817" y="253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7" name="Freeform 602"/>
            <p:cNvSpPr>
              <a:spLocks/>
            </p:cNvSpPr>
            <p:nvPr/>
          </p:nvSpPr>
          <p:spPr bwMode="auto">
            <a:xfrm>
              <a:off x="3825" y="253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8" name="Freeform 603"/>
            <p:cNvSpPr>
              <a:spLocks/>
            </p:cNvSpPr>
            <p:nvPr/>
          </p:nvSpPr>
          <p:spPr bwMode="auto">
            <a:xfrm>
              <a:off x="3832" y="2535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89" name="Freeform 604"/>
            <p:cNvSpPr>
              <a:spLocks/>
            </p:cNvSpPr>
            <p:nvPr/>
          </p:nvSpPr>
          <p:spPr bwMode="auto">
            <a:xfrm>
              <a:off x="3840" y="2533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0" name="Freeform 605"/>
            <p:cNvSpPr>
              <a:spLocks/>
            </p:cNvSpPr>
            <p:nvPr/>
          </p:nvSpPr>
          <p:spPr bwMode="auto">
            <a:xfrm>
              <a:off x="3848" y="2531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1" name="Freeform 606"/>
            <p:cNvSpPr>
              <a:spLocks/>
            </p:cNvSpPr>
            <p:nvPr/>
          </p:nvSpPr>
          <p:spPr bwMode="auto">
            <a:xfrm>
              <a:off x="3855" y="2529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2" name="Freeform 607"/>
            <p:cNvSpPr>
              <a:spLocks/>
            </p:cNvSpPr>
            <p:nvPr/>
          </p:nvSpPr>
          <p:spPr bwMode="auto">
            <a:xfrm>
              <a:off x="3863" y="2527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3" name="Freeform 608"/>
            <p:cNvSpPr>
              <a:spLocks/>
            </p:cNvSpPr>
            <p:nvPr/>
          </p:nvSpPr>
          <p:spPr bwMode="auto">
            <a:xfrm>
              <a:off x="3869" y="2525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4" name="Freeform 609"/>
            <p:cNvSpPr>
              <a:spLocks/>
            </p:cNvSpPr>
            <p:nvPr/>
          </p:nvSpPr>
          <p:spPr bwMode="auto">
            <a:xfrm>
              <a:off x="3877" y="2523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3 w 3"/>
                <a:gd name="T7" fmla="*/ 4 h 4"/>
                <a:gd name="T8" fmla="*/ 3 w 3"/>
                <a:gd name="T9" fmla="*/ 4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5" name="Freeform 610"/>
            <p:cNvSpPr>
              <a:spLocks/>
            </p:cNvSpPr>
            <p:nvPr/>
          </p:nvSpPr>
          <p:spPr bwMode="auto">
            <a:xfrm>
              <a:off x="3884" y="252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6" name="Freeform 611"/>
            <p:cNvSpPr>
              <a:spLocks/>
            </p:cNvSpPr>
            <p:nvPr/>
          </p:nvSpPr>
          <p:spPr bwMode="auto">
            <a:xfrm>
              <a:off x="3892" y="2519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7" name="Freeform 612"/>
            <p:cNvSpPr>
              <a:spLocks/>
            </p:cNvSpPr>
            <p:nvPr/>
          </p:nvSpPr>
          <p:spPr bwMode="auto">
            <a:xfrm>
              <a:off x="3900" y="2517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3 w 3"/>
                <a:gd name="T11" fmla="*/ 2 h 4"/>
                <a:gd name="T12" fmla="*/ 1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8" name="Freeform 613"/>
            <p:cNvSpPr>
              <a:spLocks/>
            </p:cNvSpPr>
            <p:nvPr/>
          </p:nvSpPr>
          <p:spPr bwMode="auto">
            <a:xfrm>
              <a:off x="3907" y="2517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99" name="Freeform 614"/>
            <p:cNvSpPr>
              <a:spLocks/>
            </p:cNvSpPr>
            <p:nvPr/>
          </p:nvSpPr>
          <p:spPr bwMode="auto">
            <a:xfrm>
              <a:off x="3915" y="251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0" name="Freeform 615"/>
            <p:cNvSpPr>
              <a:spLocks/>
            </p:cNvSpPr>
            <p:nvPr/>
          </p:nvSpPr>
          <p:spPr bwMode="auto">
            <a:xfrm>
              <a:off x="3923" y="2515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1" name="Freeform 616"/>
            <p:cNvSpPr>
              <a:spLocks/>
            </p:cNvSpPr>
            <p:nvPr/>
          </p:nvSpPr>
          <p:spPr bwMode="auto">
            <a:xfrm>
              <a:off x="3930" y="251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2" name="Freeform 617"/>
            <p:cNvSpPr>
              <a:spLocks/>
            </p:cNvSpPr>
            <p:nvPr/>
          </p:nvSpPr>
          <p:spPr bwMode="auto">
            <a:xfrm>
              <a:off x="3938" y="2513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3" name="Freeform 618"/>
            <p:cNvSpPr>
              <a:spLocks/>
            </p:cNvSpPr>
            <p:nvPr/>
          </p:nvSpPr>
          <p:spPr bwMode="auto">
            <a:xfrm>
              <a:off x="3946" y="2513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4" name="Freeform 619"/>
            <p:cNvSpPr>
              <a:spLocks/>
            </p:cNvSpPr>
            <p:nvPr/>
          </p:nvSpPr>
          <p:spPr bwMode="auto">
            <a:xfrm>
              <a:off x="3953" y="2512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5" name="Freeform 620"/>
            <p:cNvSpPr>
              <a:spLocks/>
            </p:cNvSpPr>
            <p:nvPr/>
          </p:nvSpPr>
          <p:spPr bwMode="auto">
            <a:xfrm>
              <a:off x="3961" y="2512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6" name="Freeform 621"/>
            <p:cNvSpPr>
              <a:spLocks/>
            </p:cNvSpPr>
            <p:nvPr/>
          </p:nvSpPr>
          <p:spPr bwMode="auto">
            <a:xfrm>
              <a:off x="3969" y="2512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7" name="Freeform 622"/>
            <p:cNvSpPr>
              <a:spLocks/>
            </p:cNvSpPr>
            <p:nvPr/>
          </p:nvSpPr>
          <p:spPr bwMode="auto">
            <a:xfrm>
              <a:off x="3976" y="2510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8" name="Freeform 623"/>
            <p:cNvSpPr>
              <a:spLocks/>
            </p:cNvSpPr>
            <p:nvPr/>
          </p:nvSpPr>
          <p:spPr bwMode="auto">
            <a:xfrm>
              <a:off x="3984" y="2510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09" name="Freeform 624"/>
            <p:cNvSpPr>
              <a:spLocks/>
            </p:cNvSpPr>
            <p:nvPr/>
          </p:nvSpPr>
          <p:spPr bwMode="auto">
            <a:xfrm>
              <a:off x="3992" y="2510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2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2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0" name="Freeform 625"/>
            <p:cNvSpPr>
              <a:spLocks/>
            </p:cNvSpPr>
            <p:nvPr/>
          </p:nvSpPr>
          <p:spPr bwMode="auto">
            <a:xfrm>
              <a:off x="3999" y="2508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1" name="Freeform 626"/>
            <p:cNvSpPr>
              <a:spLocks/>
            </p:cNvSpPr>
            <p:nvPr/>
          </p:nvSpPr>
          <p:spPr bwMode="auto">
            <a:xfrm>
              <a:off x="4007" y="2508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2" name="Freeform 627"/>
            <p:cNvSpPr>
              <a:spLocks/>
            </p:cNvSpPr>
            <p:nvPr/>
          </p:nvSpPr>
          <p:spPr bwMode="auto">
            <a:xfrm>
              <a:off x="4015" y="2506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3" name="Freeform 628"/>
            <p:cNvSpPr>
              <a:spLocks/>
            </p:cNvSpPr>
            <p:nvPr/>
          </p:nvSpPr>
          <p:spPr bwMode="auto">
            <a:xfrm>
              <a:off x="4022" y="2504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4" name="Freeform 629"/>
            <p:cNvSpPr>
              <a:spLocks/>
            </p:cNvSpPr>
            <p:nvPr/>
          </p:nvSpPr>
          <p:spPr bwMode="auto">
            <a:xfrm>
              <a:off x="4028" y="250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5" name="Freeform 630"/>
            <p:cNvSpPr>
              <a:spLocks/>
            </p:cNvSpPr>
            <p:nvPr/>
          </p:nvSpPr>
          <p:spPr bwMode="auto">
            <a:xfrm>
              <a:off x="4036" y="250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6" name="Freeform 631"/>
            <p:cNvSpPr>
              <a:spLocks/>
            </p:cNvSpPr>
            <p:nvPr/>
          </p:nvSpPr>
          <p:spPr bwMode="auto">
            <a:xfrm>
              <a:off x="4044" y="2500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3 w 3"/>
                <a:gd name="T7" fmla="*/ 4 h 4"/>
                <a:gd name="T8" fmla="*/ 3 w 3"/>
                <a:gd name="T9" fmla="*/ 4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7" name="Freeform 632"/>
            <p:cNvSpPr>
              <a:spLocks/>
            </p:cNvSpPr>
            <p:nvPr/>
          </p:nvSpPr>
          <p:spPr bwMode="auto">
            <a:xfrm>
              <a:off x="4051" y="249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8" name="Freeform 633"/>
            <p:cNvSpPr>
              <a:spLocks/>
            </p:cNvSpPr>
            <p:nvPr/>
          </p:nvSpPr>
          <p:spPr bwMode="auto">
            <a:xfrm>
              <a:off x="4059" y="249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19" name="Freeform 634"/>
            <p:cNvSpPr>
              <a:spLocks/>
            </p:cNvSpPr>
            <p:nvPr/>
          </p:nvSpPr>
          <p:spPr bwMode="auto">
            <a:xfrm>
              <a:off x="4067" y="2496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2 h 4"/>
                <a:gd name="T4" fmla="*/ 2 w 3"/>
                <a:gd name="T5" fmla="*/ 4 h 4"/>
                <a:gd name="T6" fmla="*/ 3 w 3"/>
                <a:gd name="T7" fmla="*/ 4 h 4"/>
                <a:gd name="T8" fmla="*/ 3 w 3"/>
                <a:gd name="T9" fmla="*/ 4 h 4"/>
                <a:gd name="T10" fmla="*/ 3 w 3"/>
                <a:gd name="T11" fmla="*/ 2 h 4"/>
                <a:gd name="T12" fmla="*/ 3 w 3"/>
                <a:gd name="T13" fmla="*/ 0 h 4"/>
                <a:gd name="T14" fmla="*/ 2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0" name="Freeform 635"/>
            <p:cNvSpPr>
              <a:spLocks/>
            </p:cNvSpPr>
            <p:nvPr/>
          </p:nvSpPr>
          <p:spPr bwMode="auto">
            <a:xfrm>
              <a:off x="4074" y="2494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1" name="Freeform 636"/>
            <p:cNvSpPr>
              <a:spLocks/>
            </p:cNvSpPr>
            <p:nvPr/>
          </p:nvSpPr>
          <p:spPr bwMode="auto">
            <a:xfrm>
              <a:off x="4082" y="249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2" name="Freeform 637"/>
            <p:cNvSpPr>
              <a:spLocks/>
            </p:cNvSpPr>
            <p:nvPr/>
          </p:nvSpPr>
          <p:spPr bwMode="auto">
            <a:xfrm>
              <a:off x="4090" y="2492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3" name="Freeform 638"/>
            <p:cNvSpPr>
              <a:spLocks/>
            </p:cNvSpPr>
            <p:nvPr/>
          </p:nvSpPr>
          <p:spPr bwMode="auto">
            <a:xfrm>
              <a:off x="4097" y="24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4" name="Freeform 639"/>
            <p:cNvSpPr>
              <a:spLocks/>
            </p:cNvSpPr>
            <p:nvPr/>
          </p:nvSpPr>
          <p:spPr bwMode="auto">
            <a:xfrm>
              <a:off x="4103" y="248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2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1 h 3"/>
                <a:gd name="T12" fmla="*/ 4 w 4"/>
                <a:gd name="T13" fmla="*/ 0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1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5" name="Freeform 640"/>
            <p:cNvSpPr>
              <a:spLocks/>
            </p:cNvSpPr>
            <p:nvPr/>
          </p:nvSpPr>
          <p:spPr bwMode="auto">
            <a:xfrm>
              <a:off x="4111" y="2483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6" name="Freeform 641"/>
            <p:cNvSpPr>
              <a:spLocks/>
            </p:cNvSpPr>
            <p:nvPr/>
          </p:nvSpPr>
          <p:spPr bwMode="auto">
            <a:xfrm>
              <a:off x="4117" y="2479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2 h 4"/>
                <a:gd name="T4" fmla="*/ 1 w 3"/>
                <a:gd name="T5" fmla="*/ 4 h 4"/>
                <a:gd name="T6" fmla="*/ 3 w 3"/>
                <a:gd name="T7" fmla="*/ 4 h 4"/>
                <a:gd name="T8" fmla="*/ 3 w 3"/>
                <a:gd name="T9" fmla="*/ 4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7" name="Freeform 642"/>
            <p:cNvSpPr>
              <a:spLocks/>
            </p:cNvSpPr>
            <p:nvPr/>
          </p:nvSpPr>
          <p:spPr bwMode="auto">
            <a:xfrm>
              <a:off x="4124" y="247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8" name="Freeform 643"/>
            <p:cNvSpPr>
              <a:spLocks/>
            </p:cNvSpPr>
            <p:nvPr/>
          </p:nvSpPr>
          <p:spPr bwMode="auto">
            <a:xfrm>
              <a:off x="4130" y="2471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29" name="Freeform 644"/>
            <p:cNvSpPr>
              <a:spLocks/>
            </p:cNvSpPr>
            <p:nvPr/>
          </p:nvSpPr>
          <p:spPr bwMode="auto">
            <a:xfrm>
              <a:off x="4138" y="2469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0" name="Freeform 645"/>
            <p:cNvSpPr>
              <a:spLocks/>
            </p:cNvSpPr>
            <p:nvPr/>
          </p:nvSpPr>
          <p:spPr bwMode="auto">
            <a:xfrm>
              <a:off x="4143" y="2465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1" name="Freeform 646"/>
            <p:cNvSpPr>
              <a:spLocks/>
            </p:cNvSpPr>
            <p:nvPr/>
          </p:nvSpPr>
          <p:spPr bwMode="auto">
            <a:xfrm>
              <a:off x="4151" y="2462"/>
              <a:ext cx="4" cy="3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0 w 4"/>
                <a:gd name="T5" fmla="*/ 3 h 3"/>
                <a:gd name="T6" fmla="*/ 2 w 4"/>
                <a:gd name="T7" fmla="*/ 3 h 3"/>
                <a:gd name="T8" fmla="*/ 2 w 4"/>
                <a:gd name="T9" fmla="*/ 3 h 3"/>
                <a:gd name="T10" fmla="*/ 4 w 4"/>
                <a:gd name="T11" fmla="*/ 1 h 3"/>
                <a:gd name="T12" fmla="*/ 2 w 4"/>
                <a:gd name="T13" fmla="*/ 0 h 3"/>
                <a:gd name="T14" fmla="*/ 0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2" name="Freeform 647"/>
            <p:cNvSpPr>
              <a:spLocks/>
            </p:cNvSpPr>
            <p:nvPr/>
          </p:nvSpPr>
          <p:spPr bwMode="auto">
            <a:xfrm>
              <a:off x="4157" y="2458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3" name="Freeform 648"/>
            <p:cNvSpPr>
              <a:spLocks/>
            </p:cNvSpPr>
            <p:nvPr/>
          </p:nvSpPr>
          <p:spPr bwMode="auto">
            <a:xfrm>
              <a:off x="4165" y="2454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3 w 3"/>
                <a:gd name="T11" fmla="*/ 2 h 4"/>
                <a:gd name="T12" fmla="*/ 1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4" name="Freeform 649"/>
            <p:cNvSpPr>
              <a:spLocks/>
            </p:cNvSpPr>
            <p:nvPr/>
          </p:nvSpPr>
          <p:spPr bwMode="auto">
            <a:xfrm>
              <a:off x="4170" y="2450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4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5" name="Freeform 650"/>
            <p:cNvSpPr>
              <a:spLocks/>
            </p:cNvSpPr>
            <p:nvPr/>
          </p:nvSpPr>
          <p:spPr bwMode="auto">
            <a:xfrm>
              <a:off x="4178" y="2446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6" name="Freeform 651"/>
            <p:cNvSpPr>
              <a:spLocks/>
            </p:cNvSpPr>
            <p:nvPr/>
          </p:nvSpPr>
          <p:spPr bwMode="auto">
            <a:xfrm>
              <a:off x="4186" y="2442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2 h 4"/>
                <a:gd name="T4" fmla="*/ 0 w 3"/>
                <a:gd name="T5" fmla="*/ 4 h 4"/>
                <a:gd name="T6" fmla="*/ 2 w 3"/>
                <a:gd name="T7" fmla="*/ 4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0 h 4"/>
                <a:gd name="T14" fmla="*/ 0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7" name="Freeform 652"/>
            <p:cNvSpPr>
              <a:spLocks/>
            </p:cNvSpPr>
            <p:nvPr/>
          </p:nvSpPr>
          <p:spPr bwMode="auto">
            <a:xfrm>
              <a:off x="4191" y="2439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1 h 3"/>
                <a:gd name="T4" fmla="*/ 2 w 4"/>
                <a:gd name="T5" fmla="*/ 3 h 3"/>
                <a:gd name="T6" fmla="*/ 4 w 4"/>
                <a:gd name="T7" fmla="*/ 3 h 3"/>
                <a:gd name="T8" fmla="*/ 4 w 4"/>
                <a:gd name="T9" fmla="*/ 3 h 3"/>
                <a:gd name="T10" fmla="*/ 4 w 4"/>
                <a:gd name="T11" fmla="*/ 1 h 3"/>
                <a:gd name="T12" fmla="*/ 4 w 4"/>
                <a:gd name="T13" fmla="*/ 0 h 3"/>
                <a:gd name="T14" fmla="*/ 2 w 4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1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438" name="Freeform 653"/>
            <p:cNvSpPr>
              <a:spLocks/>
            </p:cNvSpPr>
            <p:nvPr/>
          </p:nvSpPr>
          <p:spPr bwMode="auto">
            <a:xfrm>
              <a:off x="4199" y="2435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0 w 4"/>
                <a:gd name="T5" fmla="*/ 4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2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28575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39" name="Freeform 655"/>
          <p:cNvSpPr>
            <a:spLocks/>
          </p:cNvSpPr>
          <p:nvPr/>
        </p:nvSpPr>
        <p:spPr bwMode="auto">
          <a:xfrm>
            <a:off x="4178063" y="3583201"/>
            <a:ext cx="4619625" cy="1587500"/>
          </a:xfrm>
          <a:custGeom>
            <a:avLst/>
            <a:gdLst>
              <a:gd name="T0" fmla="*/ 0 w 2439"/>
              <a:gd name="T1" fmla="*/ 705 h 705"/>
              <a:gd name="T2" fmla="*/ 98 w 2439"/>
              <a:gd name="T3" fmla="*/ 705 h 705"/>
              <a:gd name="T4" fmla="*/ 196 w 2439"/>
              <a:gd name="T5" fmla="*/ 705 h 705"/>
              <a:gd name="T6" fmla="*/ 294 w 2439"/>
              <a:gd name="T7" fmla="*/ 703 h 705"/>
              <a:gd name="T8" fmla="*/ 390 w 2439"/>
              <a:gd name="T9" fmla="*/ 703 h 705"/>
              <a:gd name="T10" fmla="*/ 488 w 2439"/>
              <a:gd name="T11" fmla="*/ 703 h 705"/>
              <a:gd name="T12" fmla="*/ 586 w 2439"/>
              <a:gd name="T13" fmla="*/ 699 h 705"/>
              <a:gd name="T14" fmla="*/ 682 w 2439"/>
              <a:gd name="T15" fmla="*/ 699 h 705"/>
              <a:gd name="T16" fmla="*/ 780 w 2439"/>
              <a:gd name="T17" fmla="*/ 695 h 705"/>
              <a:gd name="T18" fmla="*/ 878 w 2439"/>
              <a:gd name="T19" fmla="*/ 695 h 705"/>
              <a:gd name="T20" fmla="*/ 976 w 2439"/>
              <a:gd name="T21" fmla="*/ 693 h 705"/>
              <a:gd name="T22" fmla="*/ 1072 w 2439"/>
              <a:gd name="T23" fmla="*/ 689 h 705"/>
              <a:gd name="T24" fmla="*/ 1170 w 2439"/>
              <a:gd name="T25" fmla="*/ 689 h 705"/>
              <a:gd name="T26" fmla="*/ 1268 w 2439"/>
              <a:gd name="T27" fmla="*/ 653 h 705"/>
              <a:gd name="T28" fmla="*/ 1364 w 2439"/>
              <a:gd name="T29" fmla="*/ 601 h 705"/>
              <a:gd name="T30" fmla="*/ 1461 w 2439"/>
              <a:gd name="T31" fmla="*/ 541 h 705"/>
              <a:gd name="T32" fmla="*/ 1559 w 2439"/>
              <a:gd name="T33" fmla="*/ 486 h 705"/>
              <a:gd name="T34" fmla="*/ 1655 w 2439"/>
              <a:gd name="T35" fmla="*/ 472 h 705"/>
              <a:gd name="T36" fmla="*/ 1753 w 2439"/>
              <a:gd name="T37" fmla="*/ 395 h 705"/>
              <a:gd name="T38" fmla="*/ 1851 w 2439"/>
              <a:gd name="T39" fmla="*/ 303 h 705"/>
              <a:gd name="T40" fmla="*/ 1947 w 2439"/>
              <a:gd name="T41" fmla="*/ 232 h 705"/>
              <a:gd name="T42" fmla="*/ 2045 w 2439"/>
              <a:gd name="T43" fmla="*/ 182 h 705"/>
              <a:gd name="T44" fmla="*/ 2143 w 2439"/>
              <a:gd name="T45" fmla="*/ 176 h 705"/>
              <a:gd name="T46" fmla="*/ 2241 w 2439"/>
              <a:gd name="T47" fmla="*/ 153 h 705"/>
              <a:gd name="T48" fmla="*/ 2337 w 2439"/>
              <a:gd name="T49" fmla="*/ 36 h 705"/>
              <a:gd name="T50" fmla="*/ 2439 w 2439"/>
              <a:gd name="T51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439" h="705">
                <a:moveTo>
                  <a:pt x="0" y="705"/>
                </a:moveTo>
                <a:lnTo>
                  <a:pt x="98" y="705"/>
                </a:lnTo>
                <a:lnTo>
                  <a:pt x="196" y="705"/>
                </a:lnTo>
                <a:lnTo>
                  <a:pt x="294" y="703"/>
                </a:lnTo>
                <a:lnTo>
                  <a:pt x="390" y="703"/>
                </a:lnTo>
                <a:lnTo>
                  <a:pt x="488" y="703"/>
                </a:lnTo>
                <a:lnTo>
                  <a:pt x="586" y="699"/>
                </a:lnTo>
                <a:lnTo>
                  <a:pt x="682" y="699"/>
                </a:lnTo>
                <a:lnTo>
                  <a:pt x="780" y="695"/>
                </a:lnTo>
                <a:lnTo>
                  <a:pt x="878" y="695"/>
                </a:lnTo>
                <a:lnTo>
                  <a:pt x="976" y="693"/>
                </a:lnTo>
                <a:lnTo>
                  <a:pt x="1072" y="689"/>
                </a:lnTo>
                <a:lnTo>
                  <a:pt x="1170" y="689"/>
                </a:lnTo>
                <a:lnTo>
                  <a:pt x="1268" y="653"/>
                </a:lnTo>
                <a:lnTo>
                  <a:pt x="1364" y="601"/>
                </a:lnTo>
                <a:lnTo>
                  <a:pt x="1461" y="541"/>
                </a:lnTo>
                <a:lnTo>
                  <a:pt x="1559" y="486"/>
                </a:lnTo>
                <a:lnTo>
                  <a:pt x="1655" y="472"/>
                </a:lnTo>
                <a:lnTo>
                  <a:pt x="1753" y="395"/>
                </a:lnTo>
                <a:lnTo>
                  <a:pt x="1851" y="303"/>
                </a:lnTo>
                <a:lnTo>
                  <a:pt x="1947" y="232"/>
                </a:lnTo>
                <a:lnTo>
                  <a:pt x="2045" y="182"/>
                </a:lnTo>
                <a:lnTo>
                  <a:pt x="2143" y="176"/>
                </a:lnTo>
                <a:lnTo>
                  <a:pt x="2241" y="153"/>
                </a:lnTo>
                <a:lnTo>
                  <a:pt x="2337" y="36"/>
                </a:lnTo>
                <a:lnTo>
                  <a:pt x="2439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640" name="Rectangle 657"/>
          <p:cNvSpPr>
            <a:spLocks noChangeArrowheads="1"/>
          </p:cNvSpPr>
          <p:nvPr/>
        </p:nvSpPr>
        <p:spPr bwMode="auto">
          <a:xfrm>
            <a:off x="4176476" y="5248489"/>
            <a:ext cx="508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s-ES_tradnl" altLang="es-PE" sz="1800"/>
          </a:p>
        </p:txBody>
      </p:sp>
      <p:sp>
        <p:nvSpPr>
          <p:cNvPr id="641" name="Rectangle 659"/>
          <p:cNvSpPr>
            <a:spLocks noChangeArrowheads="1"/>
          </p:cNvSpPr>
          <p:nvPr/>
        </p:nvSpPr>
        <p:spPr bwMode="auto">
          <a:xfrm>
            <a:off x="4433651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10</a:t>
            </a:r>
            <a:endParaRPr lang="es-ES_tradnl" altLang="es-PE" sz="1800"/>
          </a:p>
        </p:txBody>
      </p:sp>
      <p:sp>
        <p:nvSpPr>
          <p:cNvPr id="642" name="Rectangle 661"/>
          <p:cNvSpPr>
            <a:spLocks noChangeArrowheads="1"/>
          </p:cNvSpPr>
          <p:nvPr/>
        </p:nvSpPr>
        <p:spPr bwMode="auto">
          <a:xfrm>
            <a:off x="4746388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20</a:t>
            </a:r>
            <a:endParaRPr lang="es-ES_tradnl" altLang="es-PE" sz="1800"/>
          </a:p>
        </p:txBody>
      </p:sp>
      <p:sp>
        <p:nvSpPr>
          <p:cNvPr id="643" name="Rectangle 663"/>
          <p:cNvSpPr>
            <a:spLocks noChangeArrowheads="1"/>
          </p:cNvSpPr>
          <p:nvPr/>
        </p:nvSpPr>
        <p:spPr bwMode="auto">
          <a:xfrm>
            <a:off x="5054363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30</a:t>
            </a:r>
            <a:endParaRPr lang="es-ES_tradnl" altLang="es-PE" sz="1800"/>
          </a:p>
        </p:txBody>
      </p:sp>
      <p:sp>
        <p:nvSpPr>
          <p:cNvPr id="644" name="Rectangle 665"/>
          <p:cNvSpPr>
            <a:spLocks noChangeArrowheads="1"/>
          </p:cNvSpPr>
          <p:nvPr/>
        </p:nvSpPr>
        <p:spPr bwMode="auto">
          <a:xfrm>
            <a:off x="5355988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40</a:t>
            </a:r>
            <a:endParaRPr lang="es-ES_tradnl" altLang="es-PE" sz="1800"/>
          </a:p>
        </p:txBody>
      </p:sp>
      <p:sp>
        <p:nvSpPr>
          <p:cNvPr id="645" name="Rectangle 667"/>
          <p:cNvSpPr>
            <a:spLocks noChangeArrowheads="1"/>
          </p:cNvSpPr>
          <p:nvPr/>
        </p:nvSpPr>
        <p:spPr bwMode="auto">
          <a:xfrm>
            <a:off x="5662376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50</a:t>
            </a:r>
            <a:endParaRPr lang="es-ES_tradnl" altLang="es-PE" sz="1800"/>
          </a:p>
        </p:txBody>
      </p:sp>
      <p:sp>
        <p:nvSpPr>
          <p:cNvPr id="646" name="Rectangle 669"/>
          <p:cNvSpPr>
            <a:spLocks noChangeArrowheads="1"/>
          </p:cNvSpPr>
          <p:nvPr/>
        </p:nvSpPr>
        <p:spPr bwMode="auto">
          <a:xfrm>
            <a:off x="5973526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60</a:t>
            </a:r>
            <a:endParaRPr lang="es-ES_tradnl" altLang="es-PE" sz="1800"/>
          </a:p>
        </p:txBody>
      </p:sp>
      <p:sp>
        <p:nvSpPr>
          <p:cNvPr id="647" name="Rectangle 671"/>
          <p:cNvSpPr>
            <a:spLocks noChangeArrowheads="1"/>
          </p:cNvSpPr>
          <p:nvPr/>
        </p:nvSpPr>
        <p:spPr bwMode="auto">
          <a:xfrm>
            <a:off x="6278326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70</a:t>
            </a:r>
            <a:endParaRPr lang="es-ES_tradnl" altLang="es-PE" sz="1800"/>
          </a:p>
        </p:txBody>
      </p:sp>
      <p:sp>
        <p:nvSpPr>
          <p:cNvPr id="648" name="Rectangle 673"/>
          <p:cNvSpPr>
            <a:spLocks noChangeArrowheads="1"/>
          </p:cNvSpPr>
          <p:nvPr/>
        </p:nvSpPr>
        <p:spPr bwMode="auto">
          <a:xfrm>
            <a:off x="6581538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80</a:t>
            </a:r>
            <a:endParaRPr lang="es-ES_tradnl" altLang="es-PE" sz="1800"/>
          </a:p>
        </p:txBody>
      </p:sp>
      <p:sp>
        <p:nvSpPr>
          <p:cNvPr id="649" name="Rectangle 675"/>
          <p:cNvSpPr>
            <a:spLocks noChangeArrowheads="1"/>
          </p:cNvSpPr>
          <p:nvPr/>
        </p:nvSpPr>
        <p:spPr bwMode="auto">
          <a:xfrm>
            <a:off x="6889513" y="5248489"/>
            <a:ext cx="127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90</a:t>
            </a:r>
            <a:endParaRPr lang="es-ES_tradnl" altLang="es-PE" sz="1800"/>
          </a:p>
        </p:txBody>
      </p:sp>
      <p:sp>
        <p:nvSpPr>
          <p:cNvPr id="650" name="Rectangle 677"/>
          <p:cNvSpPr>
            <a:spLocks noChangeArrowheads="1"/>
          </p:cNvSpPr>
          <p:nvPr/>
        </p:nvSpPr>
        <p:spPr bwMode="auto">
          <a:xfrm>
            <a:off x="7189551" y="5248489"/>
            <a:ext cx="152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lang="es-ES_tradnl" altLang="es-PE" sz="1800"/>
          </a:p>
        </p:txBody>
      </p:sp>
      <p:sp>
        <p:nvSpPr>
          <p:cNvPr id="651" name="Rectangle 679"/>
          <p:cNvSpPr>
            <a:spLocks noChangeArrowheads="1"/>
          </p:cNvSpPr>
          <p:nvPr/>
        </p:nvSpPr>
        <p:spPr bwMode="auto">
          <a:xfrm>
            <a:off x="7492763" y="5248489"/>
            <a:ext cx="152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110</a:t>
            </a:r>
            <a:endParaRPr lang="es-ES_tradnl" altLang="es-PE" sz="1800"/>
          </a:p>
        </p:txBody>
      </p:sp>
      <p:sp>
        <p:nvSpPr>
          <p:cNvPr id="652" name="Rectangle 681"/>
          <p:cNvSpPr>
            <a:spLocks noChangeArrowheads="1"/>
          </p:cNvSpPr>
          <p:nvPr/>
        </p:nvSpPr>
        <p:spPr bwMode="auto">
          <a:xfrm>
            <a:off x="7792801" y="5248489"/>
            <a:ext cx="152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120</a:t>
            </a:r>
            <a:endParaRPr lang="es-ES_tradnl" altLang="es-PE" sz="1800"/>
          </a:p>
        </p:txBody>
      </p:sp>
      <p:sp>
        <p:nvSpPr>
          <p:cNvPr id="653" name="Rectangle 683"/>
          <p:cNvSpPr>
            <a:spLocks noChangeArrowheads="1"/>
          </p:cNvSpPr>
          <p:nvPr/>
        </p:nvSpPr>
        <p:spPr bwMode="auto">
          <a:xfrm>
            <a:off x="8103951" y="5248489"/>
            <a:ext cx="152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130</a:t>
            </a:r>
            <a:endParaRPr lang="es-ES_tradnl" altLang="es-PE" sz="1800"/>
          </a:p>
        </p:txBody>
      </p:sp>
      <p:sp>
        <p:nvSpPr>
          <p:cNvPr id="654" name="Rectangle 685"/>
          <p:cNvSpPr>
            <a:spLocks noChangeArrowheads="1"/>
          </p:cNvSpPr>
          <p:nvPr/>
        </p:nvSpPr>
        <p:spPr bwMode="auto">
          <a:xfrm>
            <a:off x="8415101" y="5248489"/>
            <a:ext cx="152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140</a:t>
            </a:r>
            <a:endParaRPr lang="es-ES_tradnl" altLang="es-PE" sz="1800"/>
          </a:p>
        </p:txBody>
      </p:sp>
      <p:sp>
        <p:nvSpPr>
          <p:cNvPr id="655" name="Rectangle 687"/>
          <p:cNvSpPr>
            <a:spLocks noChangeArrowheads="1"/>
          </p:cNvSpPr>
          <p:nvPr/>
        </p:nvSpPr>
        <p:spPr bwMode="auto">
          <a:xfrm>
            <a:off x="8721488" y="5248489"/>
            <a:ext cx="1524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150</a:t>
            </a:r>
            <a:endParaRPr lang="es-ES_tradnl" altLang="es-PE" sz="1800"/>
          </a:p>
        </p:txBody>
      </p:sp>
      <p:sp>
        <p:nvSpPr>
          <p:cNvPr id="656" name="Rectangle 689"/>
          <p:cNvSpPr>
            <a:spLocks noChangeArrowheads="1"/>
          </p:cNvSpPr>
          <p:nvPr/>
        </p:nvSpPr>
        <p:spPr bwMode="auto">
          <a:xfrm>
            <a:off x="6071951" y="5392951"/>
            <a:ext cx="5826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400" b="1">
                <a:solidFill>
                  <a:srgbClr val="000000"/>
                </a:solidFill>
                <a:latin typeface="Times New Roman" panose="02020603050405020304" pitchFamily="18" charset="0"/>
              </a:rPr>
              <a:t>Tiempo</a:t>
            </a:r>
            <a:endParaRPr lang="es-ES_tradnl" altLang="es-PE" sz="1400" b="1"/>
          </a:p>
        </p:txBody>
      </p:sp>
      <p:sp>
        <p:nvSpPr>
          <p:cNvPr id="657" name="Rectangle 691"/>
          <p:cNvSpPr>
            <a:spLocks noChangeArrowheads="1"/>
          </p:cNvSpPr>
          <p:nvPr/>
        </p:nvSpPr>
        <p:spPr bwMode="auto">
          <a:xfrm>
            <a:off x="3316051" y="5481851"/>
            <a:ext cx="12255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 b="1">
                <a:solidFill>
                  <a:srgbClr val="000000"/>
                </a:solidFill>
                <a:latin typeface="Times New Roman" panose="02020603050405020304" pitchFamily="18" charset="0"/>
              </a:rPr>
              <a:t>Esfuerzo necesario</a:t>
            </a:r>
            <a:endParaRPr lang="es-ES_tradnl" altLang="es-PE" sz="1200" b="1"/>
          </a:p>
        </p:txBody>
      </p:sp>
      <p:sp>
        <p:nvSpPr>
          <p:cNvPr id="658" name="Rectangle 693"/>
          <p:cNvSpPr>
            <a:spLocks noChangeArrowheads="1"/>
          </p:cNvSpPr>
          <p:nvPr/>
        </p:nvSpPr>
        <p:spPr bwMode="auto">
          <a:xfrm>
            <a:off x="8607188" y="5558051"/>
            <a:ext cx="1143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s-ES_tradnl" altLang="es-PE" sz="1200"/>
          </a:p>
        </p:txBody>
      </p:sp>
      <p:sp>
        <p:nvSpPr>
          <p:cNvPr id="659" name="Line 694"/>
          <p:cNvSpPr>
            <a:spLocks noChangeShapeType="1"/>
          </p:cNvSpPr>
          <p:nvPr/>
        </p:nvSpPr>
        <p:spPr bwMode="auto">
          <a:xfrm>
            <a:off x="4720988" y="5634251"/>
            <a:ext cx="36576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660" name="Rectangle 696"/>
          <p:cNvSpPr>
            <a:spLocks noChangeArrowheads="1"/>
          </p:cNvSpPr>
          <p:nvPr/>
        </p:nvSpPr>
        <p:spPr bwMode="auto">
          <a:xfrm>
            <a:off x="3312876" y="5710451"/>
            <a:ext cx="122078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 b="1">
                <a:solidFill>
                  <a:srgbClr val="000000"/>
                </a:solidFill>
                <a:latin typeface="Times New Roman" panose="02020603050405020304" pitchFamily="18" charset="0"/>
              </a:rPr>
              <a:t>Tiempo de entrega</a:t>
            </a:r>
            <a:endParaRPr lang="es-ES_tradnl" altLang="es-PE" sz="1800" b="1"/>
          </a:p>
        </p:txBody>
      </p:sp>
      <p:sp>
        <p:nvSpPr>
          <p:cNvPr id="661" name="Rectangle 697"/>
          <p:cNvSpPr>
            <a:spLocks noChangeArrowheads="1"/>
          </p:cNvSpPr>
          <p:nvPr/>
        </p:nvSpPr>
        <p:spPr bwMode="auto">
          <a:xfrm>
            <a:off x="8607188" y="5786651"/>
            <a:ext cx="304800" cy="180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662" name="Rectangle 698"/>
          <p:cNvSpPr>
            <a:spLocks noChangeArrowheads="1"/>
          </p:cNvSpPr>
          <p:nvPr/>
        </p:nvSpPr>
        <p:spPr bwMode="auto">
          <a:xfrm>
            <a:off x="8607188" y="5781889"/>
            <a:ext cx="2460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>
                <a:solidFill>
                  <a:srgbClr val="000000"/>
                </a:solidFill>
                <a:latin typeface="Times New Roman" panose="02020603050405020304" pitchFamily="18" charset="0"/>
              </a:rPr>
              <a:t>días</a:t>
            </a:r>
            <a:endParaRPr lang="es-ES_tradnl" altLang="es-PE" sz="1200"/>
          </a:p>
        </p:txBody>
      </p:sp>
      <p:grpSp>
        <p:nvGrpSpPr>
          <p:cNvPr id="663" name="Group 970"/>
          <p:cNvGrpSpPr>
            <a:grpSpLocks/>
          </p:cNvGrpSpPr>
          <p:nvPr/>
        </p:nvGrpSpPr>
        <p:grpSpPr bwMode="auto">
          <a:xfrm>
            <a:off x="4560651" y="5839039"/>
            <a:ext cx="3917950" cy="6350"/>
            <a:chOff x="1978" y="3257"/>
            <a:chExt cx="2069" cy="3"/>
          </a:xfrm>
        </p:grpSpPr>
        <p:grpSp>
          <p:nvGrpSpPr>
            <p:cNvPr id="664" name="Group 899"/>
            <p:cNvGrpSpPr>
              <a:grpSpLocks/>
            </p:cNvGrpSpPr>
            <p:nvPr/>
          </p:nvGrpSpPr>
          <p:grpSpPr bwMode="auto">
            <a:xfrm>
              <a:off x="1978" y="3257"/>
              <a:ext cx="1532" cy="3"/>
              <a:chOff x="1978" y="3257"/>
              <a:chExt cx="1532" cy="3"/>
            </a:xfrm>
          </p:grpSpPr>
          <p:sp>
            <p:nvSpPr>
              <p:cNvPr id="735" name="Freeform 699"/>
              <p:cNvSpPr>
                <a:spLocks/>
              </p:cNvSpPr>
              <p:nvPr/>
            </p:nvSpPr>
            <p:spPr bwMode="auto">
              <a:xfrm>
                <a:off x="1978" y="3257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6" name="Freeform 700"/>
              <p:cNvSpPr>
                <a:spLocks/>
              </p:cNvSpPr>
              <p:nvPr/>
            </p:nvSpPr>
            <p:spPr bwMode="auto">
              <a:xfrm>
                <a:off x="198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7" name="Freeform 701"/>
              <p:cNvSpPr>
                <a:spLocks/>
              </p:cNvSpPr>
              <p:nvPr/>
            </p:nvSpPr>
            <p:spPr bwMode="auto">
              <a:xfrm>
                <a:off x="199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8" name="Freeform 702"/>
              <p:cNvSpPr>
                <a:spLocks/>
              </p:cNvSpPr>
              <p:nvPr/>
            </p:nvSpPr>
            <p:spPr bwMode="auto">
              <a:xfrm>
                <a:off x="2001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39" name="Freeform 703"/>
              <p:cNvSpPr>
                <a:spLocks/>
              </p:cNvSpPr>
              <p:nvPr/>
            </p:nvSpPr>
            <p:spPr bwMode="auto">
              <a:xfrm>
                <a:off x="200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0" name="Freeform 704"/>
              <p:cNvSpPr>
                <a:spLocks/>
              </p:cNvSpPr>
              <p:nvPr/>
            </p:nvSpPr>
            <p:spPr bwMode="auto">
              <a:xfrm>
                <a:off x="201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1" name="Freeform 705"/>
              <p:cNvSpPr>
                <a:spLocks/>
              </p:cNvSpPr>
              <p:nvPr/>
            </p:nvSpPr>
            <p:spPr bwMode="auto">
              <a:xfrm>
                <a:off x="202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2" name="Freeform 706"/>
              <p:cNvSpPr>
                <a:spLocks/>
              </p:cNvSpPr>
              <p:nvPr/>
            </p:nvSpPr>
            <p:spPr bwMode="auto">
              <a:xfrm>
                <a:off x="203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3" name="Freeform 707"/>
              <p:cNvSpPr>
                <a:spLocks/>
              </p:cNvSpPr>
              <p:nvPr/>
            </p:nvSpPr>
            <p:spPr bwMode="auto">
              <a:xfrm>
                <a:off x="203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4" name="Freeform 708"/>
              <p:cNvSpPr>
                <a:spLocks/>
              </p:cNvSpPr>
              <p:nvPr/>
            </p:nvSpPr>
            <p:spPr bwMode="auto">
              <a:xfrm>
                <a:off x="204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5" name="Freeform 709"/>
              <p:cNvSpPr>
                <a:spLocks/>
              </p:cNvSpPr>
              <p:nvPr/>
            </p:nvSpPr>
            <p:spPr bwMode="auto">
              <a:xfrm>
                <a:off x="205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6" name="Freeform 710"/>
              <p:cNvSpPr>
                <a:spLocks/>
              </p:cNvSpPr>
              <p:nvPr/>
            </p:nvSpPr>
            <p:spPr bwMode="auto">
              <a:xfrm>
                <a:off x="206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7" name="Freeform 711"/>
              <p:cNvSpPr>
                <a:spLocks/>
              </p:cNvSpPr>
              <p:nvPr/>
            </p:nvSpPr>
            <p:spPr bwMode="auto">
              <a:xfrm>
                <a:off x="207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8" name="Freeform 712"/>
              <p:cNvSpPr>
                <a:spLocks/>
              </p:cNvSpPr>
              <p:nvPr/>
            </p:nvSpPr>
            <p:spPr bwMode="auto">
              <a:xfrm>
                <a:off x="207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49" name="Freeform 713"/>
              <p:cNvSpPr>
                <a:spLocks/>
              </p:cNvSpPr>
              <p:nvPr/>
            </p:nvSpPr>
            <p:spPr bwMode="auto">
              <a:xfrm>
                <a:off x="208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0" name="Freeform 714"/>
              <p:cNvSpPr>
                <a:spLocks/>
              </p:cNvSpPr>
              <p:nvPr/>
            </p:nvSpPr>
            <p:spPr bwMode="auto">
              <a:xfrm>
                <a:off x="209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1" name="Freeform 715"/>
              <p:cNvSpPr>
                <a:spLocks/>
              </p:cNvSpPr>
              <p:nvPr/>
            </p:nvSpPr>
            <p:spPr bwMode="auto">
              <a:xfrm>
                <a:off x="210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2" name="Freeform 716"/>
              <p:cNvSpPr>
                <a:spLocks/>
              </p:cNvSpPr>
              <p:nvPr/>
            </p:nvSpPr>
            <p:spPr bwMode="auto">
              <a:xfrm>
                <a:off x="210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3" name="Freeform 717"/>
              <p:cNvSpPr>
                <a:spLocks/>
              </p:cNvSpPr>
              <p:nvPr/>
            </p:nvSpPr>
            <p:spPr bwMode="auto">
              <a:xfrm>
                <a:off x="211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4" name="Freeform 718"/>
              <p:cNvSpPr>
                <a:spLocks/>
              </p:cNvSpPr>
              <p:nvPr/>
            </p:nvSpPr>
            <p:spPr bwMode="auto">
              <a:xfrm>
                <a:off x="2124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5" name="Freeform 719"/>
              <p:cNvSpPr>
                <a:spLocks/>
              </p:cNvSpPr>
              <p:nvPr/>
            </p:nvSpPr>
            <p:spPr bwMode="auto">
              <a:xfrm>
                <a:off x="213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6" name="Freeform 720"/>
              <p:cNvSpPr>
                <a:spLocks/>
              </p:cNvSpPr>
              <p:nvPr/>
            </p:nvSpPr>
            <p:spPr bwMode="auto">
              <a:xfrm>
                <a:off x="213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7" name="Freeform 721"/>
              <p:cNvSpPr>
                <a:spLocks/>
              </p:cNvSpPr>
              <p:nvPr/>
            </p:nvSpPr>
            <p:spPr bwMode="auto">
              <a:xfrm>
                <a:off x="2147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8" name="Freeform 722"/>
              <p:cNvSpPr>
                <a:spLocks/>
              </p:cNvSpPr>
              <p:nvPr/>
            </p:nvSpPr>
            <p:spPr bwMode="auto">
              <a:xfrm>
                <a:off x="215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59" name="Freeform 723"/>
              <p:cNvSpPr>
                <a:spLocks/>
              </p:cNvSpPr>
              <p:nvPr/>
            </p:nvSpPr>
            <p:spPr bwMode="auto">
              <a:xfrm>
                <a:off x="216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0" name="Freeform 724"/>
              <p:cNvSpPr>
                <a:spLocks/>
              </p:cNvSpPr>
              <p:nvPr/>
            </p:nvSpPr>
            <p:spPr bwMode="auto">
              <a:xfrm>
                <a:off x="2170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1" name="Freeform 725"/>
              <p:cNvSpPr>
                <a:spLocks/>
              </p:cNvSpPr>
              <p:nvPr/>
            </p:nvSpPr>
            <p:spPr bwMode="auto">
              <a:xfrm>
                <a:off x="217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2" name="Freeform 726"/>
              <p:cNvSpPr>
                <a:spLocks/>
              </p:cNvSpPr>
              <p:nvPr/>
            </p:nvSpPr>
            <p:spPr bwMode="auto">
              <a:xfrm>
                <a:off x="218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3" name="Freeform 727"/>
              <p:cNvSpPr>
                <a:spLocks/>
              </p:cNvSpPr>
              <p:nvPr/>
            </p:nvSpPr>
            <p:spPr bwMode="auto">
              <a:xfrm>
                <a:off x="2193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4" name="Freeform 728"/>
              <p:cNvSpPr>
                <a:spLocks/>
              </p:cNvSpPr>
              <p:nvPr/>
            </p:nvSpPr>
            <p:spPr bwMode="auto">
              <a:xfrm>
                <a:off x="220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5" name="Freeform 729"/>
              <p:cNvSpPr>
                <a:spLocks/>
              </p:cNvSpPr>
              <p:nvPr/>
            </p:nvSpPr>
            <p:spPr bwMode="auto">
              <a:xfrm>
                <a:off x="220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6" name="Freeform 730"/>
              <p:cNvSpPr>
                <a:spLocks/>
              </p:cNvSpPr>
              <p:nvPr/>
            </p:nvSpPr>
            <p:spPr bwMode="auto">
              <a:xfrm>
                <a:off x="221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7" name="Freeform 731"/>
              <p:cNvSpPr>
                <a:spLocks/>
              </p:cNvSpPr>
              <p:nvPr/>
            </p:nvSpPr>
            <p:spPr bwMode="auto">
              <a:xfrm>
                <a:off x="222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8" name="Freeform 732"/>
              <p:cNvSpPr>
                <a:spLocks/>
              </p:cNvSpPr>
              <p:nvPr/>
            </p:nvSpPr>
            <p:spPr bwMode="auto">
              <a:xfrm>
                <a:off x="223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9" name="Freeform 733"/>
              <p:cNvSpPr>
                <a:spLocks/>
              </p:cNvSpPr>
              <p:nvPr/>
            </p:nvSpPr>
            <p:spPr bwMode="auto">
              <a:xfrm>
                <a:off x="223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0" name="Freeform 734"/>
              <p:cNvSpPr>
                <a:spLocks/>
              </p:cNvSpPr>
              <p:nvPr/>
            </p:nvSpPr>
            <p:spPr bwMode="auto">
              <a:xfrm>
                <a:off x="224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1" name="Freeform 735"/>
              <p:cNvSpPr>
                <a:spLocks/>
              </p:cNvSpPr>
              <p:nvPr/>
            </p:nvSpPr>
            <p:spPr bwMode="auto">
              <a:xfrm>
                <a:off x="225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2" name="Freeform 736"/>
              <p:cNvSpPr>
                <a:spLocks/>
              </p:cNvSpPr>
              <p:nvPr/>
            </p:nvSpPr>
            <p:spPr bwMode="auto">
              <a:xfrm>
                <a:off x="226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3" name="Freeform 737"/>
              <p:cNvSpPr>
                <a:spLocks/>
              </p:cNvSpPr>
              <p:nvPr/>
            </p:nvSpPr>
            <p:spPr bwMode="auto">
              <a:xfrm>
                <a:off x="226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4" name="Freeform 738"/>
              <p:cNvSpPr>
                <a:spLocks/>
              </p:cNvSpPr>
              <p:nvPr/>
            </p:nvSpPr>
            <p:spPr bwMode="auto">
              <a:xfrm>
                <a:off x="227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5" name="Freeform 739"/>
              <p:cNvSpPr>
                <a:spLocks/>
              </p:cNvSpPr>
              <p:nvPr/>
            </p:nvSpPr>
            <p:spPr bwMode="auto">
              <a:xfrm>
                <a:off x="228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6" name="Freeform 740"/>
              <p:cNvSpPr>
                <a:spLocks/>
              </p:cNvSpPr>
              <p:nvPr/>
            </p:nvSpPr>
            <p:spPr bwMode="auto">
              <a:xfrm>
                <a:off x="229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7" name="Freeform 741"/>
              <p:cNvSpPr>
                <a:spLocks/>
              </p:cNvSpPr>
              <p:nvPr/>
            </p:nvSpPr>
            <p:spPr bwMode="auto">
              <a:xfrm>
                <a:off x="230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8" name="Freeform 742"/>
              <p:cNvSpPr>
                <a:spLocks/>
              </p:cNvSpPr>
              <p:nvPr/>
            </p:nvSpPr>
            <p:spPr bwMode="auto">
              <a:xfrm>
                <a:off x="230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79" name="Freeform 743"/>
              <p:cNvSpPr>
                <a:spLocks/>
              </p:cNvSpPr>
              <p:nvPr/>
            </p:nvSpPr>
            <p:spPr bwMode="auto">
              <a:xfrm>
                <a:off x="2316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0" name="Freeform 744"/>
              <p:cNvSpPr>
                <a:spLocks/>
              </p:cNvSpPr>
              <p:nvPr/>
            </p:nvSpPr>
            <p:spPr bwMode="auto">
              <a:xfrm>
                <a:off x="232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1" name="Freeform 745"/>
              <p:cNvSpPr>
                <a:spLocks/>
              </p:cNvSpPr>
              <p:nvPr/>
            </p:nvSpPr>
            <p:spPr bwMode="auto">
              <a:xfrm>
                <a:off x="233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2" name="Freeform 746"/>
              <p:cNvSpPr>
                <a:spLocks/>
              </p:cNvSpPr>
              <p:nvPr/>
            </p:nvSpPr>
            <p:spPr bwMode="auto">
              <a:xfrm>
                <a:off x="2339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3" name="Freeform 747"/>
              <p:cNvSpPr>
                <a:spLocks/>
              </p:cNvSpPr>
              <p:nvPr/>
            </p:nvSpPr>
            <p:spPr bwMode="auto">
              <a:xfrm>
                <a:off x="234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4" name="Freeform 748"/>
              <p:cNvSpPr>
                <a:spLocks/>
              </p:cNvSpPr>
              <p:nvPr/>
            </p:nvSpPr>
            <p:spPr bwMode="auto">
              <a:xfrm>
                <a:off x="235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5" name="Freeform 749"/>
              <p:cNvSpPr>
                <a:spLocks/>
              </p:cNvSpPr>
              <p:nvPr/>
            </p:nvSpPr>
            <p:spPr bwMode="auto">
              <a:xfrm>
                <a:off x="2362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6" name="Freeform 750"/>
              <p:cNvSpPr>
                <a:spLocks/>
              </p:cNvSpPr>
              <p:nvPr/>
            </p:nvSpPr>
            <p:spPr bwMode="auto">
              <a:xfrm>
                <a:off x="236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7" name="Freeform 751"/>
              <p:cNvSpPr>
                <a:spLocks/>
              </p:cNvSpPr>
              <p:nvPr/>
            </p:nvSpPr>
            <p:spPr bwMode="auto">
              <a:xfrm>
                <a:off x="237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8" name="Freeform 752"/>
              <p:cNvSpPr>
                <a:spLocks/>
              </p:cNvSpPr>
              <p:nvPr/>
            </p:nvSpPr>
            <p:spPr bwMode="auto">
              <a:xfrm>
                <a:off x="2385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89" name="Freeform 753"/>
              <p:cNvSpPr>
                <a:spLocks/>
              </p:cNvSpPr>
              <p:nvPr/>
            </p:nvSpPr>
            <p:spPr bwMode="auto">
              <a:xfrm>
                <a:off x="239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0" name="Freeform 754"/>
              <p:cNvSpPr>
                <a:spLocks/>
              </p:cNvSpPr>
              <p:nvPr/>
            </p:nvSpPr>
            <p:spPr bwMode="auto">
              <a:xfrm>
                <a:off x="240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1" name="Freeform 755"/>
              <p:cNvSpPr>
                <a:spLocks/>
              </p:cNvSpPr>
              <p:nvPr/>
            </p:nvSpPr>
            <p:spPr bwMode="auto">
              <a:xfrm>
                <a:off x="240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2" name="Freeform 756"/>
              <p:cNvSpPr>
                <a:spLocks/>
              </p:cNvSpPr>
              <p:nvPr/>
            </p:nvSpPr>
            <p:spPr bwMode="auto">
              <a:xfrm>
                <a:off x="241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3" name="Freeform 757"/>
              <p:cNvSpPr>
                <a:spLocks/>
              </p:cNvSpPr>
              <p:nvPr/>
            </p:nvSpPr>
            <p:spPr bwMode="auto">
              <a:xfrm>
                <a:off x="242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4" name="Freeform 758"/>
              <p:cNvSpPr>
                <a:spLocks/>
              </p:cNvSpPr>
              <p:nvPr/>
            </p:nvSpPr>
            <p:spPr bwMode="auto">
              <a:xfrm>
                <a:off x="243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5" name="Freeform 759"/>
              <p:cNvSpPr>
                <a:spLocks/>
              </p:cNvSpPr>
              <p:nvPr/>
            </p:nvSpPr>
            <p:spPr bwMode="auto">
              <a:xfrm>
                <a:off x="243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6" name="Freeform 760"/>
              <p:cNvSpPr>
                <a:spLocks/>
              </p:cNvSpPr>
              <p:nvPr/>
            </p:nvSpPr>
            <p:spPr bwMode="auto">
              <a:xfrm>
                <a:off x="244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7" name="Freeform 761"/>
              <p:cNvSpPr>
                <a:spLocks/>
              </p:cNvSpPr>
              <p:nvPr/>
            </p:nvSpPr>
            <p:spPr bwMode="auto">
              <a:xfrm>
                <a:off x="245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8" name="Freeform 762"/>
              <p:cNvSpPr>
                <a:spLocks/>
              </p:cNvSpPr>
              <p:nvPr/>
            </p:nvSpPr>
            <p:spPr bwMode="auto">
              <a:xfrm>
                <a:off x="246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99" name="Freeform 763"/>
              <p:cNvSpPr>
                <a:spLocks/>
              </p:cNvSpPr>
              <p:nvPr/>
            </p:nvSpPr>
            <p:spPr bwMode="auto">
              <a:xfrm>
                <a:off x="246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0" name="Freeform 764"/>
              <p:cNvSpPr>
                <a:spLocks/>
              </p:cNvSpPr>
              <p:nvPr/>
            </p:nvSpPr>
            <p:spPr bwMode="auto">
              <a:xfrm>
                <a:off x="247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1" name="Freeform 765"/>
              <p:cNvSpPr>
                <a:spLocks/>
              </p:cNvSpPr>
              <p:nvPr/>
            </p:nvSpPr>
            <p:spPr bwMode="auto">
              <a:xfrm>
                <a:off x="248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2" name="Freeform 766"/>
              <p:cNvSpPr>
                <a:spLocks/>
              </p:cNvSpPr>
              <p:nvPr/>
            </p:nvSpPr>
            <p:spPr bwMode="auto">
              <a:xfrm>
                <a:off x="249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3" name="Freeform 767"/>
              <p:cNvSpPr>
                <a:spLocks/>
              </p:cNvSpPr>
              <p:nvPr/>
            </p:nvSpPr>
            <p:spPr bwMode="auto">
              <a:xfrm>
                <a:off x="250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4" name="Freeform 768"/>
              <p:cNvSpPr>
                <a:spLocks/>
              </p:cNvSpPr>
              <p:nvPr/>
            </p:nvSpPr>
            <p:spPr bwMode="auto">
              <a:xfrm>
                <a:off x="2508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5" name="Freeform 769"/>
              <p:cNvSpPr>
                <a:spLocks/>
              </p:cNvSpPr>
              <p:nvPr/>
            </p:nvSpPr>
            <p:spPr bwMode="auto">
              <a:xfrm>
                <a:off x="251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6" name="Freeform 770"/>
              <p:cNvSpPr>
                <a:spLocks/>
              </p:cNvSpPr>
              <p:nvPr/>
            </p:nvSpPr>
            <p:spPr bwMode="auto">
              <a:xfrm>
                <a:off x="252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7" name="Freeform 771"/>
              <p:cNvSpPr>
                <a:spLocks/>
              </p:cNvSpPr>
              <p:nvPr/>
            </p:nvSpPr>
            <p:spPr bwMode="auto">
              <a:xfrm>
                <a:off x="2531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8" name="Freeform 772"/>
              <p:cNvSpPr>
                <a:spLocks/>
              </p:cNvSpPr>
              <p:nvPr/>
            </p:nvSpPr>
            <p:spPr bwMode="auto">
              <a:xfrm>
                <a:off x="253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09" name="Freeform 773"/>
              <p:cNvSpPr>
                <a:spLocks/>
              </p:cNvSpPr>
              <p:nvPr/>
            </p:nvSpPr>
            <p:spPr bwMode="auto">
              <a:xfrm>
                <a:off x="254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0" name="Freeform 774"/>
              <p:cNvSpPr>
                <a:spLocks/>
              </p:cNvSpPr>
              <p:nvPr/>
            </p:nvSpPr>
            <p:spPr bwMode="auto">
              <a:xfrm>
                <a:off x="2554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1" name="Freeform 775"/>
              <p:cNvSpPr>
                <a:spLocks/>
              </p:cNvSpPr>
              <p:nvPr/>
            </p:nvSpPr>
            <p:spPr bwMode="auto">
              <a:xfrm>
                <a:off x="256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2" name="Freeform 776"/>
              <p:cNvSpPr>
                <a:spLocks/>
              </p:cNvSpPr>
              <p:nvPr/>
            </p:nvSpPr>
            <p:spPr bwMode="auto">
              <a:xfrm>
                <a:off x="256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3" name="Freeform 777"/>
              <p:cNvSpPr>
                <a:spLocks/>
              </p:cNvSpPr>
              <p:nvPr/>
            </p:nvSpPr>
            <p:spPr bwMode="auto">
              <a:xfrm>
                <a:off x="2577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4" name="Freeform 778"/>
              <p:cNvSpPr>
                <a:spLocks/>
              </p:cNvSpPr>
              <p:nvPr/>
            </p:nvSpPr>
            <p:spPr bwMode="auto">
              <a:xfrm>
                <a:off x="258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5" name="Freeform 779"/>
              <p:cNvSpPr>
                <a:spLocks/>
              </p:cNvSpPr>
              <p:nvPr/>
            </p:nvSpPr>
            <p:spPr bwMode="auto">
              <a:xfrm>
                <a:off x="259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6" name="Freeform 780"/>
              <p:cNvSpPr>
                <a:spLocks/>
              </p:cNvSpPr>
              <p:nvPr/>
            </p:nvSpPr>
            <p:spPr bwMode="auto">
              <a:xfrm>
                <a:off x="260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7" name="Freeform 781"/>
              <p:cNvSpPr>
                <a:spLocks/>
              </p:cNvSpPr>
              <p:nvPr/>
            </p:nvSpPr>
            <p:spPr bwMode="auto">
              <a:xfrm>
                <a:off x="260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8" name="Freeform 782"/>
              <p:cNvSpPr>
                <a:spLocks/>
              </p:cNvSpPr>
              <p:nvPr/>
            </p:nvSpPr>
            <p:spPr bwMode="auto">
              <a:xfrm>
                <a:off x="261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9" name="Freeform 783"/>
              <p:cNvSpPr>
                <a:spLocks/>
              </p:cNvSpPr>
              <p:nvPr/>
            </p:nvSpPr>
            <p:spPr bwMode="auto">
              <a:xfrm>
                <a:off x="262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0" name="Freeform 784"/>
              <p:cNvSpPr>
                <a:spLocks/>
              </p:cNvSpPr>
              <p:nvPr/>
            </p:nvSpPr>
            <p:spPr bwMode="auto">
              <a:xfrm>
                <a:off x="263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1" name="Freeform 785"/>
              <p:cNvSpPr>
                <a:spLocks/>
              </p:cNvSpPr>
              <p:nvPr/>
            </p:nvSpPr>
            <p:spPr bwMode="auto">
              <a:xfrm>
                <a:off x="263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2" name="Freeform 786"/>
              <p:cNvSpPr>
                <a:spLocks/>
              </p:cNvSpPr>
              <p:nvPr/>
            </p:nvSpPr>
            <p:spPr bwMode="auto">
              <a:xfrm>
                <a:off x="264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3" name="Freeform 787"/>
              <p:cNvSpPr>
                <a:spLocks/>
              </p:cNvSpPr>
              <p:nvPr/>
            </p:nvSpPr>
            <p:spPr bwMode="auto">
              <a:xfrm>
                <a:off x="265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4" name="Freeform 788"/>
              <p:cNvSpPr>
                <a:spLocks/>
              </p:cNvSpPr>
              <p:nvPr/>
            </p:nvSpPr>
            <p:spPr bwMode="auto">
              <a:xfrm>
                <a:off x="266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5" name="Freeform 789"/>
              <p:cNvSpPr>
                <a:spLocks/>
              </p:cNvSpPr>
              <p:nvPr/>
            </p:nvSpPr>
            <p:spPr bwMode="auto">
              <a:xfrm>
                <a:off x="266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6" name="Freeform 790"/>
              <p:cNvSpPr>
                <a:spLocks/>
              </p:cNvSpPr>
              <p:nvPr/>
            </p:nvSpPr>
            <p:spPr bwMode="auto">
              <a:xfrm>
                <a:off x="267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7" name="Freeform 791"/>
              <p:cNvSpPr>
                <a:spLocks/>
              </p:cNvSpPr>
              <p:nvPr/>
            </p:nvSpPr>
            <p:spPr bwMode="auto">
              <a:xfrm>
                <a:off x="268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8" name="Freeform 792"/>
              <p:cNvSpPr>
                <a:spLocks/>
              </p:cNvSpPr>
              <p:nvPr/>
            </p:nvSpPr>
            <p:spPr bwMode="auto">
              <a:xfrm>
                <a:off x="269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29" name="Freeform 793"/>
              <p:cNvSpPr>
                <a:spLocks/>
              </p:cNvSpPr>
              <p:nvPr/>
            </p:nvSpPr>
            <p:spPr bwMode="auto">
              <a:xfrm>
                <a:off x="2700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0" name="Freeform 794"/>
              <p:cNvSpPr>
                <a:spLocks/>
              </p:cNvSpPr>
              <p:nvPr/>
            </p:nvSpPr>
            <p:spPr bwMode="auto">
              <a:xfrm>
                <a:off x="270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1" name="Freeform 795"/>
              <p:cNvSpPr>
                <a:spLocks/>
              </p:cNvSpPr>
              <p:nvPr/>
            </p:nvSpPr>
            <p:spPr bwMode="auto">
              <a:xfrm>
                <a:off x="271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2" name="Freeform 796"/>
              <p:cNvSpPr>
                <a:spLocks/>
              </p:cNvSpPr>
              <p:nvPr/>
            </p:nvSpPr>
            <p:spPr bwMode="auto">
              <a:xfrm>
                <a:off x="2723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3" name="Freeform 797"/>
              <p:cNvSpPr>
                <a:spLocks/>
              </p:cNvSpPr>
              <p:nvPr/>
            </p:nvSpPr>
            <p:spPr bwMode="auto">
              <a:xfrm>
                <a:off x="273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4" name="Freeform 798"/>
              <p:cNvSpPr>
                <a:spLocks/>
              </p:cNvSpPr>
              <p:nvPr/>
            </p:nvSpPr>
            <p:spPr bwMode="auto">
              <a:xfrm>
                <a:off x="273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5" name="Freeform 799"/>
              <p:cNvSpPr>
                <a:spLocks/>
              </p:cNvSpPr>
              <p:nvPr/>
            </p:nvSpPr>
            <p:spPr bwMode="auto">
              <a:xfrm>
                <a:off x="2746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6" name="Freeform 800"/>
              <p:cNvSpPr>
                <a:spLocks/>
              </p:cNvSpPr>
              <p:nvPr/>
            </p:nvSpPr>
            <p:spPr bwMode="auto">
              <a:xfrm>
                <a:off x="275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7" name="Freeform 801"/>
              <p:cNvSpPr>
                <a:spLocks/>
              </p:cNvSpPr>
              <p:nvPr/>
            </p:nvSpPr>
            <p:spPr bwMode="auto">
              <a:xfrm>
                <a:off x="276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8" name="Freeform 802"/>
              <p:cNvSpPr>
                <a:spLocks/>
              </p:cNvSpPr>
              <p:nvPr/>
            </p:nvSpPr>
            <p:spPr bwMode="auto">
              <a:xfrm>
                <a:off x="2769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39" name="Freeform 803"/>
              <p:cNvSpPr>
                <a:spLocks/>
              </p:cNvSpPr>
              <p:nvPr/>
            </p:nvSpPr>
            <p:spPr bwMode="auto">
              <a:xfrm>
                <a:off x="277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0" name="Freeform 804"/>
              <p:cNvSpPr>
                <a:spLocks/>
              </p:cNvSpPr>
              <p:nvPr/>
            </p:nvSpPr>
            <p:spPr bwMode="auto">
              <a:xfrm>
                <a:off x="278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1" name="Freeform 805"/>
              <p:cNvSpPr>
                <a:spLocks/>
              </p:cNvSpPr>
              <p:nvPr/>
            </p:nvSpPr>
            <p:spPr bwMode="auto">
              <a:xfrm>
                <a:off x="279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2" name="Freeform 806"/>
              <p:cNvSpPr>
                <a:spLocks/>
              </p:cNvSpPr>
              <p:nvPr/>
            </p:nvSpPr>
            <p:spPr bwMode="auto">
              <a:xfrm>
                <a:off x="279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3" name="Freeform 807"/>
              <p:cNvSpPr>
                <a:spLocks/>
              </p:cNvSpPr>
              <p:nvPr/>
            </p:nvSpPr>
            <p:spPr bwMode="auto">
              <a:xfrm>
                <a:off x="280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4" name="Freeform 808"/>
              <p:cNvSpPr>
                <a:spLocks/>
              </p:cNvSpPr>
              <p:nvPr/>
            </p:nvSpPr>
            <p:spPr bwMode="auto">
              <a:xfrm>
                <a:off x="281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5" name="Freeform 809"/>
              <p:cNvSpPr>
                <a:spLocks/>
              </p:cNvSpPr>
              <p:nvPr/>
            </p:nvSpPr>
            <p:spPr bwMode="auto">
              <a:xfrm>
                <a:off x="282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6" name="Freeform 810"/>
              <p:cNvSpPr>
                <a:spLocks/>
              </p:cNvSpPr>
              <p:nvPr/>
            </p:nvSpPr>
            <p:spPr bwMode="auto">
              <a:xfrm>
                <a:off x="283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7" name="Freeform 811"/>
              <p:cNvSpPr>
                <a:spLocks/>
              </p:cNvSpPr>
              <p:nvPr/>
            </p:nvSpPr>
            <p:spPr bwMode="auto">
              <a:xfrm>
                <a:off x="283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8" name="Freeform 812"/>
              <p:cNvSpPr>
                <a:spLocks/>
              </p:cNvSpPr>
              <p:nvPr/>
            </p:nvSpPr>
            <p:spPr bwMode="auto">
              <a:xfrm>
                <a:off x="284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49" name="Freeform 813"/>
              <p:cNvSpPr>
                <a:spLocks/>
              </p:cNvSpPr>
              <p:nvPr/>
            </p:nvSpPr>
            <p:spPr bwMode="auto">
              <a:xfrm>
                <a:off x="285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0" name="Freeform 814"/>
              <p:cNvSpPr>
                <a:spLocks/>
              </p:cNvSpPr>
              <p:nvPr/>
            </p:nvSpPr>
            <p:spPr bwMode="auto">
              <a:xfrm>
                <a:off x="286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1" name="Freeform 815"/>
              <p:cNvSpPr>
                <a:spLocks/>
              </p:cNvSpPr>
              <p:nvPr/>
            </p:nvSpPr>
            <p:spPr bwMode="auto">
              <a:xfrm>
                <a:off x="2869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2" name="Freeform 816"/>
              <p:cNvSpPr>
                <a:spLocks/>
              </p:cNvSpPr>
              <p:nvPr/>
            </p:nvSpPr>
            <p:spPr bwMode="auto">
              <a:xfrm>
                <a:off x="287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3" name="Freeform 817"/>
              <p:cNvSpPr>
                <a:spLocks/>
              </p:cNvSpPr>
              <p:nvPr/>
            </p:nvSpPr>
            <p:spPr bwMode="auto">
              <a:xfrm>
                <a:off x="288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4" name="Freeform 818"/>
              <p:cNvSpPr>
                <a:spLocks/>
              </p:cNvSpPr>
              <p:nvPr/>
            </p:nvSpPr>
            <p:spPr bwMode="auto">
              <a:xfrm>
                <a:off x="2892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5" name="Freeform 819"/>
              <p:cNvSpPr>
                <a:spLocks/>
              </p:cNvSpPr>
              <p:nvPr/>
            </p:nvSpPr>
            <p:spPr bwMode="auto">
              <a:xfrm>
                <a:off x="289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6" name="Freeform 820"/>
              <p:cNvSpPr>
                <a:spLocks/>
              </p:cNvSpPr>
              <p:nvPr/>
            </p:nvSpPr>
            <p:spPr bwMode="auto">
              <a:xfrm>
                <a:off x="290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7" name="Freeform 821"/>
              <p:cNvSpPr>
                <a:spLocks/>
              </p:cNvSpPr>
              <p:nvPr/>
            </p:nvSpPr>
            <p:spPr bwMode="auto">
              <a:xfrm>
                <a:off x="2915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8" name="Freeform 822"/>
              <p:cNvSpPr>
                <a:spLocks/>
              </p:cNvSpPr>
              <p:nvPr/>
            </p:nvSpPr>
            <p:spPr bwMode="auto">
              <a:xfrm>
                <a:off x="292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59" name="Freeform 823"/>
              <p:cNvSpPr>
                <a:spLocks/>
              </p:cNvSpPr>
              <p:nvPr/>
            </p:nvSpPr>
            <p:spPr bwMode="auto">
              <a:xfrm>
                <a:off x="293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0" name="Freeform 824"/>
              <p:cNvSpPr>
                <a:spLocks/>
              </p:cNvSpPr>
              <p:nvPr/>
            </p:nvSpPr>
            <p:spPr bwMode="auto">
              <a:xfrm>
                <a:off x="2938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1" name="Freeform 825"/>
              <p:cNvSpPr>
                <a:spLocks/>
              </p:cNvSpPr>
              <p:nvPr/>
            </p:nvSpPr>
            <p:spPr bwMode="auto">
              <a:xfrm>
                <a:off x="294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2" name="Freeform 826"/>
              <p:cNvSpPr>
                <a:spLocks/>
              </p:cNvSpPr>
              <p:nvPr/>
            </p:nvSpPr>
            <p:spPr bwMode="auto">
              <a:xfrm>
                <a:off x="295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3" name="Freeform 827"/>
              <p:cNvSpPr>
                <a:spLocks/>
              </p:cNvSpPr>
              <p:nvPr/>
            </p:nvSpPr>
            <p:spPr bwMode="auto">
              <a:xfrm>
                <a:off x="296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4" name="Freeform 828"/>
              <p:cNvSpPr>
                <a:spLocks/>
              </p:cNvSpPr>
              <p:nvPr/>
            </p:nvSpPr>
            <p:spPr bwMode="auto">
              <a:xfrm>
                <a:off x="296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5" name="Freeform 829"/>
              <p:cNvSpPr>
                <a:spLocks/>
              </p:cNvSpPr>
              <p:nvPr/>
            </p:nvSpPr>
            <p:spPr bwMode="auto">
              <a:xfrm>
                <a:off x="297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6" name="Freeform 830"/>
              <p:cNvSpPr>
                <a:spLocks/>
              </p:cNvSpPr>
              <p:nvPr/>
            </p:nvSpPr>
            <p:spPr bwMode="auto">
              <a:xfrm>
                <a:off x="298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7" name="Freeform 831"/>
              <p:cNvSpPr>
                <a:spLocks/>
              </p:cNvSpPr>
              <p:nvPr/>
            </p:nvSpPr>
            <p:spPr bwMode="auto">
              <a:xfrm>
                <a:off x="299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8" name="Freeform 832"/>
              <p:cNvSpPr>
                <a:spLocks/>
              </p:cNvSpPr>
              <p:nvPr/>
            </p:nvSpPr>
            <p:spPr bwMode="auto">
              <a:xfrm>
                <a:off x="299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69" name="Freeform 833"/>
              <p:cNvSpPr>
                <a:spLocks/>
              </p:cNvSpPr>
              <p:nvPr/>
            </p:nvSpPr>
            <p:spPr bwMode="auto">
              <a:xfrm>
                <a:off x="300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0" name="Freeform 834"/>
              <p:cNvSpPr>
                <a:spLocks/>
              </p:cNvSpPr>
              <p:nvPr/>
            </p:nvSpPr>
            <p:spPr bwMode="auto">
              <a:xfrm>
                <a:off x="301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1" name="Freeform 835"/>
              <p:cNvSpPr>
                <a:spLocks/>
              </p:cNvSpPr>
              <p:nvPr/>
            </p:nvSpPr>
            <p:spPr bwMode="auto">
              <a:xfrm>
                <a:off x="302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2" name="Freeform 836"/>
              <p:cNvSpPr>
                <a:spLocks/>
              </p:cNvSpPr>
              <p:nvPr/>
            </p:nvSpPr>
            <p:spPr bwMode="auto">
              <a:xfrm>
                <a:off x="303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3" name="Freeform 837"/>
              <p:cNvSpPr>
                <a:spLocks/>
              </p:cNvSpPr>
              <p:nvPr/>
            </p:nvSpPr>
            <p:spPr bwMode="auto">
              <a:xfrm>
                <a:off x="303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4" name="Freeform 838"/>
              <p:cNvSpPr>
                <a:spLocks/>
              </p:cNvSpPr>
              <p:nvPr/>
            </p:nvSpPr>
            <p:spPr bwMode="auto">
              <a:xfrm>
                <a:off x="304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5" name="Freeform 839"/>
              <p:cNvSpPr>
                <a:spLocks/>
              </p:cNvSpPr>
              <p:nvPr/>
            </p:nvSpPr>
            <p:spPr bwMode="auto">
              <a:xfrm>
                <a:off x="305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6" name="Freeform 840"/>
              <p:cNvSpPr>
                <a:spLocks/>
              </p:cNvSpPr>
              <p:nvPr/>
            </p:nvSpPr>
            <p:spPr bwMode="auto">
              <a:xfrm>
                <a:off x="3061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7" name="Freeform 841"/>
              <p:cNvSpPr>
                <a:spLocks/>
              </p:cNvSpPr>
              <p:nvPr/>
            </p:nvSpPr>
            <p:spPr bwMode="auto">
              <a:xfrm>
                <a:off x="306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8" name="Freeform 842"/>
              <p:cNvSpPr>
                <a:spLocks/>
              </p:cNvSpPr>
              <p:nvPr/>
            </p:nvSpPr>
            <p:spPr bwMode="auto">
              <a:xfrm>
                <a:off x="307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79" name="Freeform 843"/>
              <p:cNvSpPr>
                <a:spLocks/>
              </p:cNvSpPr>
              <p:nvPr/>
            </p:nvSpPr>
            <p:spPr bwMode="auto">
              <a:xfrm>
                <a:off x="3084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0" name="Freeform 844"/>
              <p:cNvSpPr>
                <a:spLocks/>
              </p:cNvSpPr>
              <p:nvPr/>
            </p:nvSpPr>
            <p:spPr bwMode="auto">
              <a:xfrm>
                <a:off x="309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1" name="Freeform 845"/>
              <p:cNvSpPr>
                <a:spLocks/>
              </p:cNvSpPr>
              <p:nvPr/>
            </p:nvSpPr>
            <p:spPr bwMode="auto">
              <a:xfrm>
                <a:off x="309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2" name="Freeform 846"/>
              <p:cNvSpPr>
                <a:spLocks/>
              </p:cNvSpPr>
              <p:nvPr/>
            </p:nvSpPr>
            <p:spPr bwMode="auto">
              <a:xfrm>
                <a:off x="3107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3" name="Freeform 847"/>
              <p:cNvSpPr>
                <a:spLocks/>
              </p:cNvSpPr>
              <p:nvPr/>
            </p:nvSpPr>
            <p:spPr bwMode="auto">
              <a:xfrm>
                <a:off x="311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4" name="Freeform 848"/>
              <p:cNvSpPr>
                <a:spLocks/>
              </p:cNvSpPr>
              <p:nvPr/>
            </p:nvSpPr>
            <p:spPr bwMode="auto">
              <a:xfrm>
                <a:off x="312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5" name="Freeform 849"/>
              <p:cNvSpPr>
                <a:spLocks/>
              </p:cNvSpPr>
              <p:nvPr/>
            </p:nvSpPr>
            <p:spPr bwMode="auto">
              <a:xfrm>
                <a:off x="3130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6" name="Freeform 850"/>
              <p:cNvSpPr>
                <a:spLocks/>
              </p:cNvSpPr>
              <p:nvPr/>
            </p:nvSpPr>
            <p:spPr bwMode="auto">
              <a:xfrm>
                <a:off x="313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7" name="Freeform 851"/>
              <p:cNvSpPr>
                <a:spLocks/>
              </p:cNvSpPr>
              <p:nvPr/>
            </p:nvSpPr>
            <p:spPr bwMode="auto">
              <a:xfrm>
                <a:off x="314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8" name="Freeform 852"/>
              <p:cNvSpPr>
                <a:spLocks/>
              </p:cNvSpPr>
              <p:nvPr/>
            </p:nvSpPr>
            <p:spPr bwMode="auto">
              <a:xfrm>
                <a:off x="315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89" name="Freeform 853"/>
              <p:cNvSpPr>
                <a:spLocks/>
              </p:cNvSpPr>
              <p:nvPr/>
            </p:nvSpPr>
            <p:spPr bwMode="auto">
              <a:xfrm>
                <a:off x="316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0" name="Freeform 854"/>
              <p:cNvSpPr>
                <a:spLocks/>
              </p:cNvSpPr>
              <p:nvPr/>
            </p:nvSpPr>
            <p:spPr bwMode="auto">
              <a:xfrm>
                <a:off x="316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1" name="Freeform 855"/>
              <p:cNvSpPr>
                <a:spLocks/>
              </p:cNvSpPr>
              <p:nvPr/>
            </p:nvSpPr>
            <p:spPr bwMode="auto">
              <a:xfrm>
                <a:off x="317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2" name="Freeform 856"/>
              <p:cNvSpPr>
                <a:spLocks/>
              </p:cNvSpPr>
              <p:nvPr/>
            </p:nvSpPr>
            <p:spPr bwMode="auto">
              <a:xfrm>
                <a:off x="318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3" name="Freeform 857"/>
              <p:cNvSpPr>
                <a:spLocks/>
              </p:cNvSpPr>
              <p:nvPr/>
            </p:nvSpPr>
            <p:spPr bwMode="auto">
              <a:xfrm>
                <a:off x="319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4" name="Freeform 858"/>
              <p:cNvSpPr>
                <a:spLocks/>
              </p:cNvSpPr>
              <p:nvPr/>
            </p:nvSpPr>
            <p:spPr bwMode="auto">
              <a:xfrm>
                <a:off x="319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5" name="Freeform 859"/>
              <p:cNvSpPr>
                <a:spLocks/>
              </p:cNvSpPr>
              <p:nvPr/>
            </p:nvSpPr>
            <p:spPr bwMode="auto">
              <a:xfrm>
                <a:off x="320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6" name="Freeform 860"/>
              <p:cNvSpPr>
                <a:spLocks/>
              </p:cNvSpPr>
              <p:nvPr/>
            </p:nvSpPr>
            <p:spPr bwMode="auto">
              <a:xfrm>
                <a:off x="321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7" name="Freeform 861"/>
              <p:cNvSpPr>
                <a:spLocks/>
              </p:cNvSpPr>
              <p:nvPr/>
            </p:nvSpPr>
            <p:spPr bwMode="auto">
              <a:xfrm>
                <a:off x="322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8" name="Freeform 862"/>
              <p:cNvSpPr>
                <a:spLocks/>
              </p:cNvSpPr>
              <p:nvPr/>
            </p:nvSpPr>
            <p:spPr bwMode="auto">
              <a:xfrm>
                <a:off x="322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99" name="Freeform 863"/>
              <p:cNvSpPr>
                <a:spLocks/>
              </p:cNvSpPr>
              <p:nvPr/>
            </p:nvSpPr>
            <p:spPr bwMode="auto">
              <a:xfrm>
                <a:off x="323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0" name="Freeform 864"/>
              <p:cNvSpPr>
                <a:spLocks/>
              </p:cNvSpPr>
              <p:nvPr/>
            </p:nvSpPr>
            <p:spPr bwMode="auto">
              <a:xfrm>
                <a:off x="324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1" name="Freeform 865"/>
              <p:cNvSpPr>
                <a:spLocks/>
              </p:cNvSpPr>
              <p:nvPr/>
            </p:nvSpPr>
            <p:spPr bwMode="auto">
              <a:xfrm>
                <a:off x="3253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2" name="Freeform 866"/>
              <p:cNvSpPr>
                <a:spLocks/>
              </p:cNvSpPr>
              <p:nvPr/>
            </p:nvSpPr>
            <p:spPr bwMode="auto">
              <a:xfrm>
                <a:off x="326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3" name="Freeform 867"/>
              <p:cNvSpPr>
                <a:spLocks/>
              </p:cNvSpPr>
              <p:nvPr/>
            </p:nvSpPr>
            <p:spPr bwMode="auto">
              <a:xfrm>
                <a:off x="326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4" name="Freeform 868"/>
              <p:cNvSpPr>
                <a:spLocks/>
              </p:cNvSpPr>
              <p:nvPr/>
            </p:nvSpPr>
            <p:spPr bwMode="auto">
              <a:xfrm>
                <a:off x="3276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5" name="Freeform 869"/>
              <p:cNvSpPr>
                <a:spLocks/>
              </p:cNvSpPr>
              <p:nvPr/>
            </p:nvSpPr>
            <p:spPr bwMode="auto">
              <a:xfrm>
                <a:off x="328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6" name="Freeform 870"/>
              <p:cNvSpPr>
                <a:spLocks/>
              </p:cNvSpPr>
              <p:nvPr/>
            </p:nvSpPr>
            <p:spPr bwMode="auto">
              <a:xfrm>
                <a:off x="329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7" name="Freeform 871"/>
              <p:cNvSpPr>
                <a:spLocks/>
              </p:cNvSpPr>
              <p:nvPr/>
            </p:nvSpPr>
            <p:spPr bwMode="auto">
              <a:xfrm>
                <a:off x="3299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8" name="Freeform 872"/>
              <p:cNvSpPr>
                <a:spLocks/>
              </p:cNvSpPr>
              <p:nvPr/>
            </p:nvSpPr>
            <p:spPr bwMode="auto">
              <a:xfrm>
                <a:off x="330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09" name="Freeform 873"/>
              <p:cNvSpPr>
                <a:spLocks/>
              </p:cNvSpPr>
              <p:nvPr/>
            </p:nvSpPr>
            <p:spPr bwMode="auto">
              <a:xfrm>
                <a:off x="331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0" name="Freeform 874"/>
              <p:cNvSpPr>
                <a:spLocks/>
              </p:cNvSpPr>
              <p:nvPr/>
            </p:nvSpPr>
            <p:spPr bwMode="auto">
              <a:xfrm>
                <a:off x="3322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1" name="Freeform 875"/>
              <p:cNvSpPr>
                <a:spLocks/>
              </p:cNvSpPr>
              <p:nvPr/>
            </p:nvSpPr>
            <p:spPr bwMode="auto">
              <a:xfrm>
                <a:off x="332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2" name="Freeform 876"/>
              <p:cNvSpPr>
                <a:spLocks/>
              </p:cNvSpPr>
              <p:nvPr/>
            </p:nvSpPr>
            <p:spPr bwMode="auto">
              <a:xfrm>
                <a:off x="333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3" name="Freeform 877"/>
              <p:cNvSpPr>
                <a:spLocks/>
              </p:cNvSpPr>
              <p:nvPr/>
            </p:nvSpPr>
            <p:spPr bwMode="auto">
              <a:xfrm>
                <a:off x="334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4" name="Freeform 878"/>
              <p:cNvSpPr>
                <a:spLocks/>
              </p:cNvSpPr>
              <p:nvPr/>
            </p:nvSpPr>
            <p:spPr bwMode="auto">
              <a:xfrm>
                <a:off x="335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5" name="Freeform 879"/>
              <p:cNvSpPr>
                <a:spLocks/>
              </p:cNvSpPr>
              <p:nvPr/>
            </p:nvSpPr>
            <p:spPr bwMode="auto">
              <a:xfrm>
                <a:off x="336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6" name="Freeform 880"/>
              <p:cNvSpPr>
                <a:spLocks/>
              </p:cNvSpPr>
              <p:nvPr/>
            </p:nvSpPr>
            <p:spPr bwMode="auto">
              <a:xfrm>
                <a:off x="336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7" name="Freeform 881"/>
              <p:cNvSpPr>
                <a:spLocks/>
              </p:cNvSpPr>
              <p:nvPr/>
            </p:nvSpPr>
            <p:spPr bwMode="auto">
              <a:xfrm>
                <a:off x="337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8" name="Freeform 882"/>
              <p:cNvSpPr>
                <a:spLocks/>
              </p:cNvSpPr>
              <p:nvPr/>
            </p:nvSpPr>
            <p:spPr bwMode="auto">
              <a:xfrm>
                <a:off x="338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19" name="Freeform 883"/>
              <p:cNvSpPr>
                <a:spLocks/>
              </p:cNvSpPr>
              <p:nvPr/>
            </p:nvSpPr>
            <p:spPr bwMode="auto">
              <a:xfrm>
                <a:off x="339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0" name="Freeform 884"/>
              <p:cNvSpPr>
                <a:spLocks/>
              </p:cNvSpPr>
              <p:nvPr/>
            </p:nvSpPr>
            <p:spPr bwMode="auto">
              <a:xfrm>
                <a:off x="339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1" name="Freeform 885"/>
              <p:cNvSpPr>
                <a:spLocks/>
              </p:cNvSpPr>
              <p:nvPr/>
            </p:nvSpPr>
            <p:spPr bwMode="auto">
              <a:xfrm>
                <a:off x="340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2" name="Freeform 886"/>
              <p:cNvSpPr>
                <a:spLocks/>
              </p:cNvSpPr>
              <p:nvPr/>
            </p:nvSpPr>
            <p:spPr bwMode="auto">
              <a:xfrm>
                <a:off x="3414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3" name="Freeform 887"/>
              <p:cNvSpPr>
                <a:spLocks/>
              </p:cNvSpPr>
              <p:nvPr/>
            </p:nvSpPr>
            <p:spPr bwMode="auto">
              <a:xfrm>
                <a:off x="3421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4" name="Freeform 888"/>
              <p:cNvSpPr>
                <a:spLocks/>
              </p:cNvSpPr>
              <p:nvPr/>
            </p:nvSpPr>
            <p:spPr bwMode="auto">
              <a:xfrm>
                <a:off x="3429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5" name="Freeform 889"/>
              <p:cNvSpPr>
                <a:spLocks/>
              </p:cNvSpPr>
              <p:nvPr/>
            </p:nvSpPr>
            <p:spPr bwMode="auto">
              <a:xfrm>
                <a:off x="3437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6" name="Freeform 890"/>
              <p:cNvSpPr>
                <a:spLocks/>
              </p:cNvSpPr>
              <p:nvPr/>
            </p:nvSpPr>
            <p:spPr bwMode="auto">
              <a:xfrm>
                <a:off x="3445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7" name="Freeform 891"/>
              <p:cNvSpPr>
                <a:spLocks/>
              </p:cNvSpPr>
              <p:nvPr/>
            </p:nvSpPr>
            <p:spPr bwMode="auto">
              <a:xfrm>
                <a:off x="3452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8" name="Freeform 892"/>
              <p:cNvSpPr>
                <a:spLocks/>
              </p:cNvSpPr>
              <p:nvPr/>
            </p:nvSpPr>
            <p:spPr bwMode="auto">
              <a:xfrm>
                <a:off x="3460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29" name="Freeform 893"/>
              <p:cNvSpPr>
                <a:spLocks/>
              </p:cNvSpPr>
              <p:nvPr/>
            </p:nvSpPr>
            <p:spPr bwMode="auto">
              <a:xfrm>
                <a:off x="3468" y="325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1 w 3"/>
                  <a:gd name="T9" fmla="*/ 3 h 3"/>
                  <a:gd name="T10" fmla="*/ 1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1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0" name="Freeform 894"/>
              <p:cNvSpPr>
                <a:spLocks/>
              </p:cNvSpPr>
              <p:nvPr/>
            </p:nvSpPr>
            <p:spPr bwMode="auto">
              <a:xfrm>
                <a:off x="3475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1" name="Freeform 895"/>
              <p:cNvSpPr>
                <a:spLocks/>
              </p:cNvSpPr>
              <p:nvPr/>
            </p:nvSpPr>
            <p:spPr bwMode="auto">
              <a:xfrm>
                <a:off x="3483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2" name="Freeform 896"/>
              <p:cNvSpPr>
                <a:spLocks/>
              </p:cNvSpPr>
              <p:nvPr/>
            </p:nvSpPr>
            <p:spPr bwMode="auto">
              <a:xfrm>
                <a:off x="3491" y="3257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2 h 3"/>
                  <a:gd name="T14" fmla="*/ 3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3" name="Freeform 897"/>
              <p:cNvSpPr>
                <a:spLocks/>
              </p:cNvSpPr>
              <p:nvPr/>
            </p:nvSpPr>
            <p:spPr bwMode="auto">
              <a:xfrm>
                <a:off x="3498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934" name="Freeform 898"/>
              <p:cNvSpPr>
                <a:spLocks/>
              </p:cNvSpPr>
              <p:nvPr/>
            </p:nvSpPr>
            <p:spPr bwMode="auto">
              <a:xfrm>
                <a:off x="3506" y="3257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4 w 4"/>
                  <a:gd name="T13" fmla="*/ 2 h 3"/>
                  <a:gd name="T14" fmla="*/ 4 w 4"/>
                  <a:gd name="T15" fmla="*/ 0 h 3"/>
                  <a:gd name="T16" fmla="*/ 2 w 4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8000"/>
              </a:solidFill>
              <a:ln w="38100" cmpd="sng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665" name="Freeform 900"/>
            <p:cNvSpPr>
              <a:spLocks/>
            </p:cNvSpPr>
            <p:nvPr/>
          </p:nvSpPr>
          <p:spPr bwMode="auto">
            <a:xfrm>
              <a:off x="3514" y="3257"/>
              <a:ext cx="3" cy="3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66" name="Freeform 901"/>
            <p:cNvSpPr>
              <a:spLocks/>
            </p:cNvSpPr>
            <p:nvPr/>
          </p:nvSpPr>
          <p:spPr bwMode="auto">
            <a:xfrm>
              <a:off x="3521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67" name="Freeform 902"/>
            <p:cNvSpPr>
              <a:spLocks/>
            </p:cNvSpPr>
            <p:nvPr/>
          </p:nvSpPr>
          <p:spPr bwMode="auto">
            <a:xfrm>
              <a:off x="3529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68" name="Freeform 903"/>
            <p:cNvSpPr>
              <a:spLocks/>
            </p:cNvSpPr>
            <p:nvPr/>
          </p:nvSpPr>
          <p:spPr bwMode="auto">
            <a:xfrm>
              <a:off x="353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69" name="Freeform 904"/>
            <p:cNvSpPr>
              <a:spLocks/>
            </p:cNvSpPr>
            <p:nvPr/>
          </p:nvSpPr>
          <p:spPr bwMode="auto">
            <a:xfrm>
              <a:off x="3544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0" name="Freeform 905"/>
            <p:cNvSpPr>
              <a:spLocks/>
            </p:cNvSpPr>
            <p:nvPr/>
          </p:nvSpPr>
          <p:spPr bwMode="auto">
            <a:xfrm>
              <a:off x="3552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1" name="Freeform 906"/>
            <p:cNvSpPr>
              <a:spLocks/>
            </p:cNvSpPr>
            <p:nvPr/>
          </p:nvSpPr>
          <p:spPr bwMode="auto">
            <a:xfrm>
              <a:off x="3560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2" name="Freeform 907"/>
            <p:cNvSpPr>
              <a:spLocks/>
            </p:cNvSpPr>
            <p:nvPr/>
          </p:nvSpPr>
          <p:spPr bwMode="auto">
            <a:xfrm>
              <a:off x="356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3" name="Freeform 908"/>
            <p:cNvSpPr>
              <a:spLocks/>
            </p:cNvSpPr>
            <p:nvPr/>
          </p:nvSpPr>
          <p:spPr bwMode="auto">
            <a:xfrm>
              <a:off x="3575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4" name="Freeform 909"/>
            <p:cNvSpPr>
              <a:spLocks/>
            </p:cNvSpPr>
            <p:nvPr/>
          </p:nvSpPr>
          <p:spPr bwMode="auto">
            <a:xfrm>
              <a:off x="3583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5" name="Freeform 910"/>
            <p:cNvSpPr>
              <a:spLocks/>
            </p:cNvSpPr>
            <p:nvPr/>
          </p:nvSpPr>
          <p:spPr bwMode="auto">
            <a:xfrm>
              <a:off x="3590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6" name="Freeform 911"/>
            <p:cNvSpPr>
              <a:spLocks/>
            </p:cNvSpPr>
            <p:nvPr/>
          </p:nvSpPr>
          <p:spPr bwMode="auto">
            <a:xfrm>
              <a:off x="3598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7" name="Freeform 912"/>
            <p:cNvSpPr>
              <a:spLocks/>
            </p:cNvSpPr>
            <p:nvPr/>
          </p:nvSpPr>
          <p:spPr bwMode="auto">
            <a:xfrm>
              <a:off x="3606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8" name="Freeform 913"/>
            <p:cNvSpPr>
              <a:spLocks/>
            </p:cNvSpPr>
            <p:nvPr/>
          </p:nvSpPr>
          <p:spPr bwMode="auto">
            <a:xfrm>
              <a:off x="3613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79" name="Freeform 914"/>
            <p:cNvSpPr>
              <a:spLocks/>
            </p:cNvSpPr>
            <p:nvPr/>
          </p:nvSpPr>
          <p:spPr bwMode="auto">
            <a:xfrm>
              <a:off x="3621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0" name="Freeform 915"/>
            <p:cNvSpPr>
              <a:spLocks/>
            </p:cNvSpPr>
            <p:nvPr/>
          </p:nvSpPr>
          <p:spPr bwMode="auto">
            <a:xfrm>
              <a:off x="3629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1" name="Freeform 916"/>
            <p:cNvSpPr>
              <a:spLocks/>
            </p:cNvSpPr>
            <p:nvPr/>
          </p:nvSpPr>
          <p:spPr bwMode="auto">
            <a:xfrm>
              <a:off x="3637" y="3257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2" name="Freeform 917"/>
            <p:cNvSpPr>
              <a:spLocks/>
            </p:cNvSpPr>
            <p:nvPr/>
          </p:nvSpPr>
          <p:spPr bwMode="auto">
            <a:xfrm>
              <a:off x="3644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3" name="Freeform 918"/>
            <p:cNvSpPr>
              <a:spLocks/>
            </p:cNvSpPr>
            <p:nvPr/>
          </p:nvSpPr>
          <p:spPr bwMode="auto">
            <a:xfrm>
              <a:off x="3652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4" name="Freeform 919"/>
            <p:cNvSpPr>
              <a:spLocks/>
            </p:cNvSpPr>
            <p:nvPr/>
          </p:nvSpPr>
          <p:spPr bwMode="auto">
            <a:xfrm>
              <a:off x="3660" y="3257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5" name="Freeform 920"/>
            <p:cNvSpPr>
              <a:spLocks/>
            </p:cNvSpPr>
            <p:nvPr/>
          </p:nvSpPr>
          <p:spPr bwMode="auto">
            <a:xfrm>
              <a:off x="366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6" name="Freeform 921"/>
            <p:cNvSpPr>
              <a:spLocks/>
            </p:cNvSpPr>
            <p:nvPr/>
          </p:nvSpPr>
          <p:spPr bwMode="auto">
            <a:xfrm>
              <a:off x="3675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7" name="Freeform 922"/>
            <p:cNvSpPr>
              <a:spLocks/>
            </p:cNvSpPr>
            <p:nvPr/>
          </p:nvSpPr>
          <p:spPr bwMode="auto">
            <a:xfrm>
              <a:off x="3683" y="3257"/>
              <a:ext cx="3" cy="3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8" name="Freeform 923"/>
            <p:cNvSpPr>
              <a:spLocks/>
            </p:cNvSpPr>
            <p:nvPr/>
          </p:nvSpPr>
          <p:spPr bwMode="auto">
            <a:xfrm>
              <a:off x="3690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89" name="Freeform 924"/>
            <p:cNvSpPr>
              <a:spLocks/>
            </p:cNvSpPr>
            <p:nvPr/>
          </p:nvSpPr>
          <p:spPr bwMode="auto">
            <a:xfrm>
              <a:off x="3698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0" name="Freeform 925"/>
            <p:cNvSpPr>
              <a:spLocks/>
            </p:cNvSpPr>
            <p:nvPr/>
          </p:nvSpPr>
          <p:spPr bwMode="auto">
            <a:xfrm>
              <a:off x="3706" y="3257"/>
              <a:ext cx="3" cy="3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1" name="Freeform 926"/>
            <p:cNvSpPr>
              <a:spLocks/>
            </p:cNvSpPr>
            <p:nvPr/>
          </p:nvSpPr>
          <p:spPr bwMode="auto">
            <a:xfrm>
              <a:off x="3713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2" name="Freeform 927"/>
            <p:cNvSpPr>
              <a:spLocks/>
            </p:cNvSpPr>
            <p:nvPr/>
          </p:nvSpPr>
          <p:spPr bwMode="auto">
            <a:xfrm>
              <a:off x="3721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3" name="Freeform 928"/>
            <p:cNvSpPr>
              <a:spLocks/>
            </p:cNvSpPr>
            <p:nvPr/>
          </p:nvSpPr>
          <p:spPr bwMode="auto">
            <a:xfrm>
              <a:off x="3729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4" name="Freeform 929"/>
            <p:cNvSpPr>
              <a:spLocks/>
            </p:cNvSpPr>
            <p:nvPr/>
          </p:nvSpPr>
          <p:spPr bwMode="auto">
            <a:xfrm>
              <a:off x="3736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5" name="Freeform 930"/>
            <p:cNvSpPr>
              <a:spLocks/>
            </p:cNvSpPr>
            <p:nvPr/>
          </p:nvSpPr>
          <p:spPr bwMode="auto">
            <a:xfrm>
              <a:off x="3744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6" name="Freeform 931"/>
            <p:cNvSpPr>
              <a:spLocks/>
            </p:cNvSpPr>
            <p:nvPr/>
          </p:nvSpPr>
          <p:spPr bwMode="auto">
            <a:xfrm>
              <a:off x="3752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7" name="Freeform 932"/>
            <p:cNvSpPr>
              <a:spLocks/>
            </p:cNvSpPr>
            <p:nvPr/>
          </p:nvSpPr>
          <p:spPr bwMode="auto">
            <a:xfrm>
              <a:off x="3759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8" name="Freeform 933"/>
            <p:cNvSpPr>
              <a:spLocks/>
            </p:cNvSpPr>
            <p:nvPr/>
          </p:nvSpPr>
          <p:spPr bwMode="auto">
            <a:xfrm>
              <a:off x="376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699" name="Freeform 934"/>
            <p:cNvSpPr>
              <a:spLocks/>
            </p:cNvSpPr>
            <p:nvPr/>
          </p:nvSpPr>
          <p:spPr bwMode="auto">
            <a:xfrm>
              <a:off x="3775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0" name="Freeform 935"/>
            <p:cNvSpPr>
              <a:spLocks/>
            </p:cNvSpPr>
            <p:nvPr/>
          </p:nvSpPr>
          <p:spPr bwMode="auto">
            <a:xfrm>
              <a:off x="3782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1" name="Freeform 936"/>
            <p:cNvSpPr>
              <a:spLocks/>
            </p:cNvSpPr>
            <p:nvPr/>
          </p:nvSpPr>
          <p:spPr bwMode="auto">
            <a:xfrm>
              <a:off x="3790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2" name="Freeform 937"/>
            <p:cNvSpPr>
              <a:spLocks/>
            </p:cNvSpPr>
            <p:nvPr/>
          </p:nvSpPr>
          <p:spPr bwMode="auto">
            <a:xfrm>
              <a:off x="3798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3" name="Freeform 938"/>
            <p:cNvSpPr>
              <a:spLocks/>
            </p:cNvSpPr>
            <p:nvPr/>
          </p:nvSpPr>
          <p:spPr bwMode="auto">
            <a:xfrm>
              <a:off x="3805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4" name="Freeform 939"/>
            <p:cNvSpPr>
              <a:spLocks/>
            </p:cNvSpPr>
            <p:nvPr/>
          </p:nvSpPr>
          <p:spPr bwMode="auto">
            <a:xfrm>
              <a:off x="3813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5" name="Freeform 940"/>
            <p:cNvSpPr>
              <a:spLocks/>
            </p:cNvSpPr>
            <p:nvPr/>
          </p:nvSpPr>
          <p:spPr bwMode="auto">
            <a:xfrm>
              <a:off x="3821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6" name="Freeform 941"/>
            <p:cNvSpPr>
              <a:spLocks/>
            </p:cNvSpPr>
            <p:nvPr/>
          </p:nvSpPr>
          <p:spPr bwMode="auto">
            <a:xfrm>
              <a:off x="3829" y="3257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7" name="Freeform 942"/>
            <p:cNvSpPr>
              <a:spLocks/>
            </p:cNvSpPr>
            <p:nvPr/>
          </p:nvSpPr>
          <p:spPr bwMode="auto">
            <a:xfrm>
              <a:off x="3836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8" name="Freeform 943"/>
            <p:cNvSpPr>
              <a:spLocks/>
            </p:cNvSpPr>
            <p:nvPr/>
          </p:nvSpPr>
          <p:spPr bwMode="auto">
            <a:xfrm>
              <a:off x="3844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09" name="Freeform 944"/>
            <p:cNvSpPr>
              <a:spLocks/>
            </p:cNvSpPr>
            <p:nvPr/>
          </p:nvSpPr>
          <p:spPr bwMode="auto">
            <a:xfrm>
              <a:off x="3852" y="3257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0" name="Freeform 945"/>
            <p:cNvSpPr>
              <a:spLocks/>
            </p:cNvSpPr>
            <p:nvPr/>
          </p:nvSpPr>
          <p:spPr bwMode="auto">
            <a:xfrm>
              <a:off x="3859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1" name="Freeform 946"/>
            <p:cNvSpPr>
              <a:spLocks/>
            </p:cNvSpPr>
            <p:nvPr/>
          </p:nvSpPr>
          <p:spPr bwMode="auto">
            <a:xfrm>
              <a:off x="386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2" name="Freeform 947"/>
            <p:cNvSpPr>
              <a:spLocks/>
            </p:cNvSpPr>
            <p:nvPr/>
          </p:nvSpPr>
          <p:spPr bwMode="auto">
            <a:xfrm>
              <a:off x="3875" y="3257"/>
              <a:ext cx="3" cy="3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3" name="Freeform 948"/>
            <p:cNvSpPr>
              <a:spLocks/>
            </p:cNvSpPr>
            <p:nvPr/>
          </p:nvSpPr>
          <p:spPr bwMode="auto">
            <a:xfrm>
              <a:off x="3882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4" name="Freeform 949"/>
            <p:cNvSpPr>
              <a:spLocks/>
            </p:cNvSpPr>
            <p:nvPr/>
          </p:nvSpPr>
          <p:spPr bwMode="auto">
            <a:xfrm>
              <a:off x="3890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5" name="Freeform 950"/>
            <p:cNvSpPr>
              <a:spLocks/>
            </p:cNvSpPr>
            <p:nvPr/>
          </p:nvSpPr>
          <p:spPr bwMode="auto">
            <a:xfrm>
              <a:off x="3898" y="3257"/>
              <a:ext cx="3" cy="3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2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2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6" name="Freeform 951"/>
            <p:cNvSpPr>
              <a:spLocks/>
            </p:cNvSpPr>
            <p:nvPr/>
          </p:nvSpPr>
          <p:spPr bwMode="auto">
            <a:xfrm>
              <a:off x="3905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7" name="Freeform 952"/>
            <p:cNvSpPr>
              <a:spLocks/>
            </p:cNvSpPr>
            <p:nvPr/>
          </p:nvSpPr>
          <p:spPr bwMode="auto">
            <a:xfrm>
              <a:off x="3913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8" name="Freeform 953"/>
            <p:cNvSpPr>
              <a:spLocks/>
            </p:cNvSpPr>
            <p:nvPr/>
          </p:nvSpPr>
          <p:spPr bwMode="auto">
            <a:xfrm>
              <a:off x="3921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19" name="Freeform 954"/>
            <p:cNvSpPr>
              <a:spLocks/>
            </p:cNvSpPr>
            <p:nvPr/>
          </p:nvSpPr>
          <p:spPr bwMode="auto">
            <a:xfrm>
              <a:off x="3928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0" name="Freeform 955"/>
            <p:cNvSpPr>
              <a:spLocks/>
            </p:cNvSpPr>
            <p:nvPr/>
          </p:nvSpPr>
          <p:spPr bwMode="auto">
            <a:xfrm>
              <a:off x="3936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1" name="Freeform 956"/>
            <p:cNvSpPr>
              <a:spLocks/>
            </p:cNvSpPr>
            <p:nvPr/>
          </p:nvSpPr>
          <p:spPr bwMode="auto">
            <a:xfrm>
              <a:off x="3944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2" name="Freeform 957"/>
            <p:cNvSpPr>
              <a:spLocks/>
            </p:cNvSpPr>
            <p:nvPr/>
          </p:nvSpPr>
          <p:spPr bwMode="auto">
            <a:xfrm>
              <a:off x="3951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3" name="Freeform 958"/>
            <p:cNvSpPr>
              <a:spLocks/>
            </p:cNvSpPr>
            <p:nvPr/>
          </p:nvSpPr>
          <p:spPr bwMode="auto">
            <a:xfrm>
              <a:off x="3959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4" name="Freeform 959"/>
            <p:cNvSpPr>
              <a:spLocks/>
            </p:cNvSpPr>
            <p:nvPr/>
          </p:nvSpPr>
          <p:spPr bwMode="auto">
            <a:xfrm>
              <a:off x="396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5" name="Freeform 960"/>
            <p:cNvSpPr>
              <a:spLocks/>
            </p:cNvSpPr>
            <p:nvPr/>
          </p:nvSpPr>
          <p:spPr bwMode="auto">
            <a:xfrm>
              <a:off x="3974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6" name="Freeform 961"/>
            <p:cNvSpPr>
              <a:spLocks/>
            </p:cNvSpPr>
            <p:nvPr/>
          </p:nvSpPr>
          <p:spPr bwMode="auto">
            <a:xfrm>
              <a:off x="3982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7" name="Freeform 962"/>
            <p:cNvSpPr>
              <a:spLocks/>
            </p:cNvSpPr>
            <p:nvPr/>
          </p:nvSpPr>
          <p:spPr bwMode="auto">
            <a:xfrm>
              <a:off x="3990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8" name="Freeform 963"/>
            <p:cNvSpPr>
              <a:spLocks/>
            </p:cNvSpPr>
            <p:nvPr/>
          </p:nvSpPr>
          <p:spPr bwMode="auto">
            <a:xfrm>
              <a:off x="3997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29" name="Freeform 964"/>
            <p:cNvSpPr>
              <a:spLocks/>
            </p:cNvSpPr>
            <p:nvPr/>
          </p:nvSpPr>
          <p:spPr bwMode="auto">
            <a:xfrm>
              <a:off x="4005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30" name="Freeform 965"/>
            <p:cNvSpPr>
              <a:spLocks/>
            </p:cNvSpPr>
            <p:nvPr/>
          </p:nvSpPr>
          <p:spPr bwMode="auto">
            <a:xfrm>
              <a:off x="4013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31" name="Freeform 966"/>
            <p:cNvSpPr>
              <a:spLocks/>
            </p:cNvSpPr>
            <p:nvPr/>
          </p:nvSpPr>
          <p:spPr bwMode="auto">
            <a:xfrm>
              <a:off x="4021" y="3257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32" name="Freeform 967"/>
            <p:cNvSpPr>
              <a:spLocks/>
            </p:cNvSpPr>
            <p:nvPr/>
          </p:nvSpPr>
          <p:spPr bwMode="auto">
            <a:xfrm>
              <a:off x="4028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33" name="Freeform 968"/>
            <p:cNvSpPr>
              <a:spLocks/>
            </p:cNvSpPr>
            <p:nvPr/>
          </p:nvSpPr>
          <p:spPr bwMode="auto">
            <a:xfrm>
              <a:off x="4036" y="3257"/>
              <a:ext cx="4" cy="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2 w 4"/>
                <a:gd name="T9" fmla="*/ 3 h 3"/>
                <a:gd name="T10" fmla="*/ 2 w 4"/>
                <a:gd name="T11" fmla="*/ 3 h 3"/>
                <a:gd name="T12" fmla="*/ 4 w 4"/>
                <a:gd name="T13" fmla="*/ 2 h 3"/>
                <a:gd name="T14" fmla="*/ 4 w 4"/>
                <a:gd name="T15" fmla="*/ 0 h 3"/>
                <a:gd name="T16" fmla="*/ 2 w 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734" name="Freeform 969"/>
            <p:cNvSpPr>
              <a:spLocks/>
            </p:cNvSpPr>
            <p:nvPr/>
          </p:nvSpPr>
          <p:spPr bwMode="auto">
            <a:xfrm>
              <a:off x="4044" y="3257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0 w 3"/>
                <a:gd name="T5" fmla="*/ 2 h 3"/>
                <a:gd name="T6" fmla="*/ 0 w 3"/>
                <a:gd name="T7" fmla="*/ 3 h 3"/>
                <a:gd name="T8" fmla="*/ 1 w 3"/>
                <a:gd name="T9" fmla="*/ 3 h 3"/>
                <a:gd name="T10" fmla="*/ 1 w 3"/>
                <a:gd name="T11" fmla="*/ 3 h 3"/>
                <a:gd name="T12" fmla="*/ 3 w 3"/>
                <a:gd name="T13" fmla="*/ 2 h 3"/>
                <a:gd name="T14" fmla="*/ 3 w 3"/>
                <a:gd name="T15" fmla="*/ 0 h 3"/>
                <a:gd name="T16" fmla="*/ 1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000"/>
            </a:solidFill>
            <a:ln w="38100" cmpd="sng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935" name="Rectangle 971"/>
          <p:cNvSpPr>
            <a:spLocks noChangeArrowheads="1"/>
          </p:cNvSpPr>
          <p:nvPr/>
        </p:nvSpPr>
        <p:spPr bwMode="auto">
          <a:xfrm>
            <a:off x="3628788" y="5975564"/>
            <a:ext cx="1079500" cy="1920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36" name="Rectangle 972"/>
          <p:cNvSpPr>
            <a:spLocks noChangeArrowheads="1"/>
          </p:cNvSpPr>
          <p:nvPr/>
        </p:nvSpPr>
        <p:spPr bwMode="auto">
          <a:xfrm>
            <a:off x="3309701" y="5939051"/>
            <a:ext cx="1181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 b="1">
                <a:solidFill>
                  <a:srgbClr val="000000"/>
                </a:solidFill>
                <a:latin typeface="Times New Roman" panose="02020603050405020304" pitchFamily="18" charset="0"/>
              </a:rPr>
              <a:t>Tareas pendientes</a:t>
            </a:r>
            <a:endParaRPr lang="es-ES_tradnl" altLang="es-PE" sz="1800" b="1"/>
          </a:p>
        </p:txBody>
      </p:sp>
      <p:sp>
        <p:nvSpPr>
          <p:cNvPr id="937" name="Rectangle 974"/>
          <p:cNvSpPr>
            <a:spLocks noChangeArrowheads="1"/>
          </p:cNvSpPr>
          <p:nvPr/>
        </p:nvSpPr>
        <p:spPr bwMode="auto">
          <a:xfrm>
            <a:off x="8607188" y="6015251"/>
            <a:ext cx="35718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tareas</a:t>
            </a:r>
            <a:endParaRPr lang="es-ES_tradnl" altLang="es-PE" sz="1200" dirty="0"/>
          </a:p>
        </p:txBody>
      </p:sp>
      <p:grpSp>
        <p:nvGrpSpPr>
          <p:cNvPr id="938" name="Group 1173"/>
          <p:cNvGrpSpPr>
            <a:grpSpLocks/>
          </p:cNvGrpSpPr>
          <p:nvPr/>
        </p:nvGrpSpPr>
        <p:grpSpPr bwMode="auto">
          <a:xfrm>
            <a:off x="4592401" y="6097801"/>
            <a:ext cx="3833812" cy="9525"/>
            <a:chOff x="1995" y="3372"/>
            <a:chExt cx="2024" cy="4"/>
          </a:xfrm>
        </p:grpSpPr>
        <p:sp>
          <p:nvSpPr>
            <p:cNvPr id="939" name="Freeform 975"/>
            <p:cNvSpPr>
              <a:spLocks/>
            </p:cNvSpPr>
            <p:nvPr/>
          </p:nvSpPr>
          <p:spPr bwMode="auto">
            <a:xfrm>
              <a:off x="1995" y="3372"/>
              <a:ext cx="11" cy="4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0 w 11"/>
                <a:gd name="T5" fmla="*/ 2 h 4"/>
                <a:gd name="T6" fmla="*/ 2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4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0" name="Freeform 976"/>
            <p:cNvSpPr>
              <a:spLocks/>
            </p:cNvSpPr>
            <p:nvPr/>
          </p:nvSpPr>
          <p:spPr bwMode="auto">
            <a:xfrm>
              <a:off x="201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1" name="Freeform 977"/>
            <p:cNvSpPr>
              <a:spLocks/>
            </p:cNvSpPr>
            <p:nvPr/>
          </p:nvSpPr>
          <p:spPr bwMode="auto">
            <a:xfrm>
              <a:off x="201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2" name="Freeform 978"/>
            <p:cNvSpPr>
              <a:spLocks/>
            </p:cNvSpPr>
            <p:nvPr/>
          </p:nvSpPr>
          <p:spPr bwMode="auto">
            <a:xfrm>
              <a:off x="2026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3" name="Freeform 979"/>
            <p:cNvSpPr>
              <a:spLocks/>
            </p:cNvSpPr>
            <p:nvPr/>
          </p:nvSpPr>
          <p:spPr bwMode="auto">
            <a:xfrm>
              <a:off x="204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4" name="Freeform 980"/>
            <p:cNvSpPr>
              <a:spLocks/>
            </p:cNvSpPr>
            <p:nvPr/>
          </p:nvSpPr>
          <p:spPr bwMode="auto">
            <a:xfrm>
              <a:off x="2049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5" name="Freeform 981"/>
            <p:cNvSpPr>
              <a:spLocks/>
            </p:cNvSpPr>
            <p:nvPr/>
          </p:nvSpPr>
          <p:spPr bwMode="auto">
            <a:xfrm>
              <a:off x="2056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6" name="Freeform 982"/>
            <p:cNvSpPr>
              <a:spLocks/>
            </p:cNvSpPr>
            <p:nvPr/>
          </p:nvSpPr>
          <p:spPr bwMode="auto">
            <a:xfrm>
              <a:off x="207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7" name="Freeform 983"/>
            <p:cNvSpPr>
              <a:spLocks/>
            </p:cNvSpPr>
            <p:nvPr/>
          </p:nvSpPr>
          <p:spPr bwMode="auto">
            <a:xfrm>
              <a:off x="207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8" name="Freeform 984"/>
            <p:cNvSpPr>
              <a:spLocks/>
            </p:cNvSpPr>
            <p:nvPr/>
          </p:nvSpPr>
          <p:spPr bwMode="auto">
            <a:xfrm>
              <a:off x="2087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49" name="Freeform 985"/>
            <p:cNvSpPr>
              <a:spLocks/>
            </p:cNvSpPr>
            <p:nvPr/>
          </p:nvSpPr>
          <p:spPr bwMode="auto">
            <a:xfrm>
              <a:off x="210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0" name="Freeform 986"/>
            <p:cNvSpPr>
              <a:spLocks/>
            </p:cNvSpPr>
            <p:nvPr/>
          </p:nvSpPr>
          <p:spPr bwMode="auto">
            <a:xfrm>
              <a:off x="211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1" name="Freeform 987"/>
            <p:cNvSpPr>
              <a:spLocks/>
            </p:cNvSpPr>
            <p:nvPr/>
          </p:nvSpPr>
          <p:spPr bwMode="auto">
            <a:xfrm>
              <a:off x="2118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2" name="Freeform 988"/>
            <p:cNvSpPr>
              <a:spLocks/>
            </p:cNvSpPr>
            <p:nvPr/>
          </p:nvSpPr>
          <p:spPr bwMode="auto">
            <a:xfrm>
              <a:off x="213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3" name="Freeform 989"/>
            <p:cNvSpPr>
              <a:spLocks/>
            </p:cNvSpPr>
            <p:nvPr/>
          </p:nvSpPr>
          <p:spPr bwMode="auto">
            <a:xfrm>
              <a:off x="214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4" name="Freeform 990"/>
            <p:cNvSpPr>
              <a:spLocks/>
            </p:cNvSpPr>
            <p:nvPr/>
          </p:nvSpPr>
          <p:spPr bwMode="auto">
            <a:xfrm>
              <a:off x="2148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5" name="Freeform 991"/>
            <p:cNvSpPr>
              <a:spLocks/>
            </p:cNvSpPr>
            <p:nvPr/>
          </p:nvSpPr>
          <p:spPr bwMode="auto">
            <a:xfrm>
              <a:off x="216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6" name="Freeform 992"/>
            <p:cNvSpPr>
              <a:spLocks/>
            </p:cNvSpPr>
            <p:nvPr/>
          </p:nvSpPr>
          <p:spPr bwMode="auto">
            <a:xfrm>
              <a:off x="2172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7" name="Freeform 993"/>
            <p:cNvSpPr>
              <a:spLocks/>
            </p:cNvSpPr>
            <p:nvPr/>
          </p:nvSpPr>
          <p:spPr bwMode="auto">
            <a:xfrm>
              <a:off x="2179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8" name="Freeform 994"/>
            <p:cNvSpPr>
              <a:spLocks/>
            </p:cNvSpPr>
            <p:nvPr/>
          </p:nvSpPr>
          <p:spPr bwMode="auto">
            <a:xfrm>
              <a:off x="2195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59" name="Freeform 995"/>
            <p:cNvSpPr>
              <a:spLocks/>
            </p:cNvSpPr>
            <p:nvPr/>
          </p:nvSpPr>
          <p:spPr bwMode="auto">
            <a:xfrm>
              <a:off x="220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0" name="Freeform 996"/>
            <p:cNvSpPr>
              <a:spLocks/>
            </p:cNvSpPr>
            <p:nvPr/>
          </p:nvSpPr>
          <p:spPr bwMode="auto">
            <a:xfrm>
              <a:off x="2210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10 w 11"/>
                <a:gd name="T9" fmla="*/ 4 h 4"/>
                <a:gd name="T10" fmla="*/ 10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1" name="Freeform 997"/>
            <p:cNvSpPr>
              <a:spLocks/>
            </p:cNvSpPr>
            <p:nvPr/>
          </p:nvSpPr>
          <p:spPr bwMode="auto">
            <a:xfrm>
              <a:off x="222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2" name="Freeform 998"/>
            <p:cNvSpPr>
              <a:spLocks/>
            </p:cNvSpPr>
            <p:nvPr/>
          </p:nvSpPr>
          <p:spPr bwMode="auto">
            <a:xfrm>
              <a:off x="223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3" name="Freeform 999"/>
            <p:cNvSpPr>
              <a:spLocks/>
            </p:cNvSpPr>
            <p:nvPr/>
          </p:nvSpPr>
          <p:spPr bwMode="auto">
            <a:xfrm>
              <a:off x="2241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4" name="Freeform 1000"/>
            <p:cNvSpPr>
              <a:spLocks/>
            </p:cNvSpPr>
            <p:nvPr/>
          </p:nvSpPr>
          <p:spPr bwMode="auto">
            <a:xfrm>
              <a:off x="225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5" name="Freeform 1001"/>
            <p:cNvSpPr>
              <a:spLocks/>
            </p:cNvSpPr>
            <p:nvPr/>
          </p:nvSpPr>
          <p:spPr bwMode="auto">
            <a:xfrm>
              <a:off x="226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6" name="Freeform 1002"/>
            <p:cNvSpPr>
              <a:spLocks/>
            </p:cNvSpPr>
            <p:nvPr/>
          </p:nvSpPr>
          <p:spPr bwMode="auto">
            <a:xfrm>
              <a:off x="2271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7" name="Freeform 1003"/>
            <p:cNvSpPr>
              <a:spLocks/>
            </p:cNvSpPr>
            <p:nvPr/>
          </p:nvSpPr>
          <p:spPr bwMode="auto">
            <a:xfrm>
              <a:off x="228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8" name="Freeform 1004"/>
            <p:cNvSpPr>
              <a:spLocks/>
            </p:cNvSpPr>
            <p:nvPr/>
          </p:nvSpPr>
          <p:spPr bwMode="auto">
            <a:xfrm>
              <a:off x="229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69" name="Freeform 1005"/>
            <p:cNvSpPr>
              <a:spLocks/>
            </p:cNvSpPr>
            <p:nvPr/>
          </p:nvSpPr>
          <p:spPr bwMode="auto">
            <a:xfrm>
              <a:off x="2302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0" name="Freeform 1006"/>
            <p:cNvSpPr>
              <a:spLocks/>
            </p:cNvSpPr>
            <p:nvPr/>
          </p:nvSpPr>
          <p:spPr bwMode="auto">
            <a:xfrm>
              <a:off x="231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1" name="Freeform 1007"/>
            <p:cNvSpPr>
              <a:spLocks/>
            </p:cNvSpPr>
            <p:nvPr/>
          </p:nvSpPr>
          <p:spPr bwMode="auto">
            <a:xfrm>
              <a:off x="232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2" name="Freeform 1008"/>
            <p:cNvSpPr>
              <a:spLocks/>
            </p:cNvSpPr>
            <p:nvPr/>
          </p:nvSpPr>
          <p:spPr bwMode="auto">
            <a:xfrm>
              <a:off x="2333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3" name="Freeform 1009"/>
            <p:cNvSpPr>
              <a:spLocks/>
            </p:cNvSpPr>
            <p:nvPr/>
          </p:nvSpPr>
          <p:spPr bwMode="auto">
            <a:xfrm>
              <a:off x="234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4" name="Freeform 1010"/>
            <p:cNvSpPr>
              <a:spLocks/>
            </p:cNvSpPr>
            <p:nvPr/>
          </p:nvSpPr>
          <p:spPr bwMode="auto">
            <a:xfrm>
              <a:off x="235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5" name="Freeform 1011"/>
            <p:cNvSpPr>
              <a:spLocks/>
            </p:cNvSpPr>
            <p:nvPr/>
          </p:nvSpPr>
          <p:spPr bwMode="auto">
            <a:xfrm>
              <a:off x="2364" y="3372"/>
              <a:ext cx="11" cy="4"/>
            </a:xfrm>
            <a:custGeom>
              <a:avLst/>
              <a:gdLst>
                <a:gd name="T0" fmla="*/ 1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1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6" name="Freeform 1012"/>
            <p:cNvSpPr>
              <a:spLocks/>
            </p:cNvSpPr>
            <p:nvPr/>
          </p:nvSpPr>
          <p:spPr bwMode="auto">
            <a:xfrm>
              <a:off x="237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7" name="Freeform 1013"/>
            <p:cNvSpPr>
              <a:spLocks/>
            </p:cNvSpPr>
            <p:nvPr/>
          </p:nvSpPr>
          <p:spPr bwMode="auto">
            <a:xfrm>
              <a:off x="2387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8" name="Freeform 1014"/>
            <p:cNvSpPr>
              <a:spLocks/>
            </p:cNvSpPr>
            <p:nvPr/>
          </p:nvSpPr>
          <p:spPr bwMode="auto">
            <a:xfrm>
              <a:off x="2394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79" name="Freeform 1015"/>
            <p:cNvSpPr>
              <a:spLocks/>
            </p:cNvSpPr>
            <p:nvPr/>
          </p:nvSpPr>
          <p:spPr bwMode="auto">
            <a:xfrm>
              <a:off x="2410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0" name="Freeform 1016"/>
            <p:cNvSpPr>
              <a:spLocks/>
            </p:cNvSpPr>
            <p:nvPr/>
          </p:nvSpPr>
          <p:spPr bwMode="auto">
            <a:xfrm>
              <a:off x="241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1" name="Freeform 1017"/>
            <p:cNvSpPr>
              <a:spLocks/>
            </p:cNvSpPr>
            <p:nvPr/>
          </p:nvSpPr>
          <p:spPr bwMode="auto">
            <a:xfrm>
              <a:off x="2425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10 w 11"/>
                <a:gd name="T9" fmla="*/ 4 h 4"/>
                <a:gd name="T10" fmla="*/ 10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2" name="Freeform 1018"/>
            <p:cNvSpPr>
              <a:spLocks/>
            </p:cNvSpPr>
            <p:nvPr/>
          </p:nvSpPr>
          <p:spPr bwMode="auto">
            <a:xfrm>
              <a:off x="244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3" name="Freeform 1019"/>
            <p:cNvSpPr>
              <a:spLocks/>
            </p:cNvSpPr>
            <p:nvPr/>
          </p:nvSpPr>
          <p:spPr bwMode="auto">
            <a:xfrm>
              <a:off x="244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4" name="Freeform 1020"/>
            <p:cNvSpPr>
              <a:spLocks/>
            </p:cNvSpPr>
            <p:nvPr/>
          </p:nvSpPr>
          <p:spPr bwMode="auto">
            <a:xfrm>
              <a:off x="2456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5" name="Freeform 1021"/>
            <p:cNvSpPr>
              <a:spLocks/>
            </p:cNvSpPr>
            <p:nvPr/>
          </p:nvSpPr>
          <p:spPr bwMode="auto">
            <a:xfrm>
              <a:off x="247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6" name="Freeform 1022"/>
            <p:cNvSpPr>
              <a:spLocks/>
            </p:cNvSpPr>
            <p:nvPr/>
          </p:nvSpPr>
          <p:spPr bwMode="auto">
            <a:xfrm>
              <a:off x="247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7" name="Freeform 1023"/>
            <p:cNvSpPr>
              <a:spLocks/>
            </p:cNvSpPr>
            <p:nvPr/>
          </p:nvSpPr>
          <p:spPr bwMode="auto">
            <a:xfrm>
              <a:off x="2486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8" name="Freeform 1024"/>
            <p:cNvSpPr>
              <a:spLocks/>
            </p:cNvSpPr>
            <p:nvPr/>
          </p:nvSpPr>
          <p:spPr bwMode="auto">
            <a:xfrm>
              <a:off x="250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89" name="Freeform 1025"/>
            <p:cNvSpPr>
              <a:spLocks/>
            </p:cNvSpPr>
            <p:nvPr/>
          </p:nvSpPr>
          <p:spPr bwMode="auto">
            <a:xfrm>
              <a:off x="250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0" name="Freeform 1026"/>
            <p:cNvSpPr>
              <a:spLocks/>
            </p:cNvSpPr>
            <p:nvPr/>
          </p:nvSpPr>
          <p:spPr bwMode="auto">
            <a:xfrm>
              <a:off x="2517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1" name="Freeform 1027"/>
            <p:cNvSpPr>
              <a:spLocks/>
            </p:cNvSpPr>
            <p:nvPr/>
          </p:nvSpPr>
          <p:spPr bwMode="auto">
            <a:xfrm>
              <a:off x="253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2" name="Freeform 1028"/>
            <p:cNvSpPr>
              <a:spLocks/>
            </p:cNvSpPr>
            <p:nvPr/>
          </p:nvSpPr>
          <p:spPr bwMode="auto">
            <a:xfrm>
              <a:off x="254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3" name="Freeform 1029"/>
            <p:cNvSpPr>
              <a:spLocks/>
            </p:cNvSpPr>
            <p:nvPr/>
          </p:nvSpPr>
          <p:spPr bwMode="auto">
            <a:xfrm>
              <a:off x="2548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4" name="Freeform 1030"/>
            <p:cNvSpPr>
              <a:spLocks/>
            </p:cNvSpPr>
            <p:nvPr/>
          </p:nvSpPr>
          <p:spPr bwMode="auto">
            <a:xfrm>
              <a:off x="256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5" name="Freeform 1031"/>
            <p:cNvSpPr>
              <a:spLocks/>
            </p:cNvSpPr>
            <p:nvPr/>
          </p:nvSpPr>
          <p:spPr bwMode="auto">
            <a:xfrm>
              <a:off x="257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6" name="Freeform 1032"/>
            <p:cNvSpPr>
              <a:spLocks/>
            </p:cNvSpPr>
            <p:nvPr/>
          </p:nvSpPr>
          <p:spPr bwMode="auto">
            <a:xfrm>
              <a:off x="2579" y="3372"/>
              <a:ext cx="11" cy="4"/>
            </a:xfrm>
            <a:custGeom>
              <a:avLst/>
              <a:gdLst>
                <a:gd name="T0" fmla="*/ 1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1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7" name="Freeform 1033"/>
            <p:cNvSpPr>
              <a:spLocks/>
            </p:cNvSpPr>
            <p:nvPr/>
          </p:nvSpPr>
          <p:spPr bwMode="auto">
            <a:xfrm>
              <a:off x="259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8" name="Freeform 1034"/>
            <p:cNvSpPr>
              <a:spLocks/>
            </p:cNvSpPr>
            <p:nvPr/>
          </p:nvSpPr>
          <p:spPr bwMode="auto">
            <a:xfrm>
              <a:off x="2602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99" name="Freeform 1035"/>
            <p:cNvSpPr>
              <a:spLocks/>
            </p:cNvSpPr>
            <p:nvPr/>
          </p:nvSpPr>
          <p:spPr bwMode="auto">
            <a:xfrm>
              <a:off x="2609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0" name="Freeform 1036"/>
            <p:cNvSpPr>
              <a:spLocks/>
            </p:cNvSpPr>
            <p:nvPr/>
          </p:nvSpPr>
          <p:spPr bwMode="auto">
            <a:xfrm>
              <a:off x="2625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1" name="Freeform 1037"/>
            <p:cNvSpPr>
              <a:spLocks/>
            </p:cNvSpPr>
            <p:nvPr/>
          </p:nvSpPr>
          <p:spPr bwMode="auto">
            <a:xfrm>
              <a:off x="263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2" name="Freeform 1038"/>
            <p:cNvSpPr>
              <a:spLocks/>
            </p:cNvSpPr>
            <p:nvPr/>
          </p:nvSpPr>
          <p:spPr bwMode="auto">
            <a:xfrm>
              <a:off x="2640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3" name="Freeform 1039"/>
            <p:cNvSpPr>
              <a:spLocks/>
            </p:cNvSpPr>
            <p:nvPr/>
          </p:nvSpPr>
          <p:spPr bwMode="auto">
            <a:xfrm>
              <a:off x="265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4" name="Freeform 1040"/>
            <p:cNvSpPr>
              <a:spLocks/>
            </p:cNvSpPr>
            <p:nvPr/>
          </p:nvSpPr>
          <p:spPr bwMode="auto">
            <a:xfrm>
              <a:off x="266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5" name="Freeform 1041"/>
            <p:cNvSpPr>
              <a:spLocks/>
            </p:cNvSpPr>
            <p:nvPr/>
          </p:nvSpPr>
          <p:spPr bwMode="auto">
            <a:xfrm>
              <a:off x="2671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6" name="Freeform 1042"/>
            <p:cNvSpPr>
              <a:spLocks/>
            </p:cNvSpPr>
            <p:nvPr/>
          </p:nvSpPr>
          <p:spPr bwMode="auto">
            <a:xfrm>
              <a:off x="268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7" name="Freeform 1043"/>
            <p:cNvSpPr>
              <a:spLocks/>
            </p:cNvSpPr>
            <p:nvPr/>
          </p:nvSpPr>
          <p:spPr bwMode="auto">
            <a:xfrm>
              <a:off x="269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8" name="Freeform 1044"/>
            <p:cNvSpPr>
              <a:spLocks/>
            </p:cNvSpPr>
            <p:nvPr/>
          </p:nvSpPr>
          <p:spPr bwMode="auto">
            <a:xfrm>
              <a:off x="2701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09" name="Freeform 1045"/>
            <p:cNvSpPr>
              <a:spLocks/>
            </p:cNvSpPr>
            <p:nvPr/>
          </p:nvSpPr>
          <p:spPr bwMode="auto">
            <a:xfrm>
              <a:off x="271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0" name="Freeform 1046"/>
            <p:cNvSpPr>
              <a:spLocks/>
            </p:cNvSpPr>
            <p:nvPr/>
          </p:nvSpPr>
          <p:spPr bwMode="auto">
            <a:xfrm>
              <a:off x="272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1" name="Freeform 1047"/>
            <p:cNvSpPr>
              <a:spLocks/>
            </p:cNvSpPr>
            <p:nvPr/>
          </p:nvSpPr>
          <p:spPr bwMode="auto">
            <a:xfrm>
              <a:off x="2732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2" name="Freeform 1048"/>
            <p:cNvSpPr>
              <a:spLocks/>
            </p:cNvSpPr>
            <p:nvPr/>
          </p:nvSpPr>
          <p:spPr bwMode="auto">
            <a:xfrm>
              <a:off x="2748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3" name="Freeform 1049"/>
            <p:cNvSpPr>
              <a:spLocks/>
            </p:cNvSpPr>
            <p:nvPr/>
          </p:nvSpPr>
          <p:spPr bwMode="auto">
            <a:xfrm>
              <a:off x="275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4" name="Freeform 1050"/>
            <p:cNvSpPr>
              <a:spLocks/>
            </p:cNvSpPr>
            <p:nvPr/>
          </p:nvSpPr>
          <p:spPr bwMode="auto">
            <a:xfrm>
              <a:off x="2763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5" name="Freeform 1051"/>
            <p:cNvSpPr>
              <a:spLocks/>
            </p:cNvSpPr>
            <p:nvPr/>
          </p:nvSpPr>
          <p:spPr bwMode="auto">
            <a:xfrm>
              <a:off x="277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6" name="Freeform 1052"/>
            <p:cNvSpPr>
              <a:spLocks/>
            </p:cNvSpPr>
            <p:nvPr/>
          </p:nvSpPr>
          <p:spPr bwMode="auto">
            <a:xfrm>
              <a:off x="278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7" name="Freeform 1053"/>
            <p:cNvSpPr>
              <a:spLocks/>
            </p:cNvSpPr>
            <p:nvPr/>
          </p:nvSpPr>
          <p:spPr bwMode="auto">
            <a:xfrm>
              <a:off x="2794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8" name="Freeform 1054"/>
            <p:cNvSpPr>
              <a:spLocks/>
            </p:cNvSpPr>
            <p:nvPr/>
          </p:nvSpPr>
          <p:spPr bwMode="auto">
            <a:xfrm>
              <a:off x="280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19" name="Freeform 1055"/>
            <p:cNvSpPr>
              <a:spLocks/>
            </p:cNvSpPr>
            <p:nvPr/>
          </p:nvSpPr>
          <p:spPr bwMode="auto">
            <a:xfrm>
              <a:off x="2817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0" name="Freeform 1056"/>
            <p:cNvSpPr>
              <a:spLocks/>
            </p:cNvSpPr>
            <p:nvPr/>
          </p:nvSpPr>
          <p:spPr bwMode="auto">
            <a:xfrm>
              <a:off x="2824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1" name="Freeform 1057"/>
            <p:cNvSpPr>
              <a:spLocks/>
            </p:cNvSpPr>
            <p:nvPr/>
          </p:nvSpPr>
          <p:spPr bwMode="auto">
            <a:xfrm>
              <a:off x="284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2" name="Freeform 1058"/>
            <p:cNvSpPr>
              <a:spLocks/>
            </p:cNvSpPr>
            <p:nvPr/>
          </p:nvSpPr>
          <p:spPr bwMode="auto">
            <a:xfrm>
              <a:off x="284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3" name="Freeform 1059"/>
            <p:cNvSpPr>
              <a:spLocks/>
            </p:cNvSpPr>
            <p:nvPr/>
          </p:nvSpPr>
          <p:spPr bwMode="auto">
            <a:xfrm>
              <a:off x="2855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4" name="Freeform 1060"/>
            <p:cNvSpPr>
              <a:spLocks/>
            </p:cNvSpPr>
            <p:nvPr/>
          </p:nvSpPr>
          <p:spPr bwMode="auto">
            <a:xfrm>
              <a:off x="287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5" name="Freeform 1061"/>
            <p:cNvSpPr>
              <a:spLocks/>
            </p:cNvSpPr>
            <p:nvPr/>
          </p:nvSpPr>
          <p:spPr bwMode="auto">
            <a:xfrm>
              <a:off x="287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6" name="Freeform 1062"/>
            <p:cNvSpPr>
              <a:spLocks/>
            </p:cNvSpPr>
            <p:nvPr/>
          </p:nvSpPr>
          <p:spPr bwMode="auto">
            <a:xfrm>
              <a:off x="2886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7" name="Freeform 1063"/>
            <p:cNvSpPr>
              <a:spLocks/>
            </p:cNvSpPr>
            <p:nvPr/>
          </p:nvSpPr>
          <p:spPr bwMode="auto">
            <a:xfrm>
              <a:off x="290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8" name="Freeform 1064"/>
            <p:cNvSpPr>
              <a:spLocks/>
            </p:cNvSpPr>
            <p:nvPr/>
          </p:nvSpPr>
          <p:spPr bwMode="auto">
            <a:xfrm>
              <a:off x="290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29" name="Freeform 1065"/>
            <p:cNvSpPr>
              <a:spLocks/>
            </p:cNvSpPr>
            <p:nvPr/>
          </p:nvSpPr>
          <p:spPr bwMode="auto">
            <a:xfrm>
              <a:off x="2917" y="3372"/>
              <a:ext cx="11" cy="4"/>
            </a:xfrm>
            <a:custGeom>
              <a:avLst/>
              <a:gdLst>
                <a:gd name="T0" fmla="*/ 1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1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0" name="Freeform 1066"/>
            <p:cNvSpPr>
              <a:spLocks/>
            </p:cNvSpPr>
            <p:nvPr/>
          </p:nvSpPr>
          <p:spPr bwMode="auto">
            <a:xfrm>
              <a:off x="293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1" name="Freeform 1067"/>
            <p:cNvSpPr>
              <a:spLocks/>
            </p:cNvSpPr>
            <p:nvPr/>
          </p:nvSpPr>
          <p:spPr bwMode="auto">
            <a:xfrm>
              <a:off x="2940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2" name="Freeform 1068"/>
            <p:cNvSpPr>
              <a:spLocks/>
            </p:cNvSpPr>
            <p:nvPr/>
          </p:nvSpPr>
          <p:spPr bwMode="auto">
            <a:xfrm>
              <a:off x="2947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3" name="Freeform 1069"/>
            <p:cNvSpPr>
              <a:spLocks/>
            </p:cNvSpPr>
            <p:nvPr/>
          </p:nvSpPr>
          <p:spPr bwMode="auto">
            <a:xfrm>
              <a:off x="2963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4" name="Freeform 1070"/>
            <p:cNvSpPr>
              <a:spLocks/>
            </p:cNvSpPr>
            <p:nvPr/>
          </p:nvSpPr>
          <p:spPr bwMode="auto">
            <a:xfrm>
              <a:off x="297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5" name="Freeform 1071"/>
            <p:cNvSpPr>
              <a:spLocks/>
            </p:cNvSpPr>
            <p:nvPr/>
          </p:nvSpPr>
          <p:spPr bwMode="auto">
            <a:xfrm>
              <a:off x="2978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10 w 11"/>
                <a:gd name="T9" fmla="*/ 4 h 4"/>
                <a:gd name="T10" fmla="*/ 10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6" name="Freeform 1072"/>
            <p:cNvSpPr>
              <a:spLocks/>
            </p:cNvSpPr>
            <p:nvPr/>
          </p:nvSpPr>
          <p:spPr bwMode="auto">
            <a:xfrm>
              <a:off x="299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7" name="Freeform 1073"/>
            <p:cNvSpPr>
              <a:spLocks/>
            </p:cNvSpPr>
            <p:nvPr/>
          </p:nvSpPr>
          <p:spPr bwMode="auto">
            <a:xfrm>
              <a:off x="300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8" name="Freeform 1074"/>
            <p:cNvSpPr>
              <a:spLocks/>
            </p:cNvSpPr>
            <p:nvPr/>
          </p:nvSpPr>
          <p:spPr bwMode="auto">
            <a:xfrm>
              <a:off x="3009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39" name="Freeform 1075"/>
            <p:cNvSpPr>
              <a:spLocks/>
            </p:cNvSpPr>
            <p:nvPr/>
          </p:nvSpPr>
          <p:spPr bwMode="auto">
            <a:xfrm>
              <a:off x="302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0" name="Freeform 1076"/>
            <p:cNvSpPr>
              <a:spLocks/>
            </p:cNvSpPr>
            <p:nvPr/>
          </p:nvSpPr>
          <p:spPr bwMode="auto">
            <a:xfrm>
              <a:off x="303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1" name="Freeform 1077"/>
            <p:cNvSpPr>
              <a:spLocks/>
            </p:cNvSpPr>
            <p:nvPr/>
          </p:nvSpPr>
          <p:spPr bwMode="auto">
            <a:xfrm>
              <a:off x="3039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2" name="Freeform 1078"/>
            <p:cNvSpPr>
              <a:spLocks/>
            </p:cNvSpPr>
            <p:nvPr/>
          </p:nvSpPr>
          <p:spPr bwMode="auto">
            <a:xfrm>
              <a:off x="305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3" name="Freeform 1079"/>
            <p:cNvSpPr>
              <a:spLocks/>
            </p:cNvSpPr>
            <p:nvPr/>
          </p:nvSpPr>
          <p:spPr bwMode="auto">
            <a:xfrm>
              <a:off x="306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4" name="Freeform 1080"/>
            <p:cNvSpPr>
              <a:spLocks/>
            </p:cNvSpPr>
            <p:nvPr/>
          </p:nvSpPr>
          <p:spPr bwMode="auto">
            <a:xfrm>
              <a:off x="3070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5" name="Freeform 1081"/>
            <p:cNvSpPr>
              <a:spLocks/>
            </p:cNvSpPr>
            <p:nvPr/>
          </p:nvSpPr>
          <p:spPr bwMode="auto">
            <a:xfrm>
              <a:off x="308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6" name="Freeform 1082"/>
            <p:cNvSpPr>
              <a:spLocks/>
            </p:cNvSpPr>
            <p:nvPr/>
          </p:nvSpPr>
          <p:spPr bwMode="auto">
            <a:xfrm>
              <a:off x="309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7" name="Freeform 1083"/>
            <p:cNvSpPr>
              <a:spLocks/>
            </p:cNvSpPr>
            <p:nvPr/>
          </p:nvSpPr>
          <p:spPr bwMode="auto">
            <a:xfrm>
              <a:off x="3101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8" name="Freeform 1084"/>
            <p:cNvSpPr>
              <a:spLocks/>
            </p:cNvSpPr>
            <p:nvPr/>
          </p:nvSpPr>
          <p:spPr bwMode="auto">
            <a:xfrm>
              <a:off x="311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49" name="Freeform 1085"/>
            <p:cNvSpPr>
              <a:spLocks/>
            </p:cNvSpPr>
            <p:nvPr/>
          </p:nvSpPr>
          <p:spPr bwMode="auto">
            <a:xfrm>
              <a:off x="312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0" name="Freeform 1086"/>
            <p:cNvSpPr>
              <a:spLocks/>
            </p:cNvSpPr>
            <p:nvPr/>
          </p:nvSpPr>
          <p:spPr bwMode="auto">
            <a:xfrm>
              <a:off x="3132" y="3372"/>
              <a:ext cx="11" cy="4"/>
            </a:xfrm>
            <a:custGeom>
              <a:avLst/>
              <a:gdLst>
                <a:gd name="T0" fmla="*/ 1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1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1" name="Freeform 1087"/>
            <p:cNvSpPr>
              <a:spLocks/>
            </p:cNvSpPr>
            <p:nvPr/>
          </p:nvSpPr>
          <p:spPr bwMode="auto">
            <a:xfrm>
              <a:off x="314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2" name="Freeform 1088"/>
            <p:cNvSpPr>
              <a:spLocks/>
            </p:cNvSpPr>
            <p:nvPr/>
          </p:nvSpPr>
          <p:spPr bwMode="auto">
            <a:xfrm>
              <a:off x="3155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3" name="Freeform 1089"/>
            <p:cNvSpPr>
              <a:spLocks/>
            </p:cNvSpPr>
            <p:nvPr/>
          </p:nvSpPr>
          <p:spPr bwMode="auto">
            <a:xfrm>
              <a:off x="3162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4" name="Freeform 1090"/>
            <p:cNvSpPr>
              <a:spLocks/>
            </p:cNvSpPr>
            <p:nvPr/>
          </p:nvSpPr>
          <p:spPr bwMode="auto">
            <a:xfrm>
              <a:off x="3178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5" name="Freeform 1091"/>
            <p:cNvSpPr>
              <a:spLocks/>
            </p:cNvSpPr>
            <p:nvPr/>
          </p:nvSpPr>
          <p:spPr bwMode="auto">
            <a:xfrm>
              <a:off x="318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6" name="Freeform 1092"/>
            <p:cNvSpPr>
              <a:spLocks/>
            </p:cNvSpPr>
            <p:nvPr/>
          </p:nvSpPr>
          <p:spPr bwMode="auto">
            <a:xfrm>
              <a:off x="3193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7" name="Freeform 1093"/>
            <p:cNvSpPr>
              <a:spLocks/>
            </p:cNvSpPr>
            <p:nvPr/>
          </p:nvSpPr>
          <p:spPr bwMode="auto">
            <a:xfrm>
              <a:off x="320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8" name="Freeform 1094"/>
            <p:cNvSpPr>
              <a:spLocks/>
            </p:cNvSpPr>
            <p:nvPr/>
          </p:nvSpPr>
          <p:spPr bwMode="auto">
            <a:xfrm>
              <a:off x="321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59" name="Freeform 1095"/>
            <p:cNvSpPr>
              <a:spLocks/>
            </p:cNvSpPr>
            <p:nvPr/>
          </p:nvSpPr>
          <p:spPr bwMode="auto">
            <a:xfrm>
              <a:off x="3224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0" name="Freeform 1096"/>
            <p:cNvSpPr>
              <a:spLocks/>
            </p:cNvSpPr>
            <p:nvPr/>
          </p:nvSpPr>
          <p:spPr bwMode="auto">
            <a:xfrm>
              <a:off x="323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1" name="Freeform 1097"/>
            <p:cNvSpPr>
              <a:spLocks/>
            </p:cNvSpPr>
            <p:nvPr/>
          </p:nvSpPr>
          <p:spPr bwMode="auto">
            <a:xfrm>
              <a:off x="324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2" name="Freeform 1098"/>
            <p:cNvSpPr>
              <a:spLocks/>
            </p:cNvSpPr>
            <p:nvPr/>
          </p:nvSpPr>
          <p:spPr bwMode="auto">
            <a:xfrm>
              <a:off x="3254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3" name="Freeform 1099"/>
            <p:cNvSpPr>
              <a:spLocks/>
            </p:cNvSpPr>
            <p:nvPr/>
          </p:nvSpPr>
          <p:spPr bwMode="auto">
            <a:xfrm>
              <a:off x="327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4" name="Freeform 1100"/>
            <p:cNvSpPr>
              <a:spLocks/>
            </p:cNvSpPr>
            <p:nvPr/>
          </p:nvSpPr>
          <p:spPr bwMode="auto">
            <a:xfrm>
              <a:off x="327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5" name="Freeform 1101"/>
            <p:cNvSpPr>
              <a:spLocks/>
            </p:cNvSpPr>
            <p:nvPr/>
          </p:nvSpPr>
          <p:spPr bwMode="auto">
            <a:xfrm>
              <a:off x="3285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6" name="Freeform 1102"/>
            <p:cNvSpPr>
              <a:spLocks/>
            </p:cNvSpPr>
            <p:nvPr/>
          </p:nvSpPr>
          <p:spPr bwMode="auto">
            <a:xfrm>
              <a:off x="3301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7" name="Freeform 1103"/>
            <p:cNvSpPr>
              <a:spLocks/>
            </p:cNvSpPr>
            <p:nvPr/>
          </p:nvSpPr>
          <p:spPr bwMode="auto">
            <a:xfrm>
              <a:off x="330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8" name="Freeform 1104"/>
            <p:cNvSpPr>
              <a:spLocks/>
            </p:cNvSpPr>
            <p:nvPr/>
          </p:nvSpPr>
          <p:spPr bwMode="auto">
            <a:xfrm>
              <a:off x="3316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69" name="Freeform 1105"/>
            <p:cNvSpPr>
              <a:spLocks/>
            </p:cNvSpPr>
            <p:nvPr/>
          </p:nvSpPr>
          <p:spPr bwMode="auto">
            <a:xfrm>
              <a:off x="333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0" name="Freeform 1106"/>
            <p:cNvSpPr>
              <a:spLocks/>
            </p:cNvSpPr>
            <p:nvPr/>
          </p:nvSpPr>
          <p:spPr bwMode="auto">
            <a:xfrm>
              <a:off x="333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1" name="Freeform 1107"/>
            <p:cNvSpPr>
              <a:spLocks/>
            </p:cNvSpPr>
            <p:nvPr/>
          </p:nvSpPr>
          <p:spPr bwMode="auto">
            <a:xfrm>
              <a:off x="3347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2" name="Freeform 1108"/>
            <p:cNvSpPr>
              <a:spLocks/>
            </p:cNvSpPr>
            <p:nvPr/>
          </p:nvSpPr>
          <p:spPr bwMode="auto">
            <a:xfrm>
              <a:off x="336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3" name="Freeform 1109"/>
            <p:cNvSpPr>
              <a:spLocks/>
            </p:cNvSpPr>
            <p:nvPr/>
          </p:nvSpPr>
          <p:spPr bwMode="auto">
            <a:xfrm>
              <a:off x="3370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4" name="Freeform 1110"/>
            <p:cNvSpPr>
              <a:spLocks/>
            </p:cNvSpPr>
            <p:nvPr/>
          </p:nvSpPr>
          <p:spPr bwMode="auto">
            <a:xfrm>
              <a:off x="3377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5" name="Freeform 1111"/>
            <p:cNvSpPr>
              <a:spLocks/>
            </p:cNvSpPr>
            <p:nvPr/>
          </p:nvSpPr>
          <p:spPr bwMode="auto">
            <a:xfrm>
              <a:off x="339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6" name="Freeform 1112"/>
            <p:cNvSpPr>
              <a:spLocks/>
            </p:cNvSpPr>
            <p:nvPr/>
          </p:nvSpPr>
          <p:spPr bwMode="auto">
            <a:xfrm>
              <a:off x="340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7" name="Freeform 1113"/>
            <p:cNvSpPr>
              <a:spLocks/>
            </p:cNvSpPr>
            <p:nvPr/>
          </p:nvSpPr>
          <p:spPr bwMode="auto">
            <a:xfrm>
              <a:off x="3408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8" name="Freeform 1114"/>
            <p:cNvSpPr>
              <a:spLocks/>
            </p:cNvSpPr>
            <p:nvPr/>
          </p:nvSpPr>
          <p:spPr bwMode="auto">
            <a:xfrm>
              <a:off x="342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79" name="Freeform 1115"/>
            <p:cNvSpPr>
              <a:spLocks/>
            </p:cNvSpPr>
            <p:nvPr/>
          </p:nvSpPr>
          <p:spPr bwMode="auto">
            <a:xfrm>
              <a:off x="343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0" name="Freeform 1116"/>
            <p:cNvSpPr>
              <a:spLocks/>
            </p:cNvSpPr>
            <p:nvPr/>
          </p:nvSpPr>
          <p:spPr bwMode="auto">
            <a:xfrm>
              <a:off x="3439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1" name="Freeform 1117"/>
            <p:cNvSpPr>
              <a:spLocks/>
            </p:cNvSpPr>
            <p:nvPr/>
          </p:nvSpPr>
          <p:spPr bwMode="auto">
            <a:xfrm>
              <a:off x="345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2" name="Freeform 1118"/>
            <p:cNvSpPr>
              <a:spLocks/>
            </p:cNvSpPr>
            <p:nvPr/>
          </p:nvSpPr>
          <p:spPr bwMode="auto">
            <a:xfrm>
              <a:off x="346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3" name="Freeform 1119"/>
            <p:cNvSpPr>
              <a:spLocks/>
            </p:cNvSpPr>
            <p:nvPr/>
          </p:nvSpPr>
          <p:spPr bwMode="auto">
            <a:xfrm>
              <a:off x="3469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4" name="Freeform 1120"/>
            <p:cNvSpPr>
              <a:spLocks/>
            </p:cNvSpPr>
            <p:nvPr/>
          </p:nvSpPr>
          <p:spPr bwMode="auto">
            <a:xfrm>
              <a:off x="348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5" name="Freeform 1121"/>
            <p:cNvSpPr>
              <a:spLocks/>
            </p:cNvSpPr>
            <p:nvPr/>
          </p:nvSpPr>
          <p:spPr bwMode="auto">
            <a:xfrm>
              <a:off x="3493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6" name="Freeform 1122"/>
            <p:cNvSpPr>
              <a:spLocks/>
            </p:cNvSpPr>
            <p:nvPr/>
          </p:nvSpPr>
          <p:spPr bwMode="auto">
            <a:xfrm>
              <a:off x="3500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7" name="Freeform 1123"/>
            <p:cNvSpPr>
              <a:spLocks/>
            </p:cNvSpPr>
            <p:nvPr/>
          </p:nvSpPr>
          <p:spPr bwMode="auto">
            <a:xfrm>
              <a:off x="3516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8" name="Freeform 1124"/>
            <p:cNvSpPr>
              <a:spLocks/>
            </p:cNvSpPr>
            <p:nvPr/>
          </p:nvSpPr>
          <p:spPr bwMode="auto">
            <a:xfrm>
              <a:off x="352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89" name="Freeform 1125"/>
            <p:cNvSpPr>
              <a:spLocks/>
            </p:cNvSpPr>
            <p:nvPr/>
          </p:nvSpPr>
          <p:spPr bwMode="auto">
            <a:xfrm>
              <a:off x="3531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10 w 11"/>
                <a:gd name="T9" fmla="*/ 4 h 4"/>
                <a:gd name="T10" fmla="*/ 10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0" name="Freeform 1126"/>
            <p:cNvSpPr>
              <a:spLocks/>
            </p:cNvSpPr>
            <p:nvPr/>
          </p:nvSpPr>
          <p:spPr bwMode="auto">
            <a:xfrm>
              <a:off x="354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1" name="Freeform 1127"/>
            <p:cNvSpPr>
              <a:spLocks/>
            </p:cNvSpPr>
            <p:nvPr/>
          </p:nvSpPr>
          <p:spPr bwMode="auto">
            <a:xfrm>
              <a:off x="355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2" name="Freeform 1128"/>
            <p:cNvSpPr>
              <a:spLocks/>
            </p:cNvSpPr>
            <p:nvPr/>
          </p:nvSpPr>
          <p:spPr bwMode="auto">
            <a:xfrm>
              <a:off x="3562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3" name="Freeform 1129"/>
            <p:cNvSpPr>
              <a:spLocks/>
            </p:cNvSpPr>
            <p:nvPr/>
          </p:nvSpPr>
          <p:spPr bwMode="auto">
            <a:xfrm>
              <a:off x="357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4" name="Freeform 1130"/>
            <p:cNvSpPr>
              <a:spLocks/>
            </p:cNvSpPr>
            <p:nvPr/>
          </p:nvSpPr>
          <p:spPr bwMode="auto">
            <a:xfrm>
              <a:off x="358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5" name="Freeform 1131"/>
            <p:cNvSpPr>
              <a:spLocks/>
            </p:cNvSpPr>
            <p:nvPr/>
          </p:nvSpPr>
          <p:spPr bwMode="auto">
            <a:xfrm>
              <a:off x="3592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6" name="Freeform 1132"/>
            <p:cNvSpPr>
              <a:spLocks/>
            </p:cNvSpPr>
            <p:nvPr/>
          </p:nvSpPr>
          <p:spPr bwMode="auto">
            <a:xfrm>
              <a:off x="360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7" name="Freeform 1133"/>
            <p:cNvSpPr>
              <a:spLocks/>
            </p:cNvSpPr>
            <p:nvPr/>
          </p:nvSpPr>
          <p:spPr bwMode="auto">
            <a:xfrm>
              <a:off x="361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8" name="Freeform 1134"/>
            <p:cNvSpPr>
              <a:spLocks/>
            </p:cNvSpPr>
            <p:nvPr/>
          </p:nvSpPr>
          <p:spPr bwMode="auto">
            <a:xfrm>
              <a:off x="3623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099" name="Freeform 1135"/>
            <p:cNvSpPr>
              <a:spLocks/>
            </p:cNvSpPr>
            <p:nvPr/>
          </p:nvSpPr>
          <p:spPr bwMode="auto">
            <a:xfrm>
              <a:off x="363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0" name="Freeform 1136"/>
            <p:cNvSpPr>
              <a:spLocks/>
            </p:cNvSpPr>
            <p:nvPr/>
          </p:nvSpPr>
          <p:spPr bwMode="auto">
            <a:xfrm>
              <a:off x="364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1" name="Freeform 1137"/>
            <p:cNvSpPr>
              <a:spLocks/>
            </p:cNvSpPr>
            <p:nvPr/>
          </p:nvSpPr>
          <p:spPr bwMode="auto">
            <a:xfrm>
              <a:off x="3654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2" name="Freeform 1138"/>
            <p:cNvSpPr>
              <a:spLocks/>
            </p:cNvSpPr>
            <p:nvPr/>
          </p:nvSpPr>
          <p:spPr bwMode="auto">
            <a:xfrm>
              <a:off x="366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3" name="Freeform 1139"/>
            <p:cNvSpPr>
              <a:spLocks/>
            </p:cNvSpPr>
            <p:nvPr/>
          </p:nvSpPr>
          <p:spPr bwMode="auto">
            <a:xfrm>
              <a:off x="367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4" name="Freeform 1140"/>
            <p:cNvSpPr>
              <a:spLocks/>
            </p:cNvSpPr>
            <p:nvPr/>
          </p:nvSpPr>
          <p:spPr bwMode="auto">
            <a:xfrm>
              <a:off x="3685" y="3372"/>
              <a:ext cx="11" cy="4"/>
            </a:xfrm>
            <a:custGeom>
              <a:avLst/>
              <a:gdLst>
                <a:gd name="T0" fmla="*/ 1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1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5" name="Freeform 1141"/>
            <p:cNvSpPr>
              <a:spLocks/>
            </p:cNvSpPr>
            <p:nvPr/>
          </p:nvSpPr>
          <p:spPr bwMode="auto">
            <a:xfrm>
              <a:off x="370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6" name="Freeform 1142"/>
            <p:cNvSpPr>
              <a:spLocks/>
            </p:cNvSpPr>
            <p:nvPr/>
          </p:nvSpPr>
          <p:spPr bwMode="auto">
            <a:xfrm>
              <a:off x="3708" y="3372"/>
              <a:ext cx="3" cy="4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1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7" name="Freeform 1143"/>
            <p:cNvSpPr>
              <a:spLocks/>
            </p:cNvSpPr>
            <p:nvPr/>
          </p:nvSpPr>
          <p:spPr bwMode="auto">
            <a:xfrm>
              <a:off x="3715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8" name="Freeform 1144"/>
            <p:cNvSpPr>
              <a:spLocks/>
            </p:cNvSpPr>
            <p:nvPr/>
          </p:nvSpPr>
          <p:spPr bwMode="auto">
            <a:xfrm>
              <a:off x="3731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09" name="Freeform 1145"/>
            <p:cNvSpPr>
              <a:spLocks/>
            </p:cNvSpPr>
            <p:nvPr/>
          </p:nvSpPr>
          <p:spPr bwMode="auto">
            <a:xfrm>
              <a:off x="3738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0" name="Freeform 1146"/>
            <p:cNvSpPr>
              <a:spLocks/>
            </p:cNvSpPr>
            <p:nvPr/>
          </p:nvSpPr>
          <p:spPr bwMode="auto">
            <a:xfrm>
              <a:off x="3746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10 w 11"/>
                <a:gd name="T9" fmla="*/ 4 h 4"/>
                <a:gd name="T10" fmla="*/ 10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1" name="Freeform 1147"/>
            <p:cNvSpPr>
              <a:spLocks/>
            </p:cNvSpPr>
            <p:nvPr/>
          </p:nvSpPr>
          <p:spPr bwMode="auto">
            <a:xfrm>
              <a:off x="376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2" name="Freeform 1148"/>
            <p:cNvSpPr>
              <a:spLocks/>
            </p:cNvSpPr>
            <p:nvPr/>
          </p:nvSpPr>
          <p:spPr bwMode="auto">
            <a:xfrm>
              <a:off x="3769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3" name="Freeform 1149"/>
            <p:cNvSpPr>
              <a:spLocks/>
            </p:cNvSpPr>
            <p:nvPr/>
          </p:nvSpPr>
          <p:spPr bwMode="auto">
            <a:xfrm>
              <a:off x="3777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4" name="Freeform 1150"/>
            <p:cNvSpPr>
              <a:spLocks/>
            </p:cNvSpPr>
            <p:nvPr/>
          </p:nvSpPr>
          <p:spPr bwMode="auto">
            <a:xfrm>
              <a:off x="379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5" name="Freeform 1151"/>
            <p:cNvSpPr>
              <a:spLocks/>
            </p:cNvSpPr>
            <p:nvPr/>
          </p:nvSpPr>
          <p:spPr bwMode="auto">
            <a:xfrm>
              <a:off x="380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6" name="Freeform 1152"/>
            <p:cNvSpPr>
              <a:spLocks/>
            </p:cNvSpPr>
            <p:nvPr/>
          </p:nvSpPr>
          <p:spPr bwMode="auto">
            <a:xfrm>
              <a:off x="3807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7" name="Freeform 1153"/>
            <p:cNvSpPr>
              <a:spLocks/>
            </p:cNvSpPr>
            <p:nvPr/>
          </p:nvSpPr>
          <p:spPr bwMode="auto">
            <a:xfrm>
              <a:off x="382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8" name="Freeform 1154"/>
            <p:cNvSpPr>
              <a:spLocks/>
            </p:cNvSpPr>
            <p:nvPr/>
          </p:nvSpPr>
          <p:spPr bwMode="auto">
            <a:xfrm>
              <a:off x="3830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9" name="Freeform 1155"/>
            <p:cNvSpPr>
              <a:spLocks/>
            </p:cNvSpPr>
            <p:nvPr/>
          </p:nvSpPr>
          <p:spPr bwMode="auto">
            <a:xfrm>
              <a:off x="3838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0" name="Freeform 1156"/>
            <p:cNvSpPr>
              <a:spLocks/>
            </p:cNvSpPr>
            <p:nvPr/>
          </p:nvSpPr>
          <p:spPr bwMode="auto">
            <a:xfrm>
              <a:off x="385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1" name="Freeform 1157"/>
            <p:cNvSpPr>
              <a:spLocks/>
            </p:cNvSpPr>
            <p:nvPr/>
          </p:nvSpPr>
          <p:spPr bwMode="auto">
            <a:xfrm>
              <a:off x="3861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2" name="Freeform 1158"/>
            <p:cNvSpPr>
              <a:spLocks/>
            </p:cNvSpPr>
            <p:nvPr/>
          </p:nvSpPr>
          <p:spPr bwMode="auto">
            <a:xfrm>
              <a:off x="3869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3" name="Freeform 1159"/>
            <p:cNvSpPr>
              <a:spLocks/>
            </p:cNvSpPr>
            <p:nvPr/>
          </p:nvSpPr>
          <p:spPr bwMode="auto">
            <a:xfrm>
              <a:off x="388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4" name="Freeform 1160"/>
            <p:cNvSpPr>
              <a:spLocks/>
            </p:cNvSpPr>
            <p:nvPr/>
          </p:nvSpPr>
          <p:spPr bwMode="auto">
            <a:xfrm>
              <a:off x="3892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5" name="Freeform 1161"/>
            <p:cNvSpPr>
              <a:spLocks/>
            </p:cNvSpPr>
            <p:nvPr/>
          </p:nvSpPr>
          <p:spPr bwMode="auto">
            <a:xfrm>
              <a:off x="3900" y="3372"/>
              <a:ext cx="11" cy="4"/>
            </a:xfrm>
            <a:custGeom>
              <a:avLst/>
              <a:gdLst>
                <a:gd name="T0" fmla="*/ 1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1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1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6" name="Freeform 1162"/>
            <p:cNvSpPr>
              <a:spLocks/>
            </p:cNvSpPr>
            <p:nvPr/>
          </p:nvSpPr>
          <p:spPr bwMode="auto">
            <a:xfrm>
              <a:off x="391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7" name="Freeform 1163"/>
            <p:cNvSpPr>
              <a:spLocks/>
            </p:cNvSpPr>
            <p:nvPr/>
          </p:nvSpPr>
          <p:spPr bwMode="auto">
            <a:xfrm>
              <a:off x="3923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8" name="Freeform 1164"/>
            <p:cNvSpPr>
              <a:spLocks/>
            </p:cNvSpPr>
            <p:nvPr/>
          </p:nvSpPr>
          <p:spPr bwMode="auto">
            <a:xfrm>
              <a:off x="3930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9" name="Freeform 1165"/>
            <p:cNvSpPr>
              <a:spLocks/>
            </p:cNvSpPr>
            <p:nvPr/>
          </p:nvSpPr>
          <p:spPr bwMode="auto">
            <a:xfrm>
              <a:off x="3946" y="3372"/>
              <a:ext cx="3" cy="4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2 w 3"/>
                <a:gd name="T9" fmla="*/ 4 h 4"/>
                <a:gd name="T10" fmla="*/ 2 w 3"/>
                <a:gd name="T11" fmla="*/ 4 h 4"/>
                <a:gd name="T12" fmla="*/ 3 w 3"/>
                <a:gd name="T13" fmla="*/ 2 h 4"/>
                <a:gd name="T14" fmla="*/ 3 w 3"/>
                <a:gd name="T15" fmla="*/ 0 h 4"/>
                <a:gd name="T16" fmla="*/ 2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0" name="Freeform 1166"/>
            <p:cNvSpPr>
              <a:spLocks/>
            </p:cNvSpPr>
            <p:nvPr/>
          </p:nvSpPr>
          <p:spPr bwMode="auto">
            <a:xfrm>
              <a:off x="3953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1" name="Freeform 1167"/>
            <p:cNvSpPr>
              <a:spLocks/>
            </p:cNvSpPr>
            <p:nvPr/>
          </p:nvSpPr>
          <p:spPr bwMode="auto">
            <a:xfrm>
              <a:off x="3961" y="3372"/>
              <a:ext cx="12" cy="4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0 h 4"/>
                <a:gd name="T4" fmla="*/ 0 w 12"/>
                <a:gd name="T5" fmla="*/ 2 h 4"/>
                <a:gd name="T6" fmla="*/ 0 w 12"/>
                <a:gd name="T7" fmla="*/ 4 h 4"/>
                <a:gd name="T8" fmla="*/ 10 w 12"/>
                <a:gd name="T9" fmla="*/ 4 h 4"/>
                <a:gd name="T10" fmla="*/ 10 w 12"/>
                <a:gd name="T11" fmla="*/ 4 h 4"/>
                <a:gd name="T12" fmla="*/ 12 w 12"/>
                <a:gd name="T13" fmla="*/ 2 h 4"/>
                <a:gd name="T14" fmla="*/ 12 w 12"/>
                <a:gd name="T15" fmla="*/ 0 h 4"/>
                <a:gd name="T16" fmla="*/ 2 w 1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2" name="Freeform 1168"/>
            <p:cNvSpPr>
              <a:spLocks/>
            </p:cNvSpPr>
            <p:nvPr/>
          </p:nvSpPr>
          <p:spPr bwMode="auto">
            <a:xfrm>
              <a:off x="3976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3" name="Freeform 1169"/>
            <p:cNvSpPr>
              <a:spLocks/>
            </p:cNvSpPr>
            <p:nvPr/>
          </p:nvSpPr>
          <p:spPr bwMode="auto">
            <a:xfrm>
              <a:off x="3984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4" name="Freeform 1170"/>
            <p:cNvSpPr>
              <a:spLocks/>
            </p:cNvSpPr>
            <p:nvPr/>
          </p:nvSpPr>
          <p:spPr bwMode="auto">
            <a:xfrm>
              <a:off x="3992" y="3372"/>
              <a:ext cx="11" cy="4"/>
            </a:xfrm>
            <a:custGeom>
              <a:avLst/>
              <a:gdLst>
                <a:gd name="T0" fmla="*/ 2 w 11"/>
                <a:gd name="T1" fmla="*/ 0 h 4"/>
                <a:gd name="T2" fmla="*/ 0 w 11"/>
                <a:gd name="T3" fmla="*/ 0 h 4"/>
                <a:gd name="T4" fmla="*/ 0 w 11"/>
                <a:gd name="T5" fmla="*/ 2 h 4"/>
                <a:gd name="T6" fmla="*/ 0 w 11"/>
                <a:gd name="T7" fmla="*/ 4 h 4"/>
                <a:gd name="T8" fmla="*/ 9 w 11"/>
                <a:gd name="T9" fmla="*/ 4 h 4"/>
                <a:gd name="T10" fmla="*/ 9 w 11"/>
                <a:gd name="T11" fmla="*/ 4 h 4"/>
                <a:gd name="T12" fmla="*/ 11 w 11"/>
                <a:gd name="T13" fmla="*/ 2 h 4"/>
                <a:gd name="T14" fmla="*/ 11 w 11"/>
                <a:gd name="T15" fmla="*/ 0 h 4"/>
                <a:gd name="T16" fmla="*/ 2 w 1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5" name="Freeform 1171"/>
            <p:cNvSpPr>
              <a:spLocks/>
            </p:cNvSpPr>
            <p:nvPr/>
          </p:nvSpPr>
          <p:spPr bwMode="auto">
            <a:xfrm>
              <a:off x="4007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6" name="Freeform 1172"/>
            <p:cNvSpPr>
              <a:spLocks/>
            </p:cNvSpPr>
            <p:nvPr/>
          </p:nvSpPr>
          <p:spPr bwMode="auto">
            <a:xfrm>
              <a:off x="4015" y="3372"/>
              <a:ext cx="4" cy="4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2 w 4"/>
                <a:gd name="T9" fmla="*/ 4 h 4"/>
                <a:gd name="T10" fmla="*/ 2 w 4"/>
                <a:gd name="T11" fmla="*/ 4 h 4"/>
                <a:gd name="T12" fmla="*/ 4 w 4"/>
                <a:gd name="T13" fmla="*/ 2 h 4"/>
                <a:gd name="T14" fmla="*/ 4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137" name="Line 1174"/>
          <p:cNvSpPr>
            <a:spLocks noChangeShapeType="1"/>
          </p:cNvSpPr>
          <p:nvPr/>
        </p:nvSpPr>
        <p:spPr bwMode="auto">
          <a:xfrm flipV="1">
            <a:off x="4568588" y="6091451"/>
            <a:ext cx="3886200" cy="0"/>
          </a:xfrm>
          <a:prstGeom prst="line">
            <a:avLst/>
          </a:prstGeom>
          <a:noFill/>
          <a:ln w="38100">
            <a:solidFill>
              <a:srgbClr val="00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  <p:sp>
        <p:nvSpPr>
          <p:cNvPr id="1138" name="Rectangle 1178"/>
          <p:cNvSpPr>
            <a:spLocks noChangeArrowheads="1"/>
          </p:cNvSpPr>
          <p:nvPr/>
        </p:nvSpPr>
        <p:spPr bwMode="auto">
          <a:xfrm>
            <a:off x="8530988" y="5481851"/>
            <a:ext cx="9620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200">
                <a:solidFill>
                  <a:srgbClr val="000000"/>
                </a:solidFill>
                <a:latin typeface="Times New Roman" panose="02020603050405020304" pitchFamily="18" charset="0"/>
              </a:rPr>
              <a:t>técnicos -día</a:t>
            </a:r>
          </a:p>
        </p:txBody>
      </p:sp>
      <p:sp>
        <p:nvSpPr>
          <p:cNvPr id="1139" name="Text Box 1181"/>
          <p:cNvSpPr txBox="1">
            <a:spLocks noChangeArrowheads="1"/>
          </p:cNvSpPr>
          <p:nvPr/>
        </p:nvSpPr>
        <p:spPr bwMode="auto">
          <a:xfrm>
            <a:off x="8892938" y="3348251"/>
            <a:ext cx="139382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400" b="1">
                <a:solidFill>
                  <a:srgbClr val="FF0000"/>
                </a:solidFill>
              </a:rPr>
              <a:t>410 técnicos-día</a:t>
            </a:r>
          </a:p>
          <a:p>
            <a:r>
              <a:rPr lang="es-ES_tradnl" altLang="es-PE" sz="1400" b="1" u="sng">
                <a:solidFill>
                  <a:srgbClr val="FF0000"/>
                </a:solidFill>
              </a:rPr>
              <a:t>408 técnicos-día</a:t>
            </a:r>
          </a:p>
        </p:txBody>
      </p:sp>
      <p:sp>
        <p:nvSpPr>
          <p:cNvPr id="1140" name="Text Box 1182"/>
          <p:cNvSpPr txBox="1">
            <a:spLocks noChangeArrowheads="1"/>
          </p:cNvSpPr>
          <p:nvPr/>
        </p:nvSpPr>
        <p:spPr bwMode="auto">
          <a:xfrm>
            <a:off x="8835788" y="3881651"/>
            <a:ext cx="91440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r>
              <a:rPr lang="es-ES_tradnl" altLang="es-PE" sz="1400" b="1">
                <a:solidFill>
                  <a:srgbClr val="008000"/>
                </a:solidFill>
              </a:rPr>
              <a:t>151 días</a:t>
            </a:r>
          </a:p>
          <a:p>
            <a:r>
              <a:rPr lang="es-ES_tradnl" altLang="es-PE" sz="1400" b="1" u="sng">
                <a:solidFill>
                  <a:srgbClr val="008000"/>
                </a:solidFill>
              </a:rPr>
              <a:t>140 días</a:t>
            </a:r>
            <a:endParaRPr lang="es-ES_tradnl" altLang="es-PE" sz="1400" b="1">
              <a:solidFill>
                <a:srgbClr val="008000"/>
              </a:solidFill>
            </a:endParaRPr>
          </a:p>
        </p:txBody>
      </p:sp>
      <p:sp>
        <p:nvSpPr>
          <p:cNvPr id="1141" name="Text Box 1183"/>
          <p:cNvSpPr txBox="1">
            <a:spLocks noChangeArrowheads="1"/>
          </p:cNvSpPr>
          <p:nvPr/>
        </p:nvSpPr>
        <p:spPr bwMode="auto">
          <a:xfrm>
            <a:off x="1977788" y="4872251"/>
            <a:ext cx="152400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 algn="l"/>
            <a:r>
              <a:rPr lang="es-ES_tradnl" altLang="es-PE" sz="1400" b="1" dirty="0">
                <a:solidFill>
                  <a:srgbClr val="FF0000"/>
                </a:solidFill>
              </a:rPr>
              <a:t>208 técnicos-día</a:t>
            </a:r>
            <a:endParaRPr lang="es-ES_tradnl" altLang="es-PE" sz="1400" b="1" dirty="0"/>
          </a:p>
          <a:p>
            <a:pPr algn="l"/>
            <a:r>
              <a:rPr lang="es-ES_tradnl" altLang="es-PE" sz="1400" b="1" dirty="0">
                <a:solidFill>
                  <a:srgbClr val="008000"/>
                </a:solidFill>
              </a:rPr>
              <a:t>101 días</a:t>
            </a:r>
          </a:p>
        </p:txBody>
      </p:sp>
      <p:sp>
        <p:nvSpPr>
          <p:cNvPr id="1142" name="Text Box 1186"/>
          <p:cNvSpPr txBox="1">
            <a:spLocks noChangeArrowheads="1"/>
          </p:cNvSpPr>
          <p:nvPr/>
        </p:nvSpPr>
        <p:spPr bwMode="auto">
          <a:xfrm>
            <a:off x="8607188" y="3500651"/>
            <a:ext cx="3111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b="1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1143" name="Text Box 1187"/>
          <p:cNvSpPr txBox="1">
            <a:spLocks noChangeArrowheads="1"/>
          </p:cNvSpPr>
          <p:nvPr/>
        </p:nvSpPr>
        <p:spPr bwMode="auto">
          <a:xfrm>
            <a:off x="8607188" y="4034051"/>
            <a:ext cx="3111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b="1">
                <a:solidFill>
                  <a:srgbClr val="008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002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APLICACIONES</a:t>
            </a:r>
            <a:br>
              <a:rPr lang="en-US" dirty="0"/>
            </a:br>
            <a:r>
              <a:rPr lang="en-US" dirty="0" err="1"/>
              <a:t>Análisis</a:t>
            </a:r>
            <a:r>
              <a:rPr lang="en-US" dirty="0"/>
              <a:t> post-mortem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2324"/>
          <p:cNvSpPr>
            <a:spLocks noChangeArrowheads="1"/>
          </p:cNvSpPr>
          <p:nvPr/>
        </p:nvSpPr>
        <p:spPr bwMode="auto">
          <a:xfrm>
            <a:off x="2326105" y="2145631"/>
            <a:ext cx="8534400" cy="403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bIns="0" anchor="ctr"/>
          <a:lstStyle/>
          <a:p>
            <a:endParaRPr lang="es-PE"/>
          </a:p>
        </p:txBody>
      </p:sp>
      <p:sp>
        <p:nvSpPr>
          <p:cNvPr id="6" name="Rectangle 2179"/>
          <p:cNvSpPr>
            <a:spLocks noChangeArrowheads="1"/>
          </p:cNvSpPr>
          <p:nvPr/>
        </p:nvSpPr>
        <p:spPr bwMode="auto">
          <a:xfrm>
            <a:off x="7536280" y="3160044"/>
            <a:ext cx="2728913" cy="1484312"/>
          </a:xfrm>
          <a:prstGeom prst="rect">
            <a:avLst/>
          </a:prstGeom>
          <a:solidFill>
            <a:srgbClr val="FFFFFF"/>
          </a:solidFill>
          <a:ln w="47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7" name="Rectangle 2180"/>
          <p:cNvSpPr>
            <a:spLocks noChangeArrowheads="1"/>
          </p:cNvSpPr>
          <p:nvPr/>
        </p:nvSpPr>
        <p:spPr bwMode="auto">
          <a:xfrm>
            <a:off x="7536280" y="3160044"/>
            <a:ext cx="2720975" cy="1479550"/>
          </a:xfrm>
          <a:prstGeom prst="rect">
            <a:avLst/>
          </a:prstGeom>
          <a:noFill/>
          <a:ln w="12700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" name="Line 2181"/>
          <p:cNvSpPr>
            <a:spLocks noChangeShapeType="1"/>
          </p:cNvSpPr>
          <p:nvPr/>
        </p:nvSpPr>
        <p:spPr bwMode="auto">
          <a:xfrm>
            <a:off x="7536280" y="3523581"/>
            <a:ext cx="2716213" cy="4763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" name="Line 2182"/>
          <p:cNvSpPr>
            <a:spLocks noChangeShapeType="1"/>
          </p:cNvSpPr>
          <p:nvPr/>
        </p:nvSpPr>
        <p:spPr bwMode="auto">
          <a:xfrm>
            <a:off x="7536280" y="3895056"/>
            <a:ext cx="2716213" cy="4763"/>
          </a:xfrm>
          <a:prstGeom prst="line">
            <a:avLst/>
          </a:prstGeom>
          <a:noFill/>
          <a:ln w="476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" name="Line 2183"/>
          <p:cNvSpPr>
            <a:spLocks noChangeShapeType="1"/>
          </p:cNvSpPr>
          <p:nvPr/>
        </p:nvSpPr>
        <p:spPr bwMode="auto">
          <a:xfrm>
            <a:off x="7536280" y="4263356"/>
            <a:ext cx="2716213" cy="1588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1" name="Rectangle 2184"/>
          <p:cNvSpPr>
            <a:spLocks noChangeArrowheads="1"/>
          </p:cNvSpPr>
          <p:nvPr/>
        </p:nvSpPr>
        <p:spPr bwMode="auto">
          <a:xfrm>
            <a:off x="7079080" y="3160044"/>
            <a:ext cx="227013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2" name="Rectangle 2185"/>
          <p:cNvSpPr>
            <a:spLocks noChangeArrowheads="1"/>
          </p:cNvSpPr>
          <p:nvPr/>
        </p:nvSpPr>
        <p:spPr bwMode="auto">
          <a:xfrm>
            <a:off x="7075905" y="3164806"/>
            <a:ext cx="21431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200</a:t>
            </a:r>
            <a:endParaRPr lang="es-ES_tradnl" altLang="es-PE" sz="1800"/>
          </a:p>
        </p:txBody>
      </p:sp>
      <p:sp>
        <p:nvSpPr>
          <p:cNvPr id="13" name="Rectangle 2186"/>
          <p:cNvSpPr>
            <a:spLocks noChangeArrowheads="1"/>
          </p:cNvSpPr>
          <p:nvPr/>
        </p:nvSpPr>
        <p:spPr bwMode="auto">
          <a:xfrm>
            <a:off x="7326730" y="3160044"/>
            <a:ext cx="201613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" name="Rectangle 2187"/>
          <p:cNvSpPr>
            <a:spLocks noChangeArrowheads="1"/>
          </p:cNvSpPr>
          <p:nvPr/>
        </p:nvSpPr>
        <p:spPr bwMode="auto">
          <a:xfrm>
            <a:off x="7326730" y="3164806"/>
            <a:ext cx="1778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día</a:t>
            </a:r>
            <a:endParaRPr lang="es-ES_tradnl" altLang="es-PE" sz="1800"/>
          </a:p>
        </p:txBody>
      </p:sp>
      <p:sp>
        <p:nvSpPr>
          <p:cNvPr id="15" name="Rectangle 2188"/>
          <p:cNvSpPr>
            <a:spLocks noChangeArrowheads="1"/>
          </p:cNvSpPr>
          <p:nvPr/>
        </p:nvSpPr>
        <p:spPr bwMode="auto">
          <a:xfrm>
            <a:off x="7079080" y="3294981"/>
            <a:ext cx="227013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" name="Rectangle 2189"/>
          <p:cNvSpPr>
            <a:spLocks noChangeArrowheads="1"/>
          </p:cNvSpPr>
          <p:nvPr/>
        </p:nvSpPr>
        <p:spPr bwMode="auto">
          <a:xfrm>
            <a:off x="7075905" y="3304506"/>
            <a:ext cx="21431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endParaRPr lang="es-ES_tradnl" altLang="es-PE" sz="1800"/>
          </a:p>
        </p:txBody>
      </p:sp>
      <p:sp>
        <p:nvSpPr>
          <p:cNvPr id="17" name="Rectangle 2190"/>
          <p:cNvSpPr>
            <a:spLocks noChangeArrowheads="1"/>
          </p:cNvSpPr>
          <p:nvPr/>
        </p:nvSpPr>
        <p:spPr bwMode="auto">
          <a:xfrm>
            <a:off x="7326730" y="3294981"/>
            <a:ext cx="188913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8" name="Rectangle 2191"/>
          <p:cNvSpPr>
            <a:spLocks noChangeArrowheads="1"/>
          </p:cNvSpPr>
          <p:nvPr/>
        </p:nvSpPr>
        <p:spPr bwMode="auto">
          <a:xfrm>
            <a:off x="7326730" y="3304506"/>
            <a:ext cx="1698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800"/>
          </a:p>
        </p:txBody>
      </p:sp>
      <p:sp>
        <p:nvSpPr>
          <p:cNvPr id="19" name="Rectangle 2193"/>
          <p:cNvSpPr>
            <a:spLocks noChangeArrowheads="1"/>
          </p:cNvSpPr>
          <p:nvPr/>
        </p:nvSpPr>
        <p:spPr bwMode="auto">
          <a:xfrm>
            <a:off x="7326730" y="3433094"/>
            <a:ext cx="201613" cy="147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" name="Rectangle 2194"/>
          <p:cNvSpPr>
            <a:spLocks noChangeArrowheads="1"/>
          </p:cNvSpPr>
          <p:nvPr/>
        </p:nvSpPr>
        <p:spPr bwMode="auto">
          <a:xfrm>
            <a:off x="7079080" y="3566444"/>
            <a:ext cx="227013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1" name="Rectangle 2197"/>
          <p:cNvSpPr>
            <a:spLocks noChangeArrowheads="1"/>
          </p:cNvSpPr>
          <p:nvPr/>
        </p:nvSpPr>
        <p:spPr bwMode="auto">
          <a:xfrm>
            <a:off x="7326730" y="4090319"/>
            <a:ext cx="201613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2" name="Rectangle 2198"/>
          <p:cNvSpPr>
            <a:spLocks noChangeArrowheads="1"/>
          </p:cNvSpPr>
          <p:nvPr/>
        </p:nvSpPr>
        <p:spPr bwMode="auto">
          <a:xfrm>
            <a:off x="7079080" y="4225256"/>
            <a:ext cx="227013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3" name="Rectangle 2200"/>
          <p:cNvSpPr>
            <a:spLocks noChangeArrowheads="1"/>
          </p:cNvSpPr>
          <p:nvPr/>
        </p:nvSpPr>
        <p:spPr bwMode="auto">
          <a:xfrm>
            <a:off x="7175918" y="4363369"/>
            <a:ext cx="125412" cy="147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4" name="Rectangle 2201"/>
          <p:cNvSpPr>
            <a:spLocks noChangeArrowheads="1"/>
          </p:cNvSpPr>
          <p:nvPr/>
        </p:nvSpPr>
        <p:spPr bwMode="auto">
          <a:xfrm>
            <a:off x="7172743" y="4368131"/>
            <a:ext cx="1016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s-ES_tradnl" altLang="es-PE" sz="1800"/>
          </a:p>
        </p:txBody>
      </p:sp>
      <p:sp>
        <p:nvSpPr>
          <p:cNvPr id="25" name="Rectangle 2202"/>
          <p:cNvSpPr>
            <a:spLocks noChangeArrowheads="1"/>
          </p:cNvSpPr>
          <p:nvPr/>
        </p:nvSpPr>
        <p:spPr bwMode="auto">
          <a:xfrm>
            <a:off x="7326730" y="4363369"/>
            <a:ext cx="201613" cy="147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6" name="Rectangle 2203"/>
          <p:cNvSpPr>
            <a:spLocks noChangeArrowheads="1"/>
          </p:cNvSpPr>
          <p:nvPr/>
        </p:nvSpPr>
        <p:spPr bwMode="auto">
          <a:xfrm>
            <a:off x="7326730" y="4368131"/>
            <a:ext cx="1778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día</a:t>
            </a:r>
            <a:endParaRPr lang="es-ES_tradnl" altLang="es-PE" sz="1800"/>
          </a:p>
        </p:txBody>
      </p:sp>
      <p:sp>
        <p:nvSpPr>
          <p:cNvPr id="27" name="Rectangle 2204"/>
          <p:cNvSpPr>
            <a:spLocks noChangeArrowheads="1"/>
          </p:cNvSpPr>
          <p:nvPr/>
        </p:nvSpPr>
        <p:spPr bwMode="auto">
          <a:xfrm>
            <a:off x="7079080" y="4496719"/>
            <a:ext cx="227013" cy="147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8" name="Rectangle 2205"/>
          <p:cNvSpPr>
            <a:spLocks noChangeArrowheads="1"/>
          </p:cNvSpPr>
          <p:nvPr/>
        </p:nvSpPr>
        <p:spPr bwMode="auto">
          <a:xfrm>
            <a:off x="7075905" y="4501481"/>
            <a:ext cx="21431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200</a:t>
            </a:r>
            <a:endParaRPr lang="es-ES_tradnl" altLang="es-PE" sz="1800"/>
          </a:p>
        </p:txBody>
      </p:sp>
      <p:sp>
        <p:nvSpPr>
          <p:cNvPr id="29" name="Rectangle 2206"/>
          <p:cNvSpPr>
            <a:spLocks noChangeArrowheads="1"/>
          </p:cNvSpPr>
          <p:nvPr/>
        </p:nvSpPr>
        <p:spPr bwMode="auto">
          <a:xfrm>
            <a:off x="7326730" y="4496719"/>
            <a:ext cx="188913" cy="147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0" name="Rectangle 2207"/>
          <p:cNvSpPr>
            <a:spLocks noChangeArrowheads="1"/>
          </p:cNvSpPr>
          <p:nvPr/>
        </p:nvSpPr>
        <p:spPr bwMode="auto">
          <a:xfrm>
            <a:off x="7326730" y="4501481"/>
            <a:ext cx="16986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800"/>
          </a:p>
        </p:txBody>
      </p:sp>
      <p:sp>
        <p:nvSpPr>
          <p:cNvPr id="31" name="Line 2208"/>
          <p:cNvSpPr>
            <a:spLocks noChangeShapeType="1"/>
          </p:cNvSpPr>
          <p:nvPr/>
        </p:nvSpPr>
        <p:spPr bwMode="auto">
          <a:xfrm>
            <a:off x="7714080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2" name="Line 2209"/>
          <p:cNvSpPr>
            <a:spLocks noChangeShapeType="1"/>
          </p:cNvSpPr>
          <p:nvPr/>
        </p:nvSpPr>
        <p:spPr bwMode="auto">
          <a:xfrm>
            <a:off x="7896643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3" name="Line 2210"/>
          <p:cNvSpPr>
            <a:spLocks noChangeShapeType="1"/>
          </p:cNvSpPr>
          <p:nvPr/>
        </p:nvSpPr>
        <p:spPr bwMode="auto">
          <a:xfrm>
            <a:off x="8077618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4" name="Line 2211"/>
          <p:cNvSpPr>
            <a:spLocks noChangeShapeType="1"/>
          </p:cNvSpPr>
          <p:nvPr/>
        </p:nvSpPr>
        <p:spPr bwMode="auto">
          <a:xfrm>
            <a:off x="8260180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5" name="Line 2212"/>
          <p:cNvSpPr>
            <a:spLocks noChangeShapeType="1"/>
          </p:cNvSpPr>
          <p:nvPr/>
        </p:nvSpPr>
        <p:spPr bwMode="auto">
          <a:xfrm>
            <a:off x="8441155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6" name="Line 2213"/>
          <p:cNvSpPr>
            <a:spLocks noChangeShapeType="1"/>
          </p:cNvSpPr>
          <p:nvPr/>
        </p:nvSpPr>
        <p:spPr bwMode="auto">
          <a:xfrm>
            <a:off x="8620543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7" name="Line 2214"/>
          <p:cNvSpPr>
            <a:spLocks noChangeShapeType="1"/>
          </p:cNvSpPr>
          <p:nvPr/>
        </p:nvSpPr>
        <p:spPr bwMode="auto">
          <a:xfrm>
            <a:off x="8801518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8" name="Line 2215"/>
          <p:cNvSpPr>
            <a:spLocks noChangeShapeType="1"/>
          </p:cNvSpPr>
          <p:nvPr/>
        </p:nvSpPr>
        <p:spPr bwMode="auto">
          <a:xfrm>
            <a:off x="8984080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39" name="Line 2216"/>
          <p:cNvSpPr>
            <a:spLocks noChangeShapeType="1"/>
          </p:cNvSpPr>
          <p:nvPr/>
        </p:nvSpPr>
        <p:spPr bwMode="auto">
          <a:xfrm>
            <a:off x="9165055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0" name="Line 2217"/>
          <p:cNvSpPr>
            <a:spLocks noChangeShapeType="1"/>
          </p:cNvSpPr>
          <p:nvPr/>
        </p:nvSpPr>
        <p:spPr bwMode="auto">
          <a:xfrm>
            <a:off x="9347618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1" name="Line 2218"/>
          <p:cNvSpPr>
            <a:spLocks noChangeShapeType="1"/>
          </p:cNvSpPr>
          <p:nvPr/>
        </p:nvSpPr>
        <p:spPr bwMode="auto">
          <a:xfrm>
            <a:off x="9525418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2" name="Line 2219"/>
          <p:cNvSpPr>
            <a:spLocks noChangeShapeType="1"/>
          </p:cNvSpPr>
          <p:nvPr/>
        </p:nvSpPr>
        <p:spPr bwMode="auto">
          <a:xfrm>
            <a:off x="9707980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3" name="Line 2220"/>
          <p:cNvSpPr>
            <a:spLocks noChangeShapeType="1"/>
          </p:cNvSpPr>
          <p:nvPr/>
        </p:nvSpPr>
        <p:spPr bwMode="auto">
          <a:xfrm>
            <a:off x="9888955" y="3160044"/>
            <a:ext cx="1588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44" name="Line 2221"/>
          <p:cNvSpPr>
            <a:spLocks noChangeShapeType="1"/>
          </p:cNvSpPr>
          <p:nvPr/>
        </p:nvSpPr>
        <p:spPr bwMode="auto">
          <a:xfrm>
            <a:off x="10071518" y="3160044"/>
            <a:ext cx="1587" cy="1474787"/>
          </a:xfrm>
          <a:prstGeom prst="line">
            <a:avLst/>
          </a:prstGeom>
          <a:noFill/>
          <a:ln w="4763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45" name="Group 2240"/>
          <p:cNvGrpSpPr>
            <a:grpSpLocks/>
          </p:cNvGrpSpPr>
          <p:nvPr/>
        </p:nvGrpSpPr>
        <p:grpSpPr bwMode="auto">
          <a:xfrm>
            <a:off x="7536280" y="3666456"/>
            <a:ext cx="2716213" cy="930275"/>
            <a:chOff x="3474" y="2158"/>
            <a:chExt cx="1711" cy="586"/>
          </a:xfrm>
        </p:grpSpPr>
        <p:sp>
          <p:nvSpPr>
            <p:cNvPr id="46" name="Rectangle 2222"/>
            <p:cNvSpPr>
              <a:spLocks noChangeArrowheads="1"/>
            </p:cNvSpPr>
            <p:nvPr/>
          </p:nvSpPr>
          <p:spPr bwMode="auto">
            <a:xfrm>
              <a:off x="3474" y="2726"/>
              <a:ext cx="61" cy="1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47" name="Freeform 2223"/>
            <p:cNvSpPr>
              <a:spLocks/>
            </p:cNvSpPr>
            <p:nvPr/>
          </p:nvSpPr>
          <p:spPr bwMode="auto">
            <a:xfrm>
              <a:off x="3581" y="2726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28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28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28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48" name="Freeform 2224"/>
            <p:cNvSpPr>
              <a:spLocks/>
            </p:cNvSpPr>
            <p:nvPr/>
          </p:nvSpPr>
          <p:spPr bwMode="auto">
            <a:xfrm>
              <a:off x="3688" y="2723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58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58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58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49" name="Freeform 2225"/>
            <p:cNvSpPr>
              <a:spLocks/>
            </p:cNvSpPr>
            <p:nvPr/>
          </p:nvSpPr>
          <p:spPr bwMode="auto">
            <a:xfrm>
              <a:off x="3795" y="2723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20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20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20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0" name="Freeform 2226"/>
            <p:cNvSpPr>
              <a:spLocks/>
            </p:cNvSpPr>
            <p:nvPr/>
          </p:nvSpPr>
          <p:spPr bwMode="auto">
            <a:xfrm>
              <a:off x="3902" y="2717"/>
              <a:ext cx="61" cy="21"/>
            </a:xfrm>
            <a:custGeom>
              <a:avLst/>
              <a:gdLst>
                <a:gd name="T0" fmla="*/ 0 w 61"/>
                <a:gd name="T1" fmla="*/ 3 h 21"/>
                <a:gd name="T2" fmla="*/ 0 w 61"/>
                <a:gd name="T3" fmla="*/ 21 h 21"/>
                <a:gd name="T4" fmla="*/ 51 w 61"/>
                <a:gd name="T5" fmla="*/ 18 h 21"/>
                <a:gd name="T6" fmla="*/ 61 w 61"/>
                <a:gd name="T7" fmla="*/ 18 h 21"/>
                <a:gd name="T8" fmla="*/ 61 w 61"/>
                <a:gd name="T9" fmla="*/ 0 h 21"/>
                <a:gd name="T10" fmla="*/ 51 w 61"/>
                <a:gd name="T11" fmla="*/ 0 h 21"/>
                <a:gd name="T12" fmla="*/ 0 w 61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1">
                  <a:moveTo>
                    <a:pt x="0" y="3"/>
                  </a:moveTo>
                  <a:lnTo>
                    <a:pt x="0" y="21"/>
                  </a:lnTo>
                  <a:lnTo>
                    <a:pt x="51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1" name="Freeform 2227"/>
            <p:cNvSpPr>
              <a:spLocks/>
            </p:cNvSpPr>
            <p:nvPr/>
          </p:nvSpPr>
          <p:spPr bwMode="auto">
            <a:xfrm>
              <a:off x="4009" y="2714"/>
              <a:ext cx="61" cy="21"/>
            </a:xfrm>
            <a:custGeom>
              <a:avLst/>
              <a:gdLst>
                <a:gd name="T0" fmla="*/ 0 w 61"/>
                <a:gd name="T1" fmla="*/ 3 h 21"/>
                <a:gd name="T2" fmla="*/ 0 w 61"/>
                <a:gd name="T3" fmla="*/ 21 h 21"/>
                <a:gd name="T4" fmla="*/ 13 w 61"/>
                <a:gd name="T5" fmla="*/ 21 h 21"/>
                <a:gd name="T6" fmla="*/ 61 w 61"/>
                <a:gd name="T7" fmla="*/ 18 h 21"/>
                <a:gd name="T8" fmla="*/ 61 w 61"/>
                <a:gd name="T9" fmla="*/ 0 h 21"/>
                <a:gd name="T10" fmla="*/ 13 w 61"/>
                <a:gd name="T11" fmla="*/ 3 h 21"/>
                <a:gd name="T12" fmla="*/ 0 w 61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1">
                  <a:moveTo>
                    <a:pt x="0" y="3"/>
                  </a:moveTo>
                  <a:lnTo>
                    <a:pt x="0" y="21"/>
                  </a:lnTo>
                  <a:lnTo>
                    <a:pt x="13" y="21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13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2" name="Freeform 2228"/>
            <p:cNvSpPr>
              <a:spLocks/>
            </p:cNvSpPr>
            <p:nvPr/>
          </p:nvSpPr>
          <p:spPr bwMode="auto">
            <a:xfrm>
              <a:off x="4116" y="2708"/>
              <a:ext cx="61" cy="21"/>
            </a:xfrm>
            <a:custGeom>
              <a:avLst/>
              <a:gdLst>
                <a:gd name="T0" fmla="*/ 0 w 61"/>
                <a:gd name="T1" fmla="*/ 3 h 21"/>
                <a:gd name="T2" fmla="*/ 0 w 61"/>
                <a:gd name="T3" fmla="*/ 21 h 21"/>
                <a:gd name="T4" fmla="*/ 41 w 61"/>
                <a:gd name="T5" fmla="*/ 18 h 21"/>
                <a:gd name="T6" fmla="*/ 61 w 61"/>
                <a:gd name="T7" fmla="*/ 18 h 21"/>
                <a:gd name="T8" fmla="*/ 61 w 61"/>
                <a:gd name="T9" fmla="*/ 0 h 21"/>
                <a:gd name="T10" fmla="*/ 41 w 61"/>
                <a:gd name="T11" fmla="*/ 0 h 21"/>
                <a:gd name="T12" fmla="*/ 0 w 61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1">
                  <a:moveTo>
                    <a:pt x="0" y="3"/>
                  </a:moveTo>
                  <a:lnTo>
                    <a:pt x="0" y="21"/>
                  </a:lnTo>
                  <a:lnTo>
                    <a:pt x="41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4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3" name="Freeform 2229"/>
            <p:cNvSpPr>
              <a:spLocks/>
            </p:cNvSpPr>
            <p:nvPr/>
          </p:nvSpPr>
          <p:spPr bwMode="auto">
            <a:xfrm>
              <a:off x="4223" y="2705"/>
              <a:ext cx="61" cy="21"/>
            </a:xfrm>
            <a:custGeom>
              <a:avLst/>
              <a:gdLst>
                <a:gd name="T0" fmla="*/ 0 w 61"/>
                <a:gd name="T1" fmla="*/ 3 h 21"/>
                <a:gd name="T2" fmla="*/ 0 w 61"/>
                <a:gd name="T3" fmla="*/ 21 h 21"/>
                <a:gd name="T4" fmla="*/ 2 w 61"/>
                <a:gd name="T5" fmla="*/ 21 h 21"/>
                <a:gd name="T6" fmla="*/ 61 w 61"/>
                <a:gd name="T7" fmla="*/ 18 h 21"/>
                <a:gd name="T8" fmla="*/ 61 w 61"/>
                <a:gd name="T9" fmla="*/ 0 h 21"/>
                <a:gd name="T10" fmla="*/ 2 w 61"/>
                <a:gd name="T11" fmla="*/ 3 h 21"/>
                <a:gd name="T12" fmla="*/ 0 w 61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1">
                  <a:moveTo>
                    <a:pt x="0" y="3"/>
                  </a:moveTo>
                  <a:lnTo>
                    <a:pt x="0" y="21"/>
                  </a:lnTo>
                  <a:lnTo>
                    <a:pt x="2" y="21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4" name="Freeform 2230"/>
            <p:cNvSpPr>
              <a:spLocks/>
            </p:cNvSpPr>
            <p:nvPr/>
          </p:nvSpPr>
          <p:spPr bwMode="auto">
            <a:xfrm>
              <a:off x="4327" y="2675"/>
              <a:ext cx="61" cy="39"/>
            </a:xfrm>
            <a:custGeom>
              <a:avLst/>
              <a:gdLst>
                <a:gd name="T0" fmla="*/ 0 w 61"/>
                <a:gd name="T1" fmla="*/ 21 h 39"/>
                <a:gd name="T2" fmla="*/ 3 w 61"/>
                <a:gd name="T3" fmla="*/ 39 h 39"/>
                <a:gd name="T4" fmla="*/ 38 w 61"/>
                <a:gd name="T5" fmla="*/ 30 h 39"/>
                <a:gd name="T6" fmla="*/ 38 w 61"/>
                <a:gd name="T7" fmla="*/ 30 h 39"/>
                <a:gd name="T8" fmla="*/ 61 w 61"/>
                <a:gd name="T9" fmla="*/ 18 h 39"/>
                <a:gd name="T10" fmla="*/ 56 w 61"/>
                <a:gd name="T11" fmla="*/ 0 h 39"/>
                <a:gd name="T12" fmla="*/ 33 w 61"/>
                <a:gd name="T13" fmla="*/ 12 h 39"/>
                <a:gd name="T14" fmla="*/ 36 w 61"/>
                <a:gd name="T15" fmla="*/ 21 h 39"/>
                <a:gd name="T16" fmla="*/ 36 w 61"/>
                <a:gd name="T17" fmla="*/ 12 h 39"/>
                <a:gd name="T18" fmla="*/ 0 w 61"/>
                <a:gd name="T19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9">
                  <a:moveTo>
                    <a:pt x="0" y="21"/>
                  </a:moveTo>
                  <a:lnTo>
                    <a:pt x="3" y="39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61" y="18"/>
                  </a:lnTo>
                  <a:lnTo>
                    <a:pt x="56" y="0"/>
                  </a:lnTo>
                  <a:lnTo>
                    <a:pt x="33" y="12"/>
                  </a:lnTo>
                  <a:lnTo>
                    <a:pt x="36" y="21"/>
                  </a:lnTo>
                  <a:lnTo>
                    <a:pt x="36" y="12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5" name="Freeform 2231"/>
            <p:cNvSpPr>
              <a:spLocks/>
            </p:cNvSpPr>
            <p:nvPr/>
          </p:nvSpPr>
          <p:spPr bwMode="auto">
            <a:xfrm>
              <a:off x="4426" y="2621"/>
              <a:ext cx="59" cy="51"/>
            </a:xfrm>
            <a:custGeom>
              <a:avLst/>
              <a:gdLst>
                <a:gd name="T0" fmla="*/ 0 w 59"/>
                <a:gd name="T1" fmla="*/ 33 h 51"/>
                <a:gd name="T2" fmla="*/ 6 w 59"/>
                <a:gd name="T3" fmla="*/ 51 h 51"/>
                <a:gd name="T4" fmla="*/ 8 w 59"/>
                <a:gd name="T5" fmla="*/ 48 h 51"/>
                <a:gd name="T6" fmla="*/ 59 w 59"/>
                <a:gd name="T7" fmla="*/ 18 h 51"/>
                <a:gd name="T8" fmla="*/ 54 w 59"/>
                <a:gd name="T9" fmla="*/ 0 h 51"/>
                <a:gd name="T10" fmla="*/ 3 w 59"/>
                <a:gd name="T11" fmla="*/ 30 h 51"/>
                <a:gd name="T12" fmla="*/ 0 w 59"/>
                <a:gd name="T13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0" y="33"/>
                  </a:moveTo>
                  <a:lnTo>
                    <a:pt x="6" y="51"/>
                  </a:lnTo>
                  <a:lnTo>
                    <a:pt x="8" y="48"/>
                  </a:lnTo>
                  <a:lnTo>
                    <a:pt x="59" y="18"/>
                  </a:lnTo>
                  <a:lnTo>
                    <a:pt x="54" y="0"/>
                  </a:lnTo>
                  <a:lnTo>
                    <a:pt x="3" y="3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6" name="Freeform 2232"/>
            <p:cNvSpPr>
              <a:spLocks/>
            </p:cNvSpPr>
            <p:nvPr/>
          </p:nvSpPr>
          <p:spPr bwMode="auto">
            <a:xfrm>
              <a:off x="4521" y="2570"/>
              <a:ext cx="58" cy="45"/>
            </a:xfrm>
            <a:custGeom>
              <a:avLst/>
              <a:gdLst>
                <a:gd name="T0" fmla="*/ 0 w 58"/>
                <a:gd name="T1" fmla="*/ 27 h 45"/>
                <a:gd name="T2" fmla="*/ 5 w 58"/>
                <a:gd name="T3" fmla="*/ 45 h 45"/>
                <a:gd name="T4" fmla="*/ 51 w 58"/>
                <a:gd name="T5" fmla="*/ 18 h 45"/>
                <a:gd name="T6" fmla="*/ 48 w 58"/>
                <a:gd name="T7" fmla="*/ 9 h 45"/>
                <a:gd name="T8" fmla="*/ 48 w 58"/>
                <a:gd name="T9" fmla="*/ 18 h 45"/>
                <a:gd name="T10" fmla="*/ 58 w 58"/>
                <a:gd name="T11" fmla="*/ 18 h 45"/>
                <a:gd name="T12" fmla="*/ 58 w 58"/>
                <a:gd name="T13" fmla="*/ 0 h 45"/>
                <a:gd name="T14" fmla="*/ 48 w 58"/>
                <a:gd name="T15" fmla="*/ 0 h 45"/>
                <a:gd name="T16" fmla="*/ 46 w 58"/>
                <a:gd name="T17" fmla="*/ 0 h 45"/>
                <a:gd name="T18" fmla="*/ 0 w 58"/>
                <a:gd name="T1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45">
                  <a:moveTo>
                    <a:pt x="0" y="27"/>
                  </a:moveTo>
                  <a:lnTo>
                    <a:pt x="5" y="45"/>
                  </a:lnTo>
                  <a:lnTo>
                    <a:pt x="51" y="18"/>
                  </a:lnTo>
                  <a:lnTo>
                    <a:pt x="48" y="9"/>
                  </a:lnTo>
                  <a:lnTo>
                    <a:pt x="48" y="18"/>
                  </a:lnTo>
                  <a:lnTo>
                    <a:pt x="58" y="18"/>
                  </a:lnTo>
                  <a:lnTo>
                    <a:pt x="58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7" name="Freeform 2233"/>
            <p:cNvSpPr>
              <a:spLocks/>
            </p:cNvSpPr>
            <p:nvPr/>
          </p:nvSpPr>
          <p:spPr bwMode="auto">
            <a:xfrm>
              <a:off x="4625" y="2543"/>
              <a:ext cx="61" cy="36"/>
            </a:xfrm>
            <a:custGeom>
              <a:avLst/>
              <a:gdLst>
                <a:gd name="T0" fmla="*/ 0 w 61"/>
                <a:gd name="T1" fmla="*/ 18 h 36"/>
                <a:gd name="T2" fmla="*/ 0 w 61"/>
                <a:gd name="T3" fmla="*/ 36 h 36"/>
                <a:gd name="T4" fmla="*/ 10 w 61"/>
                <a:gd name="T5" fmla="*/ 36 h 36"/>
                <a:gd name="T6" fmla="*/ 13 w 61"/>
                <a:gd name="T7" fmla="*/ 36 h 36"/>
                <a:gd name="T8" fmla="*/ 61 w 61"/>
                <a:gd name="T9" fmla="*/ 18 h 36"/>
                <a:gd name="T10" fmla="*/ 59 w 61"/>
                <a:gd name="T11" fmla="*/ 0 h 36"/>
                <a:gd name="T12" fmla="*/ 10 w 61"/>
                <a:gd name="T13" fmla="*/ 18 h 36"/>
                <a:gd name="T14" fmla="*/ 10 w 61"/>
                <a:gd name="T15" fmla="*/ 27 h 36"/>
                <a:gd name="T16" fmla="*/ 10 w 61"/>
                <a:gd name="T17" fmla="*/ 18 h 36"/>
                <a:gd name="T18" fmla="*/ 0 w 61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6">
                  <a:moveTo>
                    <a:pt x="0" y="18"/>
                  </a:moveTo>
                  <a:lnTo>
                    <a:pt x="0" y="36"/>
                  </a:lnTo>
                  <a:lnTo>
                    <a:pt x="10" y="36"/>
                  </a:lnTo>
                  <a:lnTo>
                    <a:pt x="13" y="36"/>
                  </a:lnTo>
                  <a:lnTo>
                    <a:pt x="61" y="18"/>
                  </a:lnTo>
                  <a:lnTo>
                    <a:pt x="59" y="0"/>
                  </a:lnTo>
                  <a:lnTo>
                    <a:pt x="10" y="18"/>
                  </a:lnTo>
                  <a:lnTo>
                    <a:pt x="10" y="27"/>
                  </a:lnTo>
                  <a:lnTo>
                    <a:pt x="1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8" name="Freeform 2234"/>
            <p:cNvSpPr>
              <a:spLocks/>
            </p:cNvSpPr>
            <p:nvPr/>
          </p:nvSpPr>
          <p:spPr bwMode="auto">
            <a:xfrm>
              <a:off x="4722" y="2488"/>
              <a:ext cx="58" cy="49"/>
            </a:xfrm>
            <a:custGeom>
              <a:avLst/>
              <a:gdLst>
                <a:gd name="T0" fmla="*/ 0 w 58"/>
                <a:gd name="T1" fmla="*/ 34 h 49"/>
                <a:gd name="T2" fmla="*/ 5 w 58"/>
                <a:gd name="T3" fmla="*/ 49 h 49"/>
                <a:gd name="T4" fmla="*/ 53 w 58"/>
                <a:gd name="T5" fmla="*/ 19 h 49"/>
                <a:gd name="T6" fmla="*/ 51 w 58"/>
                <a:gd name="T7" fmla="*/ 10 h 49"/>
                <a:gd name="T8" fmla="*/ 51 w 58"/>
                <a:gd name="T9" fmla="*/ 19 h 49"/>
                <a:gd name="T10" fmla="*/ 51 w 58"/>
                <a:gd name="T11" fmla="*/ 19 h 49"/>
                <a:gd name="T12" fmla="*/ 58 w 58"/>
                <a:gd name="T13" fmla="*/ 19 h 49"/>
                <a:gd name="T14" fmla="*/ 58 w 58"/>
                <a:gd name="T15" fmla="*/ 0 h 49"/>
                <a:gd name="T16" fmla="*/ 51 w 58"/>
                <a:gd name="T17" fmla="*/ 0 h 49"/>
                <a:gd name="T18" fmla="*/ 51 w 58"/>
                <a:gd name="T19" fmla="*/ 0 h 49"/>
                <a:gd name="T20" fmla="*/ 48 w 58"/>
                <a:gd name="T21" fmla="*/ 3 h 49"/>
                <a:gd name="T22" fmla="*/ 0 w 58"/>
                <a:gd name="T23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49">
                  <a:moveTo>
                    <a:pt x="0" y="34"/>
                  </a:moveTo>
                  <a:lnTo>
                    <a:pt x="5" y="49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8" y="19"/>
                  </a:lnTo>
                  <a:lnTo>
                    <a:pt x="58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8" y="3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9" name="Freeform 2235"/>
            <p:cNvSpPr>
              <a:spLocks/>
            </p:cNvSpPr>
            <p:nvPr/>
          </p:nvSpPr>
          <p:spPr bwMode="auto">
            <a:xfrm>
              <a:off x="4826" y="2494"/>
              <a:ext cx="59" cy="22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19 h 22"/>
                <a:gd name="T4" fmla="*/ 16 w 59"/>
                <a:gd name="T5" fmla="*/ 22 h 22"/>
                <a:gd name="T6" fmla="*/ 59 w 59"/>
                <a:gd name="T7" fmla="*/ 19 h 22"/>
                <a:gd name="T8" fmla="*/ 59 w 59"/>
                <a:gd name="T9" fmla="*/ 0 h 22"/>
                <a:gd name="T10" fmla="*/ 16 w 59"/>
                <a:gd name="T11" fmla="*/ 4 h 22"/>
                <a:gd name="T12" fmla="*/ 0 w 59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lnTo>
                    <a:pt x="0" y="19"/>
                  </a:lnTo>
                  <a:lnTo>
                    <a:pt x="16" y="22"/>
                  </a:lnTo>
                  <a:lnTo>
                    <a:pt x="59" y="19"/>
                  </a:lnTo>
                  <a:lnTo>
                    <a:pt x="59" y="0"/>
                  </a:lnTo>
                  <a:lnTo>
                    <a:pt x="1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0" name="Freeform 2236"/>
            <p:cNvSpPr>
              <a:spLocks/>
            </p:cNvSpPr>
            <p:nvPr/>
          </p:nvSpPr>
          <p:spPr bwMode="auto">
            <a:xfrm>
              <a:off x="4926" y="2446"/>
              <a:ext cx="61" cy="48"/>
            </a:xfrm>
            <a:custGeom>
              <a:avLst/>
              <a:gdLst>
                <a:gd name="T0" fmla="*/ 0 w 61"/>
                <a:gd name="T1" fmla="*/ 33 h 48"/>
                <a:gd name="T2" fmla="*/ 5 w 61"/>
                <a:gd name="T3" fmla="*/ 48 h 48"/>
                <a:gd name="T4" fmla="*/ 56 w 61"/>
                <a:gd name="T5" fmla="*/ 18 h 48"/>
                <a:gd name="T6" fmla="*/ 58 w 61"/>
                <a:gd name="T7" fmla="*/ 18 h 48"/>
                <a:gd name="T8" fmla="*/ 61 w 61"/>
                <a:gd name="T9" fmla="*/ 15 h 48"/>
                <a:gd name="T10" fmla="*/ 53 w 61"/>
                <a:gd name="T11" fmla="*/ 0 h 48"/>
                <a:gd name="T12" fmla="*/ 51 w 61"/>
                <a:gd name="T13" fmla="*/ 3 h 48"/>
                <a:gd name="T14" fmla="*/ 53 w 61"/>
                <a:gd name="T15" fmla="*/ 9 h 48"/>
                <a:gd name="T16" fmla="*/ 51 w 61"/>
                <a:gd name="T17" fmla="*/ 3 h 48"/>
                <a:gd name="T18" fmla="*/ 0 w 61"/>
                <a:gd name="T1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48">
                  <a:moveTo>
                    <a:pt x="0" y="33"/>
                  </a:moveTo>
                  <a:lnTo>
                    <a:pt x="5" y="4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1" y="15"/>
                  </a:lnTo>
                  <a:lnTo>
                    <a:pt x="53" y="0"/>
                  </a:lnTo>
                  <a:lnTo>
                    <a:pt x="51" y="3"/>
                  </a:lnTo>
                  <a:lnTo>
                    <a:pt x="53" y="9"/>
                  </a:lnTo>
                  <a:lnTo>
                    <a:pt x="51" y="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1" name="Freeform 2237"/>
            <p:cNvSpPr>
              <a:spLocks/>
            </p:cNvSpPr>
            <p:nvPr/>
          </p:nvSpPr>
          <p:spPr bwMode="auto">
            <a:xfrm>
              <a:off x="5017" y="2368"/>
              <a:ext cx="51" cy="63"/>
            </a:xfrm>
            <a:custGeom>
              <a:avLst/>
              <a:gdLst>
                <a:gd name="T0" fmla="*/ 0 w 51"/>
                <a:gd name="T1" fmla="*/ 48 h 63"/>
                <a:gd name="T2" fmla="*/ 8 w 51"/>
                <a:gd name="T3" fmla="*/ 63 h 63"/>
                <a:gd name="T4" fmla="*/ 36 w 51"/>
                <a:gd name="T5" fmla="*/ 42 h 63"/>
                <a:gd name="T6" fmla="*/ 33 w 51"/>
                <a:gd name="T7" fmla="*/ 39 h 63"/>
                <a:gd name="T8" fmla="*/ 36 w 51"/>
                <a:gd name="T9" fmla="*/ 36 h 63"/>
                <a:gd name="T10" fmla="*/ 39 w 51"/>
                <a:gd name="T11" fmla="*/ 36 h 63"/>
                <a:gd name="T12" fmla="*/ 51 w 51"/>
                <a:gd name="T13" fmla="*/ 6 h 63"/>
                <a:gd name="T14" fmla="*/ 39 w 51"/>
                <a:gd name="T15" fmla="*/ 0 h 63"/>
                <a:gd name="T16" fmla="*/ 26 w 51"/>
                <a:gd name="T17" fmla="*/ 30 h 63"/>
                <a:gd name="T18" fmla="*/ 31 w 51"/>
                <a:gd name="T19" fmla="*/ 33 h 63"/>
                <a:gd name="T20" fmla="*/ 28 w 51"/>
                <a:gd name="T21" fmla="*/ 27 h 63"/>
                <a:gd name="T22" fmla="*/ 0 w 51"/>
                <a:gd name="T23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63">
                  <a:moveTo>
                    <a:pt x="0" y="48"/>
                  </a:moveTo>
                  <a:lnTo>
                    <a:pt x="8" y="63"/>
                  </a:lnTo>
                  <a:lnTo>
                    <a:pt x="36" y="42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39" y="36"/>
                  </a:lnTo>
                  <a:lnTo>
                    <a:pt x="51" y="6"/>
                  </a:lnTo>
                  <a:lnTo>
                    <a:pt x="39" y="0"/>
                  </a:lnTo>
                  <a:lnTo>
                    <a:pt x="26" y="30"/>
                  </a:lnTo>
                  <a:lnTo>
                    <a:pt x="31" y="33"/>
                  </a:lnTo>
                  <a:lnTo>
                    <a:pt x="28" y="27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2" name="Freeform 2238"/>
            <p:cNvSpPr>
              <a:spLocks/>
            </p:cNvSpPr>
            <p:nvPr/>
          </p:nvSpPr>
          <p:spPr bwMode="auto">
            <a:xfrm>
              <a:off x="5076" y="2257"/>
              <a:ext cx="41" cy="69"/>
            </a:xfrm>
            <a:custGeom>
              <a:avLst/>
              <a:gdLst>
                <a:gd name="T0" fmla="*/ 0 w 41"/>
                <a:gd name="T1" fmla="*/ 63 h 69"/>
                <a:gd name="T2" fmla="*/ 13 w 41"/>
                <a:gd name="T3" fmla="*/ 69 h 69"/>
                <a:gd name="T4" fmla="*/ 41 w 41"/>
                <a:gd name="T5" fmla="*/ 6 h 69"/>
                <a:gd name="T6" fmla="*/ 28 w 41"/>
                <a:gd name="T7" fmla="*/ 0 h 69"/>
                <a:gd name="T8" fmla="*/ 0 w 41"/>
                <a:gd name="T9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9">
                  <a:moveTo>
                    <a:pt x="0" y="63"/>
                  </a:moveTo>
                  <a:lnTo>
                    <a:pt x="13" y="69"/>
                  </a:lnTo>
                  <a:lnTo>
                    <a:pt x="41" y="6"/>
                  </a:lnTo>
                  <a:lnTo>
                    <a:pt x="28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3" name="Freeform 2239"/>
            <p:cNvSpPr>
              <a:spLocks/>
            </p:cNvSpPr>
            <p:nvPr/>
          </p:nvSpPr>
          <p:spPr bwMode="auto">
            <a:xfrm>
              <a:off x="5134" y="2158"/>
              <a:ext cx="51" cy="66"/>
            </a:xfrm>
            <a:custGeom>
              <a:avLst/>
              <a:gdLst>
                <a:gd name="T0" fmla="*/ 0 w 51"/>
                <a:gd name="T1" fmla="*/ 54 h 66"/>
                <a:gd name="T2" fmla="*/ 11 w 51"/>
                <a:gd name="T3" fmla="*/ 66 h 66"/>
                <a:gd name="T4" fmla="*/ 51 w 51"/>
                <a:gd name="T5" fmla="*/ 12 h 66"/>
                <a:gd name="T6" fmla="*/ 41 w 51"/>
                <a:gd name="T7" fmla="*/ 0 h 66"/>
                <a:gd name="T8" fmla="*/ 0 w 51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6">
                  <a:moveTo>
                    <a:pt x="0" y="54"/>
                  </a:moveTo>
                  <a:lnTo>
                    <a:pt x="11" y="66"/>
                  </a:lnTo>
                  <a:lnTo>
                    <a:pt x="51" y="12"/>
                  </a:lnTo>
                  <a:lnTo>
                    <a:pt x="41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4" name="Freeform 2241"/>
          <p:cNvSpPr>
            <a:spLocks/>
          </p:cNvSpPr>
          <p:nvPr/>
        </p:nvSpPr>
        <p:spPr bwMode="auto">
          <a:xfrm>
            <a:off x="7536280" y="3509294"/>
            <a:ext cx="2720975" cy="385762"/>
          </a:xfrm>
          <a:custGeom>
            <a:avLst/>
            <a:gdLst>
              <a:gd name="T0" fmla="*/ 0 w 1714"/>
              <a:gd name="T1" fmla="*/ 243 h 243"/>
              <a:gd name="T2" fmla="*/ 135 w 1714"/>
              <a:gd name="T3" fmla="*/ 243 h 243"/>
              <a:gd name="T4" fmla="*/ 272 w 1714"/>
              <a:gd name="T5" fmla="*/ 243 h 243"/>
              <a:gd name="T6" fmla="*/ 410 w 1714"/>
              <a:gd name="T7" fmla="*/ 243 h 243"/>
              <a:gd name="T8" fmla="*/ 548 w 1714"/>
              <a:gd name="T9" fmla="*/ 243 h 243"/>
              <a:gd name="T10" fmla="*/ 683 w 1714"/>
              <a:gd name="T11" fmla="*/ 243 h 243"/>
              <a:gd name="T12" fmla="*/ 820 w 1714"/>
              <a:gd name="T13" fmla="*/ 243 h 243"/>
              <a:gd name="T14" fmla="*/ 958 w 1714"/>
              <a:gd name="T15" fmla="*/ 237 h 243"/>
              <a:gd name="T16" fmla="*/ 1029 w 1714"/>
              <a:gd name="T17" fmla="*/ 216 h 243"/>
              <a:gd name="T18" fmla="*/ 1164 w 1714"/>
              <a:gd name="T19" fmla="*/ 177 h 243"/>
              <a:gd name="T20" fmla="*/ 1301 w 1714"/>
              <a:gd name="T21" fmla="*/ 141 h 243"/>
              <a:gd name="T22" fmla="*/ 1368 w 1714"/>
              <a:gd name="T23" fmla="*/ 117 h 243"/>
              <a:gd name="T24" fmla="*/ 1436 w 1714"/>
              <a:gd name="T25" fmla="*/ 123 h 243"/>
              <a:gd name="T26" fmla="*/ 1508 w 1714"/>
              <a:gd name="T27" fmla="*/ 99 h 243"/>
              <a:gd name="T28" fmla="*/ 1645 w 1714"/>
              <a:gd name="T29" fmla="*/ 51 h 243"/>
              <a:gd name="T30" fmla="*/ 1714 w 1714"/>
              <a:gd name="T31" fmla="*/ 18 h 243"/>
              <a:gd name="T32" fmla="*/ 1640 w 1714"/>
              <a:gd name="T33" fmla="*/ 33 h 243"/>
              <a:gd name="T34" fmla="*/ 1643 w 1714"/>
              <a:gd name="T35" fmla="*/ 33 h 243"/>
              <a:gd name="T36" fmla="*/ 1505 w 1714"/>
              <a:gd name="T37" fmla="*/ 81 h 243"/>
              <a:gd name="T38" fmla="*/ 1436 w 1714"/>
              <a:gd name="T39" fmla="*/ 114 h 243"/>
              <a:gd name="T40" fmla="*/ 1368 w 1714"/>
              <a:gd name="T41" fmla="*/ 108 h 243"/>
              <a:gd name="T42" fmla="*/ 1299 w 1714"/>
              <a:gd name="T43" fmla="*/ 123 h 243"/>
              <a:gd name="T44" fmla="*/ 1161 w 1714"/>
              <a:gd name="T45" fmla="*/ 159 h 243"/>
              <a:gd name="T46" fmla="*/ 1026 w 1714"/>
              <a:gd name="T47" fmla="*/ 198 h 243"/>
              <a:gd name="T48" fmla="*/ 958 w 1714"/>
              <a:gd name="T49" fmla="*/ 228 h 243"/>
              <a:gd name="T50" fmla="*/ 889 w 1714"/>
              <a:gd name="T51" fmla="*/ 225 h 243"/>
              <a:gd name="T52" fmla="*/ 751 w 1714"/>
              <a:gd name="T53" fmla="*/ 225 h 243"/>
              <a:gd name="T54" fmla="*/ 614 w 1714"/>
              <a:gd name="T55" fmla="*/ 225 h 243"/>
              <a:gd name="T56" fmla="*/ 479 w 1714"/>
              <a:gd name="T57" fmla="*/ 225 h 243"/>
              <a:gd name="T58" fmla="*/ 341 w 1714"/>
              <a:gd name="T59" fmla="*/ 225 h 243"/>
              <a:gd name="T60" fmla="*/ 204 w 1714"/>
              <a:gd name="T61" fmla="*/ 225 h 243"/>
              <a:gd name="T62" fmla="*/ 66 w 1714"/>
              <a:gd name="T63" fmla="*/ 225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4" h="243">
                <a:moveTo>
                  <a:pt x="0" y="225"/>
                </a:moveTo>
                <a:lnTo>
                  <a:pt x="0" y="243"/>
                </a:lnTo>
                <a:lnTo>
                  <a:pt x="66" y="243"/>
                </a:lnTo>
                <a:lnTo>
                  <a:pt x="135" y="243"/>
                </a:lnTo>
                <a:lnTo>
                  <a:pt x="204" y="243"/>
                </a:lnTo>
                <a:lnTo>
                  <a:pt x="272" y="243"/>
                </a:lnTo>
                <a:lnTo>
                  <a:pt x="341" y="243"/>
                </a:lnTo>
                <a:lnTo>
                  <a:pt x="410" y="243"/>
                </a:lnTo>
                <a:lnTo>
                  <a:pt x="479" y="243"/>
                </a:lnTo>
                <a:lnTo>
                  <a:pt x="548" y="243"/>
                </a:lnTo>
                <a:lnTo>
                  <a:pt x="614" y="243"/>
                </a:lnTo>
                <a:lnTo>
                  <a:pt x="683" y="243"/>
                </a:lnTo>
                <a:lnTo>
                  <a:pt x="751" y="243"/>
                </a:lnTo>
                <a:lnTo>
                  <a:pt x="820" y="243"/>
                </a:lnTo>
                <a:lnTo>
                  <a:pt x="889" y="243"/>
                </a:lnTo>
                <a:lnTo>
                  <a:pt x="958" y="237"/>
                </a:lnTo>
                <a:lnTo>
                  <a:pt x="960" y="237"/>
                </a:lnTo>
                <a:lnTo>
                  <a:pt x="1029" y="216"/>
                </a:lnTo>
                <a:lnTo>
                  <a:pt x="1098" y="195"/>
                </a:lnTo>
                <a:lnTo>
                  <a:pt x="1164" y="177"/>
                </a:lnTo>
                <a:lnTo>
                  <a:pt x="1233" y="165"/>
                </a:lnTo>
                <a:lnTo>
                  <a:pt x="1301" y="141"/>
                </a:lnTo>
                <a:lnTo>
                  <a:pt x="1370" y="126"/>
                </a:lnTo>
                <a:lnTo>
                  <a:pt x="1368" y="117"/>
                </a:lnTo>
                <a:lnTo>
                  <a:pt x="1368" y="126"/>
                </a:lnTo>
                <a:lnTo>
                  <a:pt x="1436" y="123"/>
                </a:lnTo>
                <a:lnTo>
                  <a:pt x="1439" y="123"/>
                </a:lnTo>
                <a:lnTo>
                  <a:pt x="1508" y="99"/>
                </a:lnTo>
                <a:lnTo>
                  <a:pt x="1576" y="78"/>
                </a:lnTo>
                <a:lnTo>
                  <a:pt x="1645" y="51"/>
                </a:lnTo>
                <a:lnTo>
                  <a:pt x="1645" y="51"/>
                </a:lnTo>
                <a:lnTo>
                  <a:pt x="1714" y="18"/>
                </a:lnTo>
                <a:lnTo>
                  <a:pt x="1709" y="0"/>
                </a:lnTo>
                <a:lnTo>
                  <a:pt x="1640" y="33"/>
                </a:lnTo>
                <a:lnTo>
                  <a:pt x="1643" y="42"/>
                </a:lnTo>
                <a:lnTo>
                  <a:pt x="1643" y="33"/>
                </a:lnTo>
                <a:lnTo>
                  <a:pt x="1574" y="60"/>
                </a:lnTo>
                <a:lnTo>
                  <a:pt x="1505" y="81"/>
                </a:lnTo>
                <a:lnTo>
                  <a:pt x="1436" y="105"/>
                </a:lnTo>
                <a:lnTo>
                  <a:pt x="1436" y="114"/>
                </a:lnTo>
                <a:lnTo>
                  <a:pt x="1436" y="105"/>
                </a:lnTo>
                <a:lnTo>
                  <a:pt x="1368" y="108"/>
                </a:lnTo>
                <a:lnTo>
                  <a:pt x="1368" y="108"/>
                </a:lnTo>
                <a:lnTo>
                  <a:pt x="1299" y="123"/>
                </a:lnTo>
                <a:lnTo>
                  <a:pt x="1230" y="147"/>
                </a:lnTo>
                <a:lnTo>
                  <a:pt x="1161" y="159"/>
                </a:lnTo>
                <a:lnTo>
                  <a:pt x="1095" y="177"/>
                </a:lnTo>
                <a:lnTo>
                  <a:pt x="1026" y="198"/>
                </a:lnTo>
                <a:lnTo>
                  <a:pt x="958" y="219"/>
                </a:lnTo>
                <a:lnTo>
                  <a:pt x="958" y="228"/>
                </a:lnTo>
                <a:lnTo>
                  <a:pt x="958" y="219"/>
                </a:lnTo>
                <a:lnTo>
                  <a:pt x="889" y="225"/>
                </a:lnTo>
                <a:lnTo>
                  <a:pt x="820" y="225"/>
                </a:lnTo>
                <a:lnTo>
                  <a:pt x="751" y="225"/>
                </a:lnTo>
                <a:lnTo>
                  <a:pt x="683" y="225"/>
                </a:lnTo>
                <a:lnTo>
                  <a:pt x="614" y="225"/>
                </a:lnTo>
                <a:lnTo>
                  <a:pt x="548" y="225"/>
                </a:lnTo>
                <a:lnTo>
                  <a:pt x="479" y="225"/>
                </a:lnTo>
                <a:lnTo>
                  <a:pt x="410" y="225"/>
                </a:lnTo>
                <a:lnTo>
                  <a:pt x="341" y="225"/>
                </a:lnTo>
                <a:lnTo>
                  <a:pt x="272" y="225"/>
                </a:lnTo>
                <a:lnTo>
                  <a:pt x="204" y="225"/>
                </a:lnTo>
                <a:lnTo>
                  <a:pt x="135" y="225"/>
                </a:lnTo>
                <a:lnTo>
                  <a:pt x="66" y="225"/>
                </a:lnTo>
                <a:lnTo>
                  <a:pt x="0" y="225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65" name="Group 2260"/>
          <p:cNvGrpSpPr>
            <a:grpSpLocks/>
          </p:cNvGrpSpPr>
          <p:nvPr/>
        </p:nvGrpSpPr>
        <p:grpSpPr bwMode="auto">
          <a:xfrm>
            <a:off x="7536280" y="3542631"/>
            <a:ext cx="2700338" cy="1054100"/>
            <a:chOff x="3474" y="2080"/>
            <a:chExt cx="1701" cy="664"/>
          </a:xfrm>
        </p:grpSpPr>
        <p:sp>
          <p:nvSpPr>
            <p:cNvPr id="66" name="Rectangle 2242"/>
            <p:cNvSpPr>
              <a:spLocks noChangeArrowheads="1"/>
            </p:cNvSpPr>
            <p:nvPr/>
          </p:nvSpPr>
          <p:spPr bwMode="auto">
            <a:xfrm>
              <a:off x="3474" y="2726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7" name="Freeform 2243"/>
            <p:cNvSpPr>
              <a:spLocks/>
            </p:cNvSpPr>
            <p:nvPr/>
          </p:nvSpPr>
          <p:spPr bwMode="auto">
            <a:xfrm>
              <a:off x="3581" y="2726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28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28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28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8" name="Freeform 2244"/>
            <p:cNvSpPr>
              <a:spLocks/>
            </p:cNvSpPr>
            <p:nvPr/>
          </p:nvSpPr>
          <p:spPr bwMode="auto">
            <a:xfrm>
              <a:off x="3688" y="2723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58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58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58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69" name="Freeform 2245"/>
            <p:cNvSpPr>
              <a:spLocks/>
            </p:cNvSpPr>
            <p:nvPr/>
          </p:nvSpPr>
          <p:spPr bwMode="auto">
            <a:xfrm>
              <a:off x="3795" y="2723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20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20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20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0" name="Freeform 2246"/>
            <p:cNvSpPr>
              <a:spLocks/>
            </p:cNvSpPr>
            <p:nvPr/>
          </p:nvSpPr>
          <p:spPr bwMode="auto">
            <a:xfrm>
              <a:off x="3902" y="2717"/>
              <a:ext cx="61" cy="21"/>
            </a:xfrm>
            <a:custGeom>
              <a:avLst/>
              <a:gdLst>
                <a:gd name="T0" fmla="*/ 0 w 61"/>
                <a:gd name="T1" fmla="*/ 3 h 21"/>
                <a:gd name="T2" fmla="*/ 0 w 61"/>
                <a:gd name="T3" fmla="*/ 21 h 21"/>
                <a:gd name="T4" fmla="*/ 51 w 61"/>
                <a:gd name="T5" fmla="*/ 18 h 21"/>
                <a:gd name="T6" fmla="*/ 61 w 61"/>
                <a:gd name="T7" fmla="*/ 18 h 21"/>
                <a:gd name="T8" fmla="*/ 61 w 61"/>
                <a:gd name="T9" fmla="*/ 0 h 21"/>
                <a:gd name="T10" fmla="*/ 51 w 61"/>
                <a:gd name="T11" fmla="*/ 0 h 21"/>
                <a:gd name="T12" fmla="*/ 0 w 61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1">
                  <a:moveTo>
                    <a:pt x="0" y="3"/>
                  </a:moveTo>
                  <a:lnTo>
                    <a:pt x="0" y="21"/>
                  </a:lnTo>
                  <a:lnTo>
                    <a:pt x="51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5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1" name="Freeform 2247"/>
            <p:cNvSpPr>
              <a:spLocks/>
            </p:cNvSpPr>
            <p:nvPr/>
          </p:nvSpPr>
          <p:spPr bwMode="auto">
            <a:xfrm>
              <a:off x="4009" y="2717"/>
              <a:ext cx="61" cy="18"/>
            </a:xfrm>
            <a:custGeom>
              <a:avLst/>
              <a:gdLst>
                <a:gd name="T0" fmla="*/ 0 w 61"/>
                <a:gd name="T1" fmla="*/ 0 h 18"/>
                <a:gd name="T2" fmla="*/ 0 w 61"/>
                <a:gd name="T3" fmla="*/ 18 h 18"/>
                <a:gd name="T4" fmla="*/ 13 w 61"/>
                <a:gd name="T5" fmla="*/ 18 h 18"/>
                <a:gd name="T6" fmla="*/ 61 w 61"/>
                <a:gd name="T7" fmla="*/ 18 h 18"/>
                <a:gd name="T8" fmla="*/ 61 w 61"/>
                <a:gd name="T9" fmla="*/ 0 h 18"/>
                <a:gd name="T10" fmla="*/ 13 w 61"/>
                <a:gd name="T11" fmla="*/ 0 h 18"/>
                <a:gd name="T12" fmla="*/ 0 w 6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0" y="0"/>
                  </a:moveTo>
                  <a:lnTo>
                    <a:pt x="0" y="18"/>
                  </a:lnTo>
                  <a:lnTo>
                    <a:pt x="13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2" name="Freeform 2248"/>
            <p:cNvSpPr>
              <a:spLocks/>
            </p:cNvSpPr>
            <p:nvPr/>
          </p:nvSpPr>
          <p:spPr bwMode="auto">
            <a:xfrm>
              <a:off x="4116" y="2714"/>
              <a:ext cx="61" cy="21"/>
            </a:xfrm>
            <a:custGeom>
              <a:avLst/>
              <a:gdLst>
                <a:gd name="T0" fmla="*/ 0 w 61"/>
                <a:gd name="T1" fmla="*/ 3 h 21"/>
                <a:gd name="T2" fmla="*/ 0 w 61"/>
                <a:gd name="T3" fmla="*/ 21 h 21"/>
                <a:gd name="T4" fmla="*/ 41 w 61"/>
                <a:gd name="T5" fmla="*/ 18 h 21"/>
                <a:gd name="T6" fmla="*/ 61 w 61"/>
                <a:gd name="T7" fmla="*/ 18 h 21"/>
                <a:gd name="T8" fmla="*/ 61 w 61"/>
                <a:gd name="T9" fmla="*/ 0 h 21"/>
                <a:gd name="T10" fmla="*/ 41 w 61"/>
                <a:gd name="T11" fmla="*/ 0 h 21"/>
                <a:gd name="T12" fmla="*/ 0 w 61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1">
                  <a:moveTo>
                    <a:pt x="0" y="3"/>
                  </a:moveTo>
                  <a:lnTo>
                    <a:pt x="0" y="21"/>
                  </a:lnTo>
                  <a:lnTo>
                    <a:pt x="41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4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3" name="Freeform 2249"/>
            <p:cNvSpPr>
              <a:spLocks/>
            </p:cNvSpPr>
            <p:nvPr/>
          </p:nvSpPr>
          <p:spPr bwMode="auto">
            <a:xfrm>
              <a:off x="4223" y="2708"/>
              <a:ext cx="61" cy="24"/>
            </a:xfrm>
            <a:custGeom>
              <a:avLst/>
              <a:gdLst>
                <a:gd name="T0" fmla="*/ 0 w 61"/>
                <a:gd name="T1" fmla="*/ 6 h 24"/>
                <a:gd name="T2" fmla="*/ 0 w 61"/>
                <a:gd name="T3" fmla="*/ 24 h 24"/>
                <a:gd name="T4" fmla="*/ 2 w 61"/>
                <a:gd name="T5" fmla="*/ 24 h 24"/>
                <a:gd name="T6" fmla="*/ 61 w 61"/>
                <a:gd name="T7" fmla="*/ 18 h 24"/>
                <a:gd name="T8" fmla="*/ 61 w 61"/>
                <a:gd name="T9" fmla="*/ 0 h 24"/>
                <a:gd name="T10" fmla="*/ 2 w 61"/>
                <a:gd name="T11" fmla="*/ 6 h 24"/>
                <a:gd name="T12" fmla="*/ 0 w 61"/>
                <a:gd name="T1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4">
                  <a:moveTo>
                    <a:pt x="0" y="6"/>
                  </a:moveTo>
                  <a:lnTo>
                    <a:pt x="0" y="24"/>
                  </a:lnTo>
                  <a:lnTo>
                    <a:pt x="2" y="24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4" name="Freeform 2250"/>
            <p:cNvSpPr>
              <a:spLocks/>
            </p:cNvSpPr>
            <p:nvPr/>
          </p:nvSpPr>
          <p:spPr bwMode="auto">
            <a:xfrm>
              <a:off x="4325" y="2666"/>
              <a:ext cx="61" cy="45"/>
            </a:xfrm>
            <a:custGeom>
              <a:avLst/>
              <a:gdLst>
                <a:gd name="T0" fmla="*/ 0 w 61"/>
                <a:gd name="T1" fmla="*/ 27 h 45"/>
                <a:gd name="T2" fmla="*/ 2 w 61"/>
                <a:gd name="T3" fmla="*/ 45 h 45"/>
                <a:gd name="T4" fmla="*/ 40 w 61"/>
                <a:gd name="T5" fmla="*/ 30 h 45"/>
                <a:gd name="T6" fmla="*/ 40 w 61"/>
                <a:gd name="T7" fmla="*/ 30 h 45"/>
                <a:gd name="T8" fmla="*/ 61 w 61"/>
                <a:gd name="T9" fmla="*/ 15 h 45"/>
                <a:gd name="T10" fmla="*/ 56 w 61"/>
                <a:gd name="T11" fmla="*/ 0 h 45"/>
                <a:gd name="T12" fmla="*/ 35 w 61"/>
                <a:gd name="T13" fmla="*/ 15 h 45"/>
                <a:gd name="T14" fmla="*/ 38 w 61"/>
                <a:gd name="T15" fmla="*/ 21 h 45"/>
                <a:gd name="T16" fmla="*/ 38 w 61"/>
                <a:gd name="T17" fmla="*/ 12 h 45"/>
                <a:gd name="T18" fmla="*/ 0 w 61"/>
                <a:gd name="T19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45">
                  <a:moveTo>
                    <a:pt x="0" y="27"/>
                  </a:moveTo>
                  <a:lnTo>
                    <a:pt x="2" y="45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61" y="1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38" y="21"/>
                  </a:lnTo>
                  <a:lnTo>
                    <a:pt x="38" y="1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5" name="Freeform 2251"/>
            <p:cNvSpPr>
              <a:spLocks/>
            </p:cNvSpPr>
            <p:nvPr/>
          </p:nvSpPr>
          <p:spPr bwMode="auto">
            <a:xfrm>
              <a:off x="4421" y="2603"/>
              <a:ext cx="56" cy="51"/>
            </a:xfrm>
            <a:custGeom>
              <a:avLst/>
              <a:gdLst>
                <a:gd name="T0" fmla="*/ 0 w 56"/>
                <a:gd name="T1" fmla="*/ 36 h 51"/>
                <a:gd name="T2" fmla="*/ 5 w 56"/>
                <a:gd name="T3" fmla="*/ 51 h 51"/>
                <a:gd name="T4" fmla="*/ 13 w 56"/>
                <a:gd name="T5" fmla="*/ 48 h 51"/>
                <a:gd name="T6" fmla="*/ 56 w 56"/>
                <a:gd name="T7" fmla="*/ 15 h 51"/>
                <a:gd name="T8" fmla="*/ 51 w 56"/>
                <a:gd name="T9" fmla="*/ 0 h 51"/>
                <a:gd name="T10" fmla="*/ 8 w 56"/>
                <a:gd name="T11" fmla="*/ 33 h 51"/>
                <a:gd name="T12" fmla="*/ 0 w 56"/>
                <a:gd name="T13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0" y="36"/>
                  </a:moveTo>
                  <a:lnTo>
                    <a:pt x="5" y="51"/>
                  </a:lnTo>
                  <a:lnTo>
                    <a:pt x="13" y="48"/>
                  </a:lnTo>
                  <a:lnTo>
                    <a:pt x="56" y="15"/>
                  </a:lnTo>
                  <a:lnTo>
                    <a:pt x="51" y="0"/>
                  </a:lnTo>
                  <a:lnTo>
                    <a:pt x="8" y="3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6" name="Freeform 2252"/>
            <p:cNvSpPr>
              <a:spLocks/>
            </p:cNvSpPr>
            <p:nvPr/>
          </p:nvSpPr>
          <p:spPr bwMode="auto">
            <a:xfrm>
              <a:off x="4511" y="2537"/>
              <a:ext cx="58" cy="51"/>
            </a:xfrm>
            <a:custGeom>
              <a:avLst/>
              <a:gdLst>
                <a:gd name="T0" fmla="*/ 0 w 58"/>
                <a:gd name="T1" fmla="*/ 36 h 51"/>
                <a:gd name="T2" fmla="*/ 5 w 58"/>
                <a:gd name="T3" fmla="*/ 51 h 51"/>
                <a:gd name="T4" fmla="*/ 58 w 58"/>
                <a:gd name="T5" fmla="*/ 15 h 51"/>
                <a:gd name="T6" fmla="*/ 53 w 58"/>
                <a:gd name="T7" fmla="*/ 0 h 51"/>
                <a:gd name="T8" fmla="*/ 0 w 58"/>
                <a:gd name="T9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1">
                  <a:moveTo>
                    <a:pt x="0" y="36"/>
                  </a:moveTo>
                  <a:lnTo>
                    <a:pt x="5" y="51"/>
                  </a:lnTo>
                  <a:lnTo>
                    <a:pt x="58" y="15"/>
                  </a:lnTo>
                  <a:lnTo>
                    <a:pt x="5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7" name="Freeform 2253"/>
            <p:cNvSpPr>
              <a:spLocks/>
            </p:cNvSpPr>
            <p:nvPr/>
          </p:nvSpPr>
          <p:spPr bwMode="auto">
            <a:xfrm>
              <a:off x="4610" y="2491"/>
              <a:ext cx="58" cy="52"/>
            </a:xfrm>
            <a:custGeom>
              <a:avLst/>
              <a:gdLst>
                <a:gd name="T0" fmla="*/ 0 w 58"/>
                <a:gd name="T1" fmla="*/ 34 h 52"/>
                <a:gd name="T2" fmla="*/ 2 w 58"/>
                <a:gd name="T3" fmla="*/ 52 h 52"/>
                <a:gd name="T4" fmla="*/ 28 w 58"/>
                <a:gd name="T5" fmla="*/ 46 h 52"/>
                <a:gd name="T6" fmla="*/ 25 w 58"/>
                <a:gd name="T7" fmla="*/ 46 h 52"/>
                <a:gd name="T8" fmla="*/ 28 w 58"/>
                <a:gd name="T9" fmla="*/ 43 h 52"/>
                <a:gd name="T10" fmla="*/ 30 w 58"/>
                <a:gd name="T11" fmla="*/ 46 h 52"/>
                <a:gd name="T12" fmla="*/ 58 w 58"/>
                <a:gd name="T13" fmla="*/ 16 h 52"/>
                <a:gd name="T14" fmla="*/ 51 w 58"/>
                <a:gd name="T15" fmla="*/ 0 h 52"/>
                <a:gd name="T16" fmla="*/ 23 w 58"/>
                <a:gd name="T17" fmla="*/ 31 h 52"/>
                <a:gd name="T18" fmla="*/ 25 w 58"/>
                <a:gd name="T19" fmla="*/ 37 h 52"/>
                <a:gd name="T20" fmla="*/ 25 w 58"/>
                <a:gd name="T21" fmla="*/ 28 h 52"/>
                <a:gd name="T22" fmla="*/ 0 w 58"/>
                <a:gd name="T2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52">
                  <a:moveTo>
                    <a:pt x="0" y="34"/>
                  </a:moveTo>
                  <a:lnTo>
                    <a:pt x="2" y="52"/>
                  </a:lnTo>
                  <a:lnTo>
                    <a:pt x="28" y="46"/>
                  </a:lnTo>
                  <a:lnTo>
                    <a:pt x="25" y="46"/>
                  </a:lnTo>
                  <a:lnTo>
                    <a:pt x="28" y="43"/>
                  </a:lnTo>
                  <a:lnTo>
                    <a:pt x="30" y="46"/>
                  </a:lnTo>
                  <a:lnTo>
                    <a:pt x="58" y="16"/>
                  </a:lnTo>
                  <a:lnTo>
                    <a:pt x="51" y="0"/>
                  </a:lnTo>
                  <a:lnTo>
                    <a:pt x="23" y="31"/>
                  </a:lnTo>
                  <a:lnTo>
                    <a:pt x="25" y="37"/>
                  </a:lnTo>
                  <a:lnTo>
                    <a:pt x="25" y="28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8" name="Freeform 2254"/>
            <p:cNvSpPr>
              <a:spLocks/>
            </p:cNvSpPr>
            <p:nvPr/>
          </p:nvSpPr>
          <p:spPr bwMode="auto">
            <a:xfrm>
              <a:off x="4696" y="2410"/>
              <a:ext cx="51" cy="63"/>
            </a:xfrm>
            <a:custGeom>
              <a:avLst/>
              <a:gdLst>
                <a:gd name="T0" fmla="*/ 0 w 51"/>
                <a:gd name="T1" fmla="*/ 48 h 63"/>
                <a:gd name="T2" fmla="*/ 8 w 51"/>
                <a:gd name="T3" fmla="*/ 63 h 63"/>
                <a:gd name="T4" fmla="*/ 13 w 51"/>
                <a:gd name="T5" fmla="*/ 60 h 63"/>
                <a:gd name="T6" fmla="*/ 13 w 51"/>
                <a:gd name="T7" fmla="*/ 57 h 63"/>
                <a:gd name="T8" fmla="*/ 51 w 51"/>
                <a:gd name="T9" fmla="*/ 12 h 63"/>
                <a:gd name="T10" fmla="*/ 41 w 51"/>
                <a:gd name="T11" fmla="*/ 0 h 63"/>
                <a:gd name="T12" fmla="*/ 3 w 51"/>
                <a:gd name="T13" fmla="*/ 45 h 63"/>
                <a:gd name="T14" fmla="*/ 8 w 51"/>
                <a:gd name="T15" fmla="*/ 51 h 63"/>
                <a:gd name="T16" fmla="*/ 6 w 51"/>
                <a:gd name="T17" fmla="*/ 45 h 63"/>
                <a:gd name="T18" fmla="*/ 0 w 51"/>
                <a:gd name="T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63">
                  <a:moveTo>
                    <a:pt x="0" y="48"/>
                  </a:moveTo>
                  <a:lnTo>
                    <a:pt x="8" y="63"/>
                  </a:lnTo>
                  <a:lnTo>
                    <a:pt x="13" y="60"/>
                  </a:lnTo>
                  <a:lnTo>
                    <a:pt x="13" y="57"/>
                  </a:lnTo>
                  <a:lnTo>
                    <a:pt x="51" y="12"/>
                  </a:lnTo>
                  <a:lnTo>
                    <a:pt x="41" y="0"/>
                  </a:lnTo>
                  <a:lnTo>
                    <a:pt x="3" y="45"/>
                  </a:lnTo>
                  <a:lnTo>
                    <a:pt x="8" y="51"/>
                  </a:lnTo>
                  <a:lnTo>
                    <a:pt x="6" y="45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9" name="Freeform 2255"/>
            <p:cNvSpPr>
              <a:spLocks/>
            </p:cNvSpPr>
            <p:nvPr/>
          </p:nvSpPr>
          <p:spPr bwMode="auto">
            <a:xfrm>
              <a:off x="4773" y="2326"/>
              <a:ext cx="56" cy="60"/>
            </a:xfrm>
            <a:custGeom>
              <a:avLst/>
              <a:gdLst>
                <a:gd name="T0" fmla="*/ 0 w 56"/>
                <a:gd name="T1" fmla="*/ 45 h 60"/>
                <a:gd name="T2" fmla="*/ 7 w 56"/>
                <a:gd name="T3" fmla="*/ 60 h 60"/>
                <a:gd name="T4" fmla="*/ 56 w 56"/>
                <a:gd name="T5" fmla="*/ 15 h 60"/>
                <a:gd name="T6" fmla="*/ 48 w 56"/>
                <a:gd name="T7" fmla="*/ 0 h 60"/>
                <a:gd name="T8" fmla="*/ 0 w 56"/>
                <a:gd name="T9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0">
                  <a:moveTo>
                    <a:pt x="0" y="45"/>
                  </a:moveTo>
                  <a:lnTo>
                    <a:pt x="7" y="60"/>
                  </a:lnTo>
                  <a:lnTo>
                    <a:pt x="56" y="15"/>
                  </a:lnTo>
                  <a:lnTo>
                    <a:pt x="48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0" name="Freeform 2256"/>
            <p:cNvSpPr>
              <a:spLocks/>
            </p:cNvSpPr>
            <p:nvPr/>
          </p:nvSpPr>
          <p:spPr bwMode="auto">
            <a:xfrm>
              <a:off x="4859" y="2266"/>
              <a:ext cx="59" cy="48"/>
            </a:xfrm>
            <a:custGeom>
              <a:avLst/>
              <a:gdLst>
                <a:gd name="T0" fmla="*/ 0 w 59"/>
                <a:gd name="T1" fmla="*/ 30 h 48"/>
                <a:gd name="T2" fmla="*/ 5 w 59"/>
                <a:gd name="T3" fmla="*/ 48 h 48"/>
                <a:gd name="T4" fmla="*/ 54 w 59"/>
                <a:gd name="T5" fmla="*/ 18 h 48"/>
                <a:gd name="T6" fmla="*/ 51 w 59"/>
                <a:gd name="T7" fmla="*/ 9 h 48"/>
                <a:gd name="T8" fmla="*/ 51 w 59"/>
                <a:gd name="T9" fmla="*/ 18 h 48"/>
                <a:gd name="T10" fmla="*/ 59 w 59"/>
                <a:gd name="T11" fmla="*/ 18 h 48"/>
                <a:gd name="T12" fmla="*/ 59 w 59"/>
                <a:gd name="T13" fmla="*/ 0 h 48"/>
                <a:gd name="T14" fmla="*/ 51 w 59"/>
                <a:gd name="T15" fmla="*/ 0 h 48"/>
                <a:gd name="T16" fmla="*/ 51 w 59"/>
                <a:gd name="T17" fmla="*/ 0 h 48"/>
                <a:gd name="T18" fmla="*/ 49 w 59"/>
                <a:gd name="T19" fmla="*/ 0 h 48"/>
                <a:gd name="T20" fmla="*/ 0 w 59"/>
                <a:gd name="T2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8">
                  <a:moveTo>
                    <a:pt x="0" y="30"/>
                  </a:moveTo>
                  <a:lnTo>
                    <a:pt x="5" y="48"/>
                  </a:lnTo>
                  <a:lnTo>
                    <a:pt x="54" y="18"/>
                  </a:lnTo>
                  <a:lnTo>
                    <a:pt x="51" y="9"/>
                  </a:lnTo>
                  <a:lnTo>
                    <a:pt x="51" y="18"/>
                  </a:lnTo>
                  <a:lnTo>
                    <a:pt x="59" y="18"/>
                  </a:lnTo>
                  <a:lnTo>
                    <a:pt x="59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1" name="Freeform 2257"/>
            <p:cNvSpPr>
              <a:spLocks/>
            </p:cNvSpPr>
            <p:nvPr/>
          </p:nvSpPr>
          <p:spPr bwMode="auto">
            <a:xfrm>
              <a:off x="4964" y="2248"/>
              <a:ext cx="61" cy="30"/>
            </a:xfrm>
            <a:custGeom>
              <a:avLst/>
              <a:gdLst>
                <a:gd name="T0" fmla="*/ 0 w 61"/>
                <a:gd name="T1" fmla="*/ 12 h 30"/>
                <a:gd name="T2" fmla="*/ 0 w 61"/>
                <a:gd name="T3" fmla="*/ 30 h 30"/>
                <a:gd name="T4" fmla="*/ 15 w 61"/>
                <a:gd name="T5" fmla="*/ 27 h 30"/>
                <a:gd name="T6" fmla="*/ 18 w 61"/>
                <a:gd name="T7" fmla="*/ 27 h 30"/>
                <a:gd name="T8" fmla="*/ 61 w 61"/>
                <a:gd name="T9" fmla="*/ 18 h 30"/>
                <a:gd name="T10" fmla="*/ 58 w 61"/>
                <a:gd name="T11" fmla="*/ 0 h 30"/>
                <a:gd name="T12" fmla="*/ 15 w 61"/>
                <a:gd name="T13" fmla="*/ 9 h 30"/>
                <a:gd name="T14" fmla="*/ 15 w 61"/>
                <a:gd name="T15" fmla="*/ 18 h 30"/>
                <a:gd name="T16" fmla="*/ 15 w 61"/>
                <a:gd name="T17" fmla="*/ 9 h 30"/>
                <a:gd name="T18" fmla="*/ 0 w 61"/>
                <a:gd name="T1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0">
                  <a:moveTo>
                    <a:pt x="0" y="12"/>
                  </a:moveTo>
                  <a:lnTo>
                    <a:pt x="0" y="30"/>
                  </a:lnTo>
                  <a:lnTo>
                    <a:pt x="15" y="27"/>
                  </a:lnTo>
                  <a:lnTo>
                    <a:pt x="18" y="27"/>
                  </a:lnTo>
                  <a:lnTo>
                    <a:pt x="61" y="18"/>
                  </a:lnTo>
                  <a:lnTo>
                    <a:pt x="58" y="0"/>
                  </a:lnTo>
                  <a:lnTo>
                    <a:pt x="15" y="9"/>
                  </a:lnTo>
                  <a:lnTo>
                    <a:pt x="15" y="18"/>
                  </a:lnTo>
                  <a:lnTo>
                    <a:pt x="15" y="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2" name="Freeform 2258"/>
            <p:cNvSpPr>
              <a:spLocks/>
            </p:cNvSpPr>
            <p:nvPr/>
          </p:nvSpPr>
          <p:spPr bwMode="auto">
            <a:xfrm>
              <a:off x="5053" y="2170"/>
              <a:ext cx="48" cy="69"/>
            </a:xfrm>
            <a:custGeom>
              <a:avLst/>
              <a:gdLst>
                <a:gd name="T0" fmla="*/ 0 w 48"/>
                <a:gd name="T1" fmla="*/ 60 h 69"/>
                <a:gd name="T2" fmla="*/ 13 w 48"/>
                <a:gd name="T3" fmla="*/ 69 h 69"/>
                <a:gd name="T4" fmla="*/ 48 w 48"/>
                <a:gd name="T5" fmla="*/ 9 h 69"/>
                <a:gd name="T6" fmla="*/ 36 w 48"/>
                <a:gd name="T7" fmla="*/ 0 h 69"/>
                <a:gd name="T8" fmla="*/ 0 w 48"/>
                <a:gd name="T9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9">
                  <a:moveTo>
                    <a:pt x="0" y="60"/>
                  </a:moveTo>
                  <a:lnTo>
                    <a:pt x="13" y="69"/>
                  </a:lnTo>
                  <a:lnTo>
                    <a:pt x="48" y="9"/>
                  </a:lnTo>
                  <a:lnTo>
                    <a:pt x="36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3" name="Freeform 2259"/>
            <p:cNvSpPr>
              <a:spLocks/>
            </p:cNvSpPr>
            <p:nvPr/>
          </p:nvSpPr>
          <p:spPr bwMode="auto">
            <a:xfrm>
              <a:off x="5119" y="2080"/>
              <a:ext cx="56" cy="60"/>
            </a:xfrm>
            <a:custGeom>
              <a:avLst/>
              <a:gdLst>
                <a:gd name="T0" fmla="*/ 0 w 56"/>
                <a:gd name="T1" fmla="*/ 45 h 60"/>
                <a:gd name="T2" fmla="*/ 8 w 56"/>
                <a:gd name="T3" fmla="*/ 60 h 60"/>
                <a:gd name="T4" fmla="*/ 56 w 56"/>
                <a:gd name="T5" fmla="*/ 15 h 60"/>
                <a:gd name="T6" fmla="*/ 49 w 56"/>
                <a:gd name="T7" fmla="*/ 0 h 60"/>
                <a:gd name="T8" fmla="*/ 0 w 56"/>
                <a:gd name="T9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0">
                  <a:moveTo>
                    <a:pt x="0" y="45"/>
                  </a:moveTo>
                  <a:lnTo>
                    <a:pt x="8" y="60"/>
                  </a:lnTo>
                  <a:lnTo>
                    <a:pt x="56" y="15"/>
                  </a:lnTo>
                  <a:lnTo>
                    <a:pt x="49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4" name="Freeform 2261"/>
          <p:cNvSpPr>
            <a:spLocks/>
          </p:cNvSpPr>
          <p:nvPr/>
        </p:nvSpPr>
        <p:spPr bwMode="auto">
          <a:xfrm>
            <a:off x="7536280" y="3509294"/>
            <a:ext cx="2720975" cy="385762"/>
          </a:xfrm>
          <a:custGeom>
            <a:avLst/>
            <a:gdLst>
              <a:gd name="T0" fmla="*/ 0 w 1714"/>
              <a:gd name="T1" fmla="*/ 243 h 243"/>
              <a:gd name="T2" fmla="*/ 135 w 1714"/>
              <a:gd name="T3" fmla="*/ 243 h 243"/>
              <a:gd name="T4" fmla="*/ 272 w 1714"/>
              <a:gd name="T5" fmla="*/ 243 h 243"/>
              <a:gd name="T6" fmla="*/ 410 w 1714"/>
              <a:gd name="T7" fmla="*/ 243 h 243"/>
              <a:gd name="T8" fmla="*/ 548 w 1714"/>
              <a:gd name="T9" fmla="*/ 243 h 243"/>
              <a:gd name="T10" fmla="*/ 683 w 1714"/>
              <a:gd name="T11" fmla="*/ 243 h 243"/>
              <a:gd name="T12" fmla="*/ 820 w 1714"/>
              <a:gd name="T13" fmla="*/ 243 h 243"/>
              <a:gd name="T14" fmla="*/ 958 w 1714"/>
              <a:gd name="T15" fmla="*/ 237 h 243"/>
              <a:gd name="T16" fmla="*/ 1029 w 1714"/>
              <a:gd name="T17" fmla="*/ 213 h 243"/>
              <a:gd name="T18" fmla="*/ 1164 w 1714"/>
              <a:gd name="T19" fmla="*/ 168 h 243"/>
              <a:gd name="T20" fmla="*/ 1301 w 1714"/>
              <a:gd name="T21" fmla="*/ 114 h 243"/>
              <a:gd name="T22" fmla="*/ 1370 w 1714"/>
              <a:gd name="T23" fmla="*/ 81 h 243"/>
              <a:gd name="T24" fmla="*/ 1370 w 1714"/>
              <a:gd name="T25" fmla="*/ 81 h 243"/>
              <a:gd name="T26" fmla="*/ 1436 w 1714"/>
              <a:gd name="T27" fmla="*/ 51 h 243"/>
              <a:gd name="T28" fmla="*/ 1505 w 1714"/>
              <a:gd name="T29" fmla="*/ 51 h 243"/>
              <a:gd name="T30" fmla="*/ 1576 w 1714"/>
              <a:gd name="T31" fmla="*/ 48 h 243"/>
              <a:gd name="T32" fmla="*/ 1714 w 1714"/>
              <a:gd name="T33" fmla="*/ 18 h 243"/>
              <a:gd name="T34" fmla="*/ 1643 w 1714"/>
              <a:gd name="T35" fmla="*/ 18 h 243"/>
              <a:gd name="T36" fmla="*/ 1574 w 1714"/>
              <a:gd name="T37" fmla="*/ 39 h 243"/>
              <a:gd name="T38" fmla="*/ 1505 w 1714"/>
              <a:gd name="T39" fmla="*/ 33 h 243"/>
              <a:gd name="T40" fmla="*/ 1436 w 1714"/>
              <a:gd name="T41" fmla="*/ 42 h 243"/>
              <a:gd name="T42" fmla="*/ 1365 w 1714"/>
              <a:gd name="T43" fmla="*/ 63 h 243"/>
              <a:gd name="T44" fmla="*/ 1299 w 1714"/>
              <a:gd name="T45" fmla="*/ 105 h 243"/>
              <a:gd name="T46" fmla="*/ 1230 w 1714"/>
              <a:gd name="T47" fmla="*/ 126 h 243"/>
              <a:gd name="T48" fmla="*/ 1095 w 1714"/>
              <a:gd name="T49" fmla="*/ 168 h 243"/>
              <a:gd name="T50" fmla="*/ 958 w 1714"/>
              <a:gd name="T51" fmla="*/ 219 h 243"/>
              <a:gd name="T52" fmla="*/ 958 w 1714"/>
              <a:gd name="T53" fmla="*/ 219 h 243"/>
              <a:gd name="T54" fmla="*/ 820 w 1714"/>
              <a:gd name="T55" fmla="*/ 225 h 243"/>
              <a:gd name="T56" fmla="*/ 683 w 1714"/>
              <a:gd name="T57" fmla="*/ 225 h 243"/>
              <a:gd name="T58" fmla="*/ 548 w 1714"/>
              <a:gd name="T59" fmla="*/ 225 h 243"/>
              <a:gd name="T60" fmla="*/ 410 w 1714"/>
              <a:gd name="T61" fmla="*/ 225 h 243"/>
              <a:gd name="T62" fmla="*/ 272 w 1714"/>
              <a:gd name="T63" fmla="*/ 225 h 243"/>
              <a:gd name="T64" fmla="*/ 135 w 1714"/>
              <a:gd name="T65" fmla="*/ 225 h 243"/>
              <a:gd name="T66" fmla="*/ 0 w 1714"/>
              <a:gd name="T67" fmla="*/ 225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14" h="243">
                <a:moveTo>
                  <a:pt x="0" y="225"/>
                </a:moveTo>
                <a:lnTo>
                  <a:pt x="0" y="243"/>
                </a:lnTo>
                <a:lnTo>
                  <a:pt x="66" y="243"/>
                </a:lnTo>
                <a:lnTo>
                  <a:pt x="135" y="243"/>
                </a:lnTo>
                <a:lnTo>
                  <a:pt x="204" y="243"/>
                </a:lnTo>
                <a:lnTo>
                  <a:pt x="272" y="243"/>
                </a:lnTo>
                <a:lnTo>
                  <a:pt x="341" y="243"/>
                </a:lnTo>
                <a:lnTo>
                  <a:pt x="410" y="243"/>
                </a:lnTo>
                <a:lnTo>
                  <a:pt x="479" y="243"/>
                </a:lnTo>
                <a:lnTo>
                  <a:pt x="548" y="243"/>
                </a:lnTo>
                <a:lnTo>
                  <a:pt x="614" y="243"/>
                </a:lnTo>
                <a:lnTo>
                  <a:pt x="683" y="243"/>
                </a:lnTo>
                <a:lnTo>
                  <a:pt x="751" y="243"/>
                </a:lnTo>
                <a:lnTo>
                  <a:pt x="820" y="243"/>
                </a:lnTo>
                <a:lnTo>
                  <a:pt x="889" y="243"/>
                </a:lnTo>
                <a:lnTo>
                  <a:pt x="958" y="237"/>
                </a:lnTo>
                <a:lnTo>
                  <a:pt x="960" y="237"/>
                </a:lnTo>
                <a:lnTo>
                  <a:pt x="1029" y="213"/>
                </a:lnTo>
                <a:lnTo>
                  <a:pt x="1098" y="186"/>
                </a:lnTo>
                <a:lnTo>
                  <a:pt x="1164" y="168"/>
                </a:lnTo>
                <a:lnTo>
                  <a:pt x="1233" y="144"/>
                </a:lnTo>
                <a:lnTo>
                  <a:pt x="1301" y="114"/>
                </a:lnTo>
                <a:lnTo>
                  <a:pt x="1301" y="114"/>
                </a:lnTo>
                <a:lnTo>
                  <a:pt x="1370" y="81"/>
                </a:lnTo>
                <a:lnTo>
                  <a:pt x="1368" y="72"/>
                </a:lnTo>
                <a:lnTo>
                  <a:pt x="1370" y="81"/>
                </a:lnTo>
                <a:lnTo>
                  <a:pt x="1439" y="60"/>
                </a:lnTo>
                <a:lnTo>
                  <a:pt x="1436" y="51"/>
                </a:lnTo>
                <a:lnTo>
                  <a:pt x="1436" y="60"/>
                </a:lnTo>
                <a:lnTo>
                  <a:pt x="1505" y="51"/>
                </a:lnTo>
                <a:lnTo>
                  <a:pt x="1574" y="48"/>
                </a:lnTo>
                <a:lnTo>
                  <a:pt x="1576" y="48"/>
                </a:lnTo>
                <a:lnTo>
                  <a:pt x="1645" y="36"/>
                </a:lnTo>
                <a:lnTo>
                  <a:pt x="1714" y="18"/>
                </a:lnTo>
                <a:lnTo>
                  <a:pt x="1711" y="0"/>
                </a:lnTo>
                <a:lnTo>
                  <a:pt x="1643" y="18"/>
                </a:lnTo>
                <a:lnTo>
                  <a:pt x="1574" y="30"/>
                </a:lnTo>
                <a:lnTo>
                  <a:pt x="1574" y="39"/>
                </a:lnTo>
                <a:lnTo>
                  <a:pt x="1574" y="30"/>
                </a:lnTo>
                <a:lnTo>
                  <a:pt x="1505" y="33"/>
                </a:lnTo>
                <a:lnTo>
                  <a:pt x="1436" y="42"/>
                </a:lnTo>
                <a:lnTo>
                  <a:pt x="1436" y="42"/>
                </a:lnTo>
                <a:lnTo>
                  <a:pt x="1368" y="63"/>
                </a:lnTo>
                <a:lnTo>
                  <a:pt x="1365" y="63"/>
                </a:lnTo>
                <a:lnTo>
                  <a:pt x="1296" y="96"/>
                </a:lnTo>
                <a:lnTo>
                  <a:pt x="1299" y="105"/>
                </a:lnTo>
                <a:lnTo>
                  <a:pt x="1299" y="96"/>
                </a:lnTo>
                <a:lnTo>
                  <a:pt x="1230" y="126"/>
                </a:lnTo>
                <a:lnTo>
                  <a:pt x="1161" y="150"/>
                </a:lnTo>
                <a:lnTo>
                  <a:pt x="1095" y="168"/>
                </a:lnTo>
                <a:lnTo>
                  <a:pt x="1026" y="195"/>
                </a:lnTo>
                <a:lnTo>
                  <a:pt x="958" y="219"/>
                </a:lnTo>
                <a:lnTo>
                  <a:pt x="958" y="228"/>
                </a:lnTo>
                <a:lnTo>
                  <a:pt x="958" y="219"/>
                </a:lnTo>
                <a:lnTo>
                  <a:pt x="889" y="225"/>
                </a:lnTo>
                <a:lnTo>
                  <a:pt x="820" y="225"/>
                </a:lnTo>
                <a:lnTo>
                  <a:pt x="751" y="225"/>
                </a:lnTo>
                <a:lnTo>
                  <a:pt x="683" y="225"/>
                </a:lnTo>
                <a:lnTo>
                  <a:pt x="614" y="225"/>
                </a:lnTo>
                <a:lnTo>
                  <a:pt x="548" y="225"/>
                </a:lnTo>
                <a:lnTo>
                  <a:pt x="479" y="225"/>
                </a:lnTo>
                <a:lnTo>
                  <a:pt x="410" y="225"/>
                </a:lnTo>
                <a:lnTo>
                  <a:pt x="341" y="225"/>
                </a:lnTo>
                <a:lnTo>
                  <a:pt x="272" y="225"/>
                </a:lnTo>
                <a:lnTo>
                  <a:pt x="204" y="225"/>
                </a:lnTo>
                <a:lnTo>
                  <a:pt x="135" y="225"/>
                </a:lnTo>
                <a:lnTo>
                  <a:pt x="66" y="225"/>
                </a:lnTo>
                <a:lnTo>
                  <a:pt x="0" y="225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5" name="Rectangle 2262"/>
          <p:cNvSpPr>
            <a:spLocks noChangeArrowheads="1"/>
          </p:cNvSpPr>
          <p:nvPr/>
        </p:nvSpPr>
        <p:spPr bwMode="auto">
          <a:xfrm>
            <a:off x="7515643" y="4663406"/>
            <a:ext cx="125412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6" name="Rectangle 2263"/>
          <p:cNvSpPr>
            <a:spLocks noChangeArrowheads="1"/>
          </p:cNvSpPr>
          <p:nvPr/>
        </p:nvSpPr>
        <p:spPr bwMode="auto">
          <a:xfrm>
            <a:off x="7512468" y="4668169"/>
            <a:ext cx="1016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s-ES_tradnl" altLang="es-PE" sz="1800"/>
          </a:p>
        </p:txBody>
      </p:sp>
      <p:sp>
        <p:nvSpPr>
          <p:cNvPr id="87" name="Rectangle 2264"/>
          <p:cNvSpPr>
            <a:spLocks noChangeArrowheads="1"/>
          </p:cNvSpPr>
          <p:nvPr/>
        </p:nvSpPr>
        <p:spPr bwMode="auto">
          <a:xfrm>
            <a:off x="7834730" y="4663406"/>
            <a:ext cx="206375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8" name="Rectangle 2265"/>
          <p:cNvSpPr>
            <a:spLocks noChangeArrowheads="1"/>
          </p:cNvSpPr>
          <p:nvPr/>
        </p:nvSpPr>
        <p:spPr bwMode="auto">
          <a:xfrm>
            <a:off x="7834730" y="4668169"/>
            <a:ext cx="1857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20</a:t>
            </a:r>
            <a:endParaRPr lang="es-ES_tradnl" altLang="es-PE" sz="1800"/>
          </a:p>
        </p:txBody>
      </p:sp>
      <p:sp>
        <p:nvSpPr>
          <p:cNvPr id="89" name="Rectangle 2266"/>
          <p:cNvSpPr>
            <a:spLocks noChangeArrowheads="1"/>
          </p:cNvSpPr>
          <p:nvPr/>
        </p:nvSpPr>
        <p:spPr bwMode="auto">
          <a:xfrm>
            <a:off x="8203030" y="4663406"/>
            <a:ext cx="203200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0" name="Rectangle 2267"/>
          <p:cNvSpPr>
            <a:spLocks noChangeArrowheads="1"/>
          </p:cNvSpPr>
          <p:nvPr/>
        </p:nvSpPr>
        <p:spPr bwMode="auto">
          <a:xfrm>
            <a:off x="8199855" y="4668169"/>
            <a:ext cx="1857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40</a:t>
            </a:r>
            <a:endParaRPr lang="es-ES_tradnl" altLang="es-PE" sz="1800"/>
          </a:p>
        </p:txBody>
      </p:sp>
      <p:sp>
        <p:nvSpPr>
          <p:cNvPr id="91" name="Rectangle 2268"/>
          <p:cNvSpPr>
            <a:spLocks noChangeArrowheads="1"/>
          </p:cNvSpPr>
          <p:nvPr/>
        </p:nvSpPr>
        <p:spPr bwMode="auto">
          <a:xfrm>
            <a:off x="8558630" y="4663406"/>
            <a:ext cx="203200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2" name="Rectangle 2269"/>
          <p:cNvSpPr>
            <a:spLocks noChangeArrowheads="1"/>
          </p:cNvSpPr>
          <p:nvPr/>
        </p:nvSpPr>
        <p:spPr bwMode="auto">
          <a:xfrm>
            <a:off x="8558630" y="4668169"/>
            <a:ext cx="1857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60</a:t>
            </a:r>
            <a:endParaRPr lang="es-ES_tradnl" altLang="es-PE" sz="1800"/>
          </a:p>
        </p:txBody>
      </p:sp>
      <p:sp>
        <p:nvSpPr>
          <p:cNvPr id="93" name="Rectangle 2270"/>
          <p:cNvSpPr>
            <a:spLocks noChangeArrowheads="1"/>
          </p:cNvSpPr>
          <p:nvPr/>
        </p:nvSpPr>
        <p:spPr bwMode="auto">
          <a:xfrm>
            <a:off x="8923755" y="4663406"/>
            <a:ext cx="204788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4" name="Rectangle 2271"/>
          <p:cNvSpPr>
            <a:spLocks noChangeArrowheads="1"/>
          </p:cNvSpPr>
          <p:nvPr/>
        </p:nvSpPr>
        <p:spPr bwMode="auto">
          <a:xfrm>
            <a:off x="8923755" y="4668169"/>
            <a:ext cx="1857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80</a:t>
            </a:r>
            <a:endParaRPr lang="es-ES_tradnl" altLang="es-PE" sz="1800"/>
          </a:p>
        </p:txBody>
      </p:sp>
      <p:sp>
        <p:nvSpPr>
          <p:cNvPr id="95" name="Rectangle 2272"/>
          <p:cNvSpPr>
            <a:spLocks noChangeArrowheads="1"/>
          </p:cNvSpPr>
          <p:nvPr/>
        </p:nvSpPr>
        <p:spPr bwMode="auto">
          <a:xfrm>
            <a:off x="9274593" y="4663406"/>
            <a:ext cx="230187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6" name="Rectangle 2273"/>
          <p:cNvSpPr>
            <a:spLocks noChangeArrowheads="1"/>
          </p:cNvSpPr>
          <p:nvPr/>
        </p:nvSpPr>
        <p:spPr bwMode="auto">
          <a:xfrm>
            <a:off x="9274593" y="4668169"/>
            <a:ext cx="214312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lang="es-ES_tradnl" altLang="es-PE" sz="1800"/>
          </a:p>
        </p:txBody>
      </p:sp>
      <p:sp>
        <p:nvSpPr>
          <p:cNvPr id="97" name="Rectangle 2274"/>
          <p:cNvSpPr>
            <a:spLocks noChangeArrowheads="1"/>
          </p:cNvSpPr>
          <p:nvPr/>
        </p:nvSpPr>
        <p:spPr bwMode="auto">
          <a:xfrm>
            <a:off x="9634955" y="4663406"/>
            <a:ext cx="230188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8" name="Rectangle 2275"/>
          <p:cNvSpPr>
            <a:spLocks noChangeArrowheads="1"/>
          </p:cNvSpPr>
          <p:nvPr/>
        </p:nvSpPr>
        <p:spPr bwMode="auto">
          <a:xfrm>
            <a:off x="9634955" y="4668169"/>
            <a:ext cx="214313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120</a:t>
            </a:r>
            <a:endParaRPr lang="es-ES_tradnl" altLang="es-PE" sz="1800"/>
          </a:p>
        </p:txBody>
      </p:sp>
      <p:sp>
        <p:nvSpPr>
          <p:cNvPr id="99" name="Rectangle 2276"/>
          <p:cNvSpPr>
            <a:spLocks noChangeArrowheads="1"/>
          </p:cNvSpPr>
          <p:nvPr/>
        </p:nvSpPr>
        <p:spPr bwMode="auto">
          <a:xfrm>
            <a:off x="9998493" y="4663406"/>
            <a:ext cx="230187" cy="147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0" name="Rectangle 2277"/>
          <p:cNvSpPr>
            <a:spLocks noChangeArrowheads="1"/>
          </p:cNvSpPr>
          <p:nvPr/>
        </p:nvSpPr>
        <p:spPr bwMode="auto">
          <a:xfrm>
            <a:off x="9998493" y="4668169"/>
            <a:ext cx="214312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140</a:t>
            </a:r>
            <a:endParaRPr lang="es-ES_tradnl" altLang="es-PE" sz="1800"/>
          </a:p>
        </p:txBody>
      </p:sp>
      <p:sp>
        <p:nvSpPr>
          <p:cNvPr id="101" name="Rectangle 2279"/>
          <p:cNvSpPr>
            <a:spLocks noChangeArrowheads="1"/>
          </p:cNvSpPr>
          <p:nvPr/>
        </p:nvSpPr>
        <p:spPr bwMode="auto">
          <a:xfrm>
            <a:off x="8644355" y="4801519"/>
            <a:ext cx="5000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 b="1">
                <a:solidFill>
                  <a:srgbClr val="000000"/>
                </a:solidFill>
                <a:latin typeface="Times New Roman" panose="02020603050405020304" pitchFamily="18" charset="0"/>
              </a:rPr>
              <a:t>Tiempo</a:t>
            </a:r>
            <a:endParaRPr lang="es-ES_tradnl" altLang="es-PE" sz="1200" b="1"/>
          </a:p>
        </p:txBody>
      </p:sp>
      <p:sp>
        <p:nvSpPr>
          <p:cNvPr id="102" name="Rectangle 2281"/>
          <p:cNvSpPr>
            <a:spLocks noChangeArrowheads="1"/>
          </p:cNvSpPr>
          <p:nvPr/>
        </p:nvSpPr>
        <p:spPr bwMode="auto">
          <a:xfrm>
            <a:off x="6517105" y="4965031"/>
            <a:ext cx="137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 Evolución del tiempo</a:t>
            </a:r>
            <a:endParaRPr lang="es-ES_tradnl" altLang="es-PE" sz="1000" b="1"/>
          </a:p>
        </p:txBody>
      </p:sp>
      <p:sp>
        <p:nvSpPr>
          <p:cNvPr id="103" name="Rectangle 2282"/>
          <p:cNvSpPr>
            <a:spLocks noChangeArrowheads="1"/>
          </p:cNvSpPr>
          <p:nvPr/>
        </p:nvSpPr>
        <p:spPr bwMode="auto">
          <a:xfrm>
            <a:off x="10212805" y="5039644"/>
            <a:ext cx="177800" cy="120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4" name="Rectangle 2283"/>
          <p:cNvSpPr>
            <a:spLocks noChangeArrowheads="1"/>
          </p:cNvSpPr>
          <p:nvPr/>
        </p:nvSpPr>
        <p:spPr bwMode="auto">
          <a:xfrm>
            <a:off x="10212805" y="5044406"/>
            <a:ext cx="15398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día</a:t>
            </a:r>
            <a:endParaRPr lang="es-ES_tradnl" altLang="es-PE" sz="1800"/>
          </a:p>
        </p:txBody>
      </p:sp>
      <p:sp>
        <p:nvSpPr>
          <p:cNvPr id="105" name="Rectangle 2284"/>
          <p:cNvSpPr>
            <a:spLocks noChangeArrowheads="1"/>
          </p:cNvSpPr>
          <p:nvPr/>
        </p:nvSpPr>
        <p:spPr bwMode="auto">
          <a:xfrm>
            <a:off x="7956968" y="5077744"/>
            <a:ext cx="2166937" cy="28575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6" name="Rectangle 2286"/>
          <p:cNvSpPr>
            <a:spLocks noChangeArrowheads="1"/>
          </p:cNvSpPr>
          <p:nvPr/>
        </p:nvSpPr>
        <p:spPr bwMode="auto">
          <a:xfrm>
            <a:off x="6517105" y="5117431"/>
            <a:ext cx="14398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  Evolución del esfuerzo</a:t>
            </a:r>
            <a:endParaRPr lang="es-ES_tradnl" altLang="es-PE" sz="1000" b="1"/>
          </a:p>
        </p:txBody>
      </p:sp>
      <p:sp>
        <p:nvSpPr>
          <p:cNvPr id="107" name="Rectangle 2287"/>
          <p:cNvSpPr>
            <a:spLocks noChangeArrowheads="1"/>
          </p:cNvSpPr>
          <p:nvPr/>
        </p:nvSpPr>
        <p:spPr bwMode="auto">
          <a:xfrm>
            <a:off x="10215980" y="5146006"/>
            <a:ext cx="166688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8" name="Rectangle 2288"/>
          <p:cNvSpPr>
            <a:spLocks noChangeArrowheads="1"/>
          </p:cNvSpPr>
          <p:nvPr/>
        </p:nvSpPr>
        <p:spPr bwMode="auto">
          <a:xfrm>
            <a:off x="10215980" y="5155531"/>
            <a:ext cx="14605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t-d</a:t>
            </a:r>
            <a:endParaRPr lang="es-ES_tradnl" altLang="es-PE" sz="1800"/>
          </a:p>
        </p:txBody>
      </p:sp>
      <p:grpSp>
        <p:nvGrpSpPr>
          <p:cNvPr id="109" name="Group 2302"/>
          <p:cNvGrpSpPr>
            <a:grpSpLocks/>
          </p:cNvGrpSpPr>
          <p:nvPr/>
        </p:nvGrpSpPr>
        <p:grpSpPr bwMode="auto">
          <a:xfrm>
            <a:off x="7956968" y="5184106"/>
            <a:ext cx="2135187" cy="28575"/>
            <a:chOff x="3739" y="3114"/>
            <a:chExt cx="1345" cy="18"/>
          </a:xfrm>
        </p:grpSpPr>
        <p:sp>
          <p:nvSpPr>
            <p:cNvPr id="110" name="Rectangle 2289"/>
            <p:cNvSpPr>
              <a:spLocks noChangeArrowheads="1"/>
            </p:cNvSpPr>
            <p:nvPr/>
          </p:nvSpPr>
          <p:spPr bwMode="auto">
            <a:xfrm>
              <a:off x="3739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1" name="Rectangle 2290"/>
            <p:cNvSpPr>
              <a:spLocks noChangeArrowheads="1"/>
            </p:cNvSpPr>
            <p:nvPr/>
          </p:nvSpPr>
          <p:spPr bwMode="auto">
            <a:xfrm>
              <a:off x="3846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2" name="Rectangle 2291"/>
            <p:cNvSpPr>
              <a:spLocks noChangeArrowheads="1"/>
            </p:cNvSpPr>
            <p:nvPr/>
          </p:nvSpPr>
          <p:spPr bwMode="auto">
            <a:xfrm>
              <a:off x="3953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3" name="Rectangle 2292"/>
            <p:cNvSpPr>
              <a:spLocks noChangeArrowheads="1"/>
            </p:cNvSpPr>
            <p:nvPr/>
          </p:nvSpPr>
          <p:spPr bwMode="auto">
            <a:xfrm>
              <a:off x="4060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4" name="Rectangle 2293"/>
            <p:cNvSpPr>
              <a:spLocks noChangeArrowheads="1"/>
            </p:cNvSpPr>
            <p:nvPr/>
          </p:nvSpPr>
          <p:spPr bwMode="auto">
            <a:xfrm>
              <a:off x="4167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5" name="Rectangle 2294"/>
            <p:cNvSpPr>
              <a:spLocks noChangeArrowheads="1"/>
            </p:cNvSpPr>
            <p:nvPr/>
          </p:nvSpPr>
          <p:spPr bwMode="auto">
            <a:xfrm>
              <a:off x="4274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6" name="Rectangle 2295"/>
            <p:cNvSpPr>
              <a:spLocks noChangeArrowheads="1"/>
            </p:cNvSpPr>
            <p:nvPr/>
          </p:nvSpPr>
          <p:spPr bwMode="auto">
            <a:xfrm>
              <a:off x="4381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7" name="Rectangle 2296"/>
            <p:cNvSpPr>
              <a:spLocks noChangeArrowheads="1"/>
            </p:cNvSpPr>
            <p:nvPr/>
          </p:nvSpPr>
          <p:spPr bwMode="auto">
            <a:xfrm>
              <a:off x="4488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8" name="Rectangle 2297"/>
            <p:cNvSpPr>
              <a:spLocks noChangeArrowheads="1"/>
            </p:cNvSpPr>
            <p:nvPr/>
          </p:nvSpPr>
          <p:spPr bwMode="auto">
            <a:xfrm>
              <a:off x="4595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19" name="Rectangle 2298"/>
            <p:cNvSpPr>
              <a:spLocks noChangeArrowheads="1"/>
            </p:cNvSpPr>
            <p:nvPr/>
          </p:nvSpPr>
          <p:spPr bwMode="auto">
            <a:xfrm>
              <a:off x="4702" y="3114"/>
              <a:ext cx="61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20" name="Rectangle 2299"/>
            <p:cNvSpPr>
              <a:spLocks noChangeArrowheads="1"/>
            </p:cNvSpPr>
            <p:nvPr/>
          </p:nvSpPr>
          <p:spPr bwMode="auto">
            <a:xfrm>
              <a:off x="4808" y="3114"/>
              <a:ext cx="62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21" name="Rectangle 2300"/>
            <p:cNvSpPr>
              <a:spLocks noChangeArrowheads="1"/>
            </p:cNvSpPr>
            <p:nvPr/>
          </p:nvSpPr>
          <p:spPr bwMode="auto">
            <a:xfrm>
              <a:off x="4915" y="3114"/>
              <a:ext cx="62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22" name="Rectangle 2301"/>
            <p:cNvSpPr>
              <a:spLocks noChangeArrowheads="1"/>
            </p:cNvSpPr>
            <p:nvPr/>
          </p:nvSpPr>
          <p:spPr bwMode="auto">
            <a:xfrm>
              <a:off x="5022" y="3114"/>
              <a:ext cx="62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23" name="Rectangle 2304"/>
          <p:cNvSpPr>
            <a:spLocks noChangeArrowheads="1"/>
          </p:cNvSpPr>
          <p:nvPr/>
        </p:nvSpPr>
        <p:spPr bwMode="auto">
          <a:xfrm>
            <a:off x="6593305" y="5269831"/>
            <a:ext cx="1752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Evolución del tiempo (regla 2)</a:t>
            </a:r>
            <a:endParaRPr lang="es-ES_tradnl" altLang="es-PE" sz="1000" b="1"/>
          </a:p>
        </p:txBody>
      </p:sp>
      <p:sp>
        <p:nvSpPr>
          <p:cNvPr id="124" name="Rectangle 2305"/>
          <p:cNvSpPr>
            <a:spLocks noChangeArrowheads="1"/>
          </p:cNvSpPr>
          <p:nvPr/>
        </p:nvSpPr>
        <p:spPr bwMode="auto">
          <a:xfrm>
            <a:off x="10212805" y="5255544"/>
            <a:ext cx="177800" cy="119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25" name="Rectangle 2306"/>
          <p:cNvSpPr>
            <a:spLocks noChangeArrowheads="1"/>
          </p:cNvSpPr>
          <p:nvPr/>
        </p:nvSpPr>
        <p:spPr bwMode="auto">
          <a:xfrm>
            <a:off x="10212805" y="5260306"/>
            <a:ext cx="15398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día</a:t>
            </a:r>
            <a:endParaRPr lang="es-ES_tradnl" altLang="es-PE" sz="1800"/>
          </a:p>
        </p:txBody>
      </p:sp>
      <p:sp>
        <p:nvSpPr>
          <p:cNvPr id="126" name="Rectangle 2307"/>
          <p:cNvSpPr>
            <a:spLocks noChangeArrowheads="1"/>
          </p:cNvSpPr>
          <p:nvPr/>
        </p:nvSpPr>
        <p:spPr bwMode="auto">
          <a:xfrm>
            <a:off x="8307805" y="5293644"/>
            <a:ext cx="1816100" cy="2857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27" name="Rectangle 2309"/>
          <p:cNvSpPr>
            <a:spLocks noChangeArrowheads="1"/>
          </p:cNvSpPr>
          <p:nvPr/>
        </p:nvSpPr>
        <p:spPr bwMode="auto">
          <a:xfrm>
            <a:off x="6440905" y="5422231"/>
            <a:ext cx="2133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Evolución del esfuerzo (regla 2)</a:t>
            </a:r>
            <a:endParaRPr lang="es-ES_tradnl" altLang="es-PE" sz="1000" b="1"/>
          </a:p>
        </p:txBody>
      </p:sp>
      <p:sp>
        <p:nvSpPr>
          <p:cNvPr id="128" name="Rectangle 2310"/>
          <p:cNvSpPr>
            <a:spLocks noChangeArrowheads="1"/>
          </p:cNvSpPr>
          <p:nvPr/>
        </p:nvSpPr>
        <p:spPr bwMode="auto">
          <a:xfrm>
            <a:off x="10215980" y="5360319"/>
            <a:ext cx="166688" cy="119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29" name="Rectangle 2311"/>
          <p:cNvSpPr>
            <a:spLocks noChangeArrowheads="1"/>
          </p:cNvSpPr>
          <p:nvPr/>
        </p:nvSpPr>
        <p:spPr bwMode="auto">
          <a:xfrm>
            <a:off x="10254080" y="5422231"/>
            <a:ext cx="13811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t-d</a:t>
            </a:r>
            <a:endParaRPr lang="es-ES_tradnl" altLang="es-PE" sz="1800"/>
          </a:p>
        </p:txBody>
      </p:sp>
      <p:sp>
        <p:nvSpPr>
          <p:cNvPr id="130" name="Rectangle 2327"/>
          <p:cNvSpPr>
            <a:spLocks noChangeArrowheads="1"/>
          </p:cNvSpPr>
          <p:nvPr/>
        </p:nvSpPr>
        <p:spPr bwMode="auto">
          <a:xfrm>
            <a:off x="3634205" y="3152106"/>
            <a:ext cx="2651125" cy="1441450"/>
          </a:xfrm>
          <a:prstGeom prst="rect">
            <a:avLst/>
          </a:prstGeom>
          <a:solidFill>
            <a:srgbClr val="FFFFFF"/>
          </a:solidFill>
          <a:ln w="31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31" name="Rectangle 2328"/>
          <p:cNvSpPr>
            <a:spLocks noChangeArrowheads="1"/>
          </p:cNvSpPr>
          <p:nvPr/>
        </p:nvSpPr>
        <p:spPr bwMode="auto">
          <a:xfrm>
            <a:off x="3634205" y="3152106"/>
            <a:ext cx="2643188" cy="1436688"/>
          </a:xfrm>
          <a:prstGeom prst="rect">
            <a:avLst/>
          </a:prstGeom>
          <a:noFill/>
          <a:ln w="11113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2" name="Line 2329"/>
          <p:cNvSpPr>
            <a:spLocks noChangeShapeType="1"/>
          </p:cNvSpPr>
          <p:nvPr/>
        </p:nvSpPr>
        <p:spPr bwMode="auto">
          <a:xfrm>
            <a:off x="3634205" y="3504531"/>
            <a:ext cx="2638425" cy="4763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3" name="Line 2330"/>
          <p:cNvSpPr>
            <a:spLocks noChangeShapeType="1"/>
          </p:cNvSpPr>
          <p:nvPr/>
        </p:nvSpPr>
        <p:spPr bwMode="auto">
          <a:xfrm>
            <a:off x="3634205" y="3866481"/>
            <a:ext cx="2638425" cy="317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4" name="Line 2331"/>
          <p:cNvSpPr>
            <a:spLocks noChangeShapeType="1"/>
          </p:cNvSpPr>
          <p:nvPr/>
        </p:nvSpPr>
        <p:spPr bwMode="auto">
          <a:xfrm>
            <a:off x="3634205" y="4223669"/>
            <a:ext cx="2638425" cy="1587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5" name="Rectangle 2332"/>
          <p:cNvSpPr>
            <a:spLocks noChangeArrowheads="1"/>
          </p:cNvSpPr>
          <p:nvPr/>
        </p:nvSpPr>
        <p:spPr bwMode="auto">
          <a:xfrm>
            <a:off x="3173830" y="3164806"/>
            <a:ext cx="220663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6" name="Rectangle 2333"/>
          <p:cNvSpPr>
            <a:spLocks noChangeArrowheads="1"/>
          </p:cNvSpPr>
          <p:nvPr/>
        </p:nvSpPr>
        <p:spPr bwMode="auto">
          <a:xfrm>
            <a:off x="3170655" y="3169569"/>
            <a:ext cx="20796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200</a:t>
            </a:r>
            <a:endParaRPr lang="es-ES_tradnl" altLang="es-PE" sz="1800"/>
          </a:p>
        </p:txBody>
      </p:sp>
      <p:sp>
        <p:nvSpPr>
          <p:cNvPr id="137" name="Rectangle 2334"/>
          <p:cNvSpPr>
            <a:spLocks noChangeArrowheads="1"/>
          </p:cNvSpPr>
          <p:nvPr/>
        </p:nvSpPr>
        <p:spPr bwMode="auto">
          <a:xfrm>
            <a:off x="3413543" y="3164806"/>
            <a:ext cx="196850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8" name="Rectangle 2335"/>
          <p:cNvSpPr>
            <a:spLocks noChangeArrowheads="1"/>
          </p:cNvSpPr>
          <p:nvPr/>
        </p:nvSpPr>
        <p:spPr bwMode="auto">
          <a:xfrm>
            <a:off x="3413543" y="3169569"/>
            <a:ext cx="173037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día</a:t>
            </a:r>
            <a:endParaRPr lang="es-ES_tradnl" altLang="es-PE" sz="1800"/>
          </a:p>
        </p:txBody>
      </p:sp>
      <p:sp>
        <p:nvSpPr>
          <p:cNvPr id="139" name="Rectangle 2336"/>
          <p:cNvSpPr>
            <a:spLocks noChangeArrowheads="1"/>
          </p:cNvSpPr>
          <p:nvPr/>
        </p:nvSpPr>
        <p:spPr bwMode="auto">
          <a:xfrm>
            <a:off x="3173830" y="3294981"/>
            <a:ext cx="220663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0" name="Rectangle 2337"/>
          <p:cNvSpPr>
            <a:spLocks noChangeArrowheads="1"/>
          </p:cNvSpPr>
          <p:nvPr/>
        </p:nvSpPr>
        <p:spPr bwMode="auto">
          <a:xfrm>
            <a:off x="3170655" y="3304506"/>
            <a:ext cx="20796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endParaRPr lang="es-ES_tradnl" altLang="es-PE" sz="1800"/>
          </a:p>
        </p:txBody>
      </p:sp>
      <p:sp>
        <p:nvSpPr>
          <p:cNvPr id="141" name="Rectangle 2338"/>
          <p:cNvSpPr>
            <a:spLocks noChangeArrowheads="1"/>
          </p:cNvSpPr>
          <p:nvPr/>
        </p:nvSpPr>
        <p:spPr bwMode="auto">
          <a:xfrm>
            <a:off x="3413543" y="3294981"/>
            <a:ext cx="185737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2" name="Rectangle 2339"/>
          <p:cNvSpPr>
            <a:spLocks noChangeArrowheads="1"/>
          </p:cNvSpPr>
          <p:nvPr/>
        </p:nvSpPr>
        <p:spPr bwMode="auto">
          <a:xfrm>
            <a:off x="3413543" y="3304506"/>
            <a:ext cx="165100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800"/>
          </a:p>
        </p:txBody>
      </p:sp>
      <p:sp>
        <p:nvSpPr>
          <p:cNvPr id="143" name="Rectangle 2348"/>
          <p:cNvSpPr>
            <a:spLocks noChangeArrowheads="1"/>
          </p:cNvSpPr>
          <p:nvPr/>
        </p:nvSpPr>
        <p:spPr bwMode="auto">
          <a:xfrm>
            <a:off x="3269080" y="4334794"/>
            <a:ext cx="122238" cy="142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4" name="Rectangle 2349"/>
          <p:cNvSpPr>
            <a:spLocks noChangeArrowheads="1"/>
          </p:cNvSpPr>
          <p:nvPr/>
        </p:nvSpPr>
        <p:spPr bwMode="auto">
          <a:xfrm>
            <a:off x="3264318" y="4339556"/>
            <a:ext cx="98425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s-ES_tradnl" altLang="es-PE" sz="1800"/>
          </a:p>
        </p:txBody>
      </p:sp>
      <p:sp>
        <p:nvSpPr>
          <p:cNvPr id="145" name="Rectangle 2350"/>
          <p:cNvSpPr>
            <a:spLocks noChangeArrowheads="1"/>
          </p:cNvSpPr>
          <p:nvPr/>
        </p:nvSpPr>
        <p:spPr bwMode="auto">
          <a:xfrm>
            <a:off x="3413543" y="4334794"/>
            <a:ext cx="196850" cy="142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6" name="Rectangle 2351"/>
          <p:cNvSpPr>
            <a:spLocks noChangeArrowheads="1"/>
          </p:cNvSpPr>
          <p:nvPr/>
        </p:nvSpPr>
        <p:spPr bwMode="auto">
          <a:xfrm>
            <a:off x="3413543" y="4339556"/>
            <a:ext cx="173037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día</a:t>
            </a:r>
            <a:endParaRPr lang="es-ES_tradnl" altLang="es-PE" sz="1800"/>
          </a:p>
        </p:txBody>
      </p:sp>
      <p:sp>
        <p:nvSpPr>
          <p:cNvPr id="147" name="Rectangle 2352"/>
          <p:cNvSpPr>
            <a:spLocks noChangeArrowheads="1"/>
          </p:cNvSpPr>
          <p:nvPr/>
        </p:nvSpPr>
        <p:spPr bwMode="auto">
          <a:xfrm>
            <a:off x="3173830" y="4463381"/>
            <a:ext cx="220663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8" name="Rectangle 2353"/>
          <p:cNvSpPr>
            <a:spLocks noChangeArrowheads="1"/>
          </p:cNvSpPr>
          <p:nvPr/>
        </p:nvSpPr>
        <p:spPr bwMode="auto">
          <a:xfrm>
            <a:off x="3170655" y="4468144"/>
            <a:ext cx="20796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200</a:t>
            </a:r>
            <a:endParaRPr lang="es-ES_tradnl" altLang="es-PE" sz="1800"/>
          </a:p>
        </p:txBody>
      </p:sp>
      <p:sp>
        <p:nvSpPr>
          <p:cNvPr id="149" name="Rectangle 2354"/>
          <p:cNvSpPr>
            <a:spLocks noChangeArrowheads="1"/>
          </p:cNvSpPr>
          <p:nvPr/>
        </p:nvSpPr>
        <p:spPr bwMode="auto">
          <a:xfrm>
            <a:off x="3413543" y="4463381"/>
            <a:ext cx="185737" cy="149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0" name="Rectangle 2355"/>
          <p:cNvSpPr>
            <a:spLocks noChangeArrowheads="1"/>
          </p:cNvSpPr>
          <p:nvPr/>
        </p:nvSpPr>
        <p:spPr bwMode="auto">
          <a:xfrm>
            <a:off x="3413543" y="4468144"/>
            <a:ext cx="16510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t-d</a:t>
            </a:r>
            <a:endParaRPr lang="es-ES_tradnl" altLang="es-PE" sz="1800"/>
          </a:p>
        </p:txBody>
      </p:sp>
      <p:sp>
        <p:nvSpPr>
          <p:cNvPr id="151" name="Line 2356"/>
          <p:cNvSpPr>
            <a:spLocks noChangeShapeType="1"/>
          </p:cNvSpPr>
          <p:nvPr/>
        </p:nvSpPr>
        <p:spPr bwMode="auto">
          <a:xfrm>
            <a:off x="3807243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2" name="Line 2357"/>
          <p:cNvSpPr>
            <a:spLocks noChangeShapeType="1"/>
          </p:cNvSpPr>
          <p:nvPr/>
        </p:nvSpPr>
        <p:spPr bwMode="auto">
          <a:xfrm>
            <a:off x="3983455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3" name="Line 2358"/>
          <p:cNvSpPr>
            <a:spLocks noChangeShapeType="1"/>
          </p:cNvSpPr>
          <p:nvPr/>
        </p:nvSpPr>
        <p:spPr bwMode="auto">
          <a:xfrm>
            <a:off x="4159668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4" name="Line 2359"/>
          <p:cNvSpPr>
            <a:spLocks noChangeShapeType="1"/>
          </p:cNvSpPr>
          <p:nvPr/>
        </p:nvSpPr>
        <p:spPr bwMode="auto">
          <a:xfrm>
            <a:off x="4337468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5" name="Line 2360"/>
          <p:cNvSpPr>
            <a:spLocks noChangeShapeType="1"/>
          </p:cNvSpPr>
          <p:nvPr/>
        </p:nvSpPr>
        <p:spPr bwMode="auto">
          <a:xfrm>
            <a:off x="4513680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6" name="Line 2361"/>
          <p:cNvSpPr>
            <a:spLocks noChangeShapeType="1"/>
          </p:cNvSpPr>
          <p:nvPr/>
        </p:nvSpPr>
        <p:spPr bwMode="auto">
          <a:xfrm>
            <a:off x="4686718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7" name="Line 2362"/>
          <p:cNvSpPr>
            <a:spLocks noChangeShapeType="1"/>
          </p:cNvSpPr>
          <p:nvPr/>
        </p:nvSpPr>
        <p:spPr bwMode="auto">
          <a:xfrm>
            <a:off x="4862930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8" name="Line 2363"/>
          <p:cNvSpPr>
            <a:spLocks noChangeShapeType="1"/>
          </p:cNvSpPr>
          <p:nvPr/>
        </p:nvSpPr>
        <p:spPr bwMode="auto">
          <a:xfrm>
            <a:off x="5040730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9" name="Line 2364"/>
          <p:cNvSpPr>
            <a:spLocks noChangeShapeType="1"/>
          </p:cNvSpPr>
          <p:nvPr/>
        </p:nvSpPr>
        <p:spPr bwMode="auto">
          <a:xfrm>
            <a:off x="5216943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0" name="Line 2365"/>
          <p:cNvSpPr>
            <a:spLocks noChangeShapeType="1"/>
          </p:cNvSpPr>
          <p:nvPr/>
        </p:nvSpPr>
        <p:spPr bwMode="auto">
          <a:xfrm>
            <a:off x="5393155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1" name="Line 2366"/>
          <p:cNvSpPr>
            <a:spLocks noChangeShapeType="1"/>
          </p:cNvSpPr>
          <p:nvPr/>
        </p:nvSpPr>
        <p:spPr bwMode="auto">
          <a:xfrm>
            <a:off x="5566193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2" name="Line 2367"/>
          <p:cNvSpPr>
            <a:spLocks noChangeShapeType="1"/>
          </p:cNvSpPr>
          <p:nvPr/>
        </p:nvSpPr>
        <p:spPr bwMode="auto">
          <a:xfrm>
            <a:off x="5742405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3" name="Line 2368"/>
          <p:cNvSpPr>
            <a:spLocks noChangeShapeType="1"/>
          </p:cNvSpPr>
          <p:nvPr/>
        </p:nvSpPr>
        <p:spPr bwMode="auto">
          <a:xfrm>
            <a:off x="5920205" y="3152106"/>
            <a:ext cx="1588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4" name="Line 2369"/>
          <p:cNvSpPr>
            <a:spLocks noChangeShapeType="1"/>
          </p:cNvSpPr>
          <p:nvPr/>
        </p:nvSpPr>
        <p:spPr bwMode="auto">
          <a:xfrm>
            <a:off x="6096418" y="3152106"/>
            <a:ext cx="1587" cy="1431925"/>
          </a:xfrm>
          <a:prstGeom prst="line">
            <a:avLst/>
          </a:prstGeom>
          <a:noFill/>
          <a:ln w="31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165" name="Group 2382"/>
          <p:cNvGrpSpPr>
            <a:grpSpLocks/>
          </p:cNvGrpSpPr>
          <p:nvPr/>
        </p:nvGrpSpPr>
        <p:grpSpPr bwMode="auto">
          <a:xfrm>
            <a:off x="3634205" y="3763294"/>
            <a:ext cx="2651125" cy="793750"/>
            <a:chOff x="1016" y="2219"/>
            <a:chExt cx="1670" cy="500"/>
          </a:xfrm>
        </p:grpSpPr>
        <p:sp>
          <p:nvSpPr>
            <p:cNvPr id="166" name="Freeform 2370"/>
            <p:cNvSpPr>
              <a:spLocks/>
            </p:cNvSpPr>
            <p:nvPr/>
          </p:nvSpPr>
          <p:spPr bwMode="auto">
            <a:xfrm>
              <a:off x="1016" y="2693"/>
              <a:ext cx="89" cy="26"/>
            </a:xfrm>
            <a:custGeom>
              <a:avLst/>
              <a:gdLst>
                <a:gd name="T0" fmla="*/ 0 w 89"/>
                <a:gd name="T1" fmla="*/ 0 h 26"/>
                <a:gd name="T2" fmla="*/ 0 w 89"/>
                <a:gd name="T3" fmla="*/ 26 h 26"/>
                <a:gd name="T4" fmla="*/ 64 w 89"/>
                <a:gd name="T5" fmla="*/ 26 h 26"/>
                <a:gd name="T6" fmla="*/ 89 w 89"/>
                <a:gd name="T7" fmla="*/ 26 h 26"/>
                <a:gd name="T8" fmla="*/ 89 w 89"/>
                <a:gd name="T9" fmla="*/ 0 h 26"/>
                <a:gd name="T10" fmla="*/ 64 w 89"/>
                <a:gd name="T11" fmla="*/ 0 h 26"/>
                <a:gd name="T12" fmla="*/ 0 w 89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6">
                  <a:moveTo>
                    <a:pt x="0" y="0"/>
                  </a:moveTo>
                  <a:lnTo>
                    <a:pt x="0" y="26"/>
                  </a:lnTo>
                  <a:lnTo>
                    <a:pt x="64" y="26"/>
                  </a:lnTo>
                  <a:lnTo>
                    <a:pt x="89" y="26"/>
                  </a:lnTo>
                  <a:lnTo>
                    <a:pt x="89" y="0"/>
                  </a:lnTo>
                  <a:lnTo>
                    <a:pt x="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67" name="Freeform 2371"/>
            <p:cNvSpPr>
              <a:spLocks/>
            </p:cNvSpPr>
            <p:nvPr/>
          </p:nvSpPr>
          <p:spPr bwMode="auto">
            <a:xfrm>
              <a:off x="1172" y="2690"/>
              <a:ext cx="89" cy="29"/>
            </a:xfrm>
            <a:custGeom>
              <a:avLst/>
              <a:gdLst>
                <a:gd name="T0" fmla="*/ 0 w 89"/>
                <a:gd name="T1" fmla="*/ 3 h 29"/>
                <a:gd name="T2" fmla="*/ 0 w 89"/>
                <a:gd name="T3" fmla="*/ 29 h 29"/>
                <a:gd name="T4" fmla="*/ 42 w 89"/>
                <a:gd name="T5" fmla="*/ 29 h 29"/>
                <a:gd name="T6" fmla="*/ 89 w 89"/>
                <a:gd name="T7" fmla="*/ 26 h 29"/>
                <a:gd name="T8" fmla="*/ 89 w 89"/>
                <a:gd name="T9" fmla="*/ 0 h 29"/>
                <a:gd name="T10" fmla="*/ 42 w 89"/>
                <a:gd name="T11" fmla="*/ 3 h 29"/>
                <a:gd name="T12" fmla="*/ 0 w 89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9">
                  <a:moveTo>
                    <a:pt x="0" y="3"/>
                  </a:moveTo>
                  <a:lnTo>
                    <a:pt x="0" y="29"/>
                  </a:lnTo>
                  <a:lnTo>
                    <a:pt x="42" y="29"/>
                  </a:lnTo>
                  <a:lnTo>
                    <a:pt x="89" y="26"/>
                  </a:lnTo>
                  <a:lnTo>
                    <a:pt x="89" y="0"/>
                  </a:lnTo>
                  <a:lnTo>
                    <a:pt x="4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68" name="Freeform 2372"/>
            <p:cNvSpPr>
              <a:spLocks/>
            </p:cNvSpPr>
            <p:nvPr/>
          </p:nvSpPr>
          <p:spPr bwMode="auto">
            <a:xfrm>
              <a:off x="1328" y="2687"/>
              <a:ext cx="89" cy="29"/>
            </a:xfrm>
            <a:custGeom>
              <a:avLst/>
              <a:gdLst>
                <a:gd name="T0" fmla="*/ 0 w 89"/>
                <a:gd name="T1" fmla="*/ 3 h 29"/>
                <a:gd name="T2" fmla="*/ 0 w 89"/>
                <a:gd name="T3" fmla="*/ 29 h 29"/>
                <a:gd name="T4" fmla="*/ 19 w 89"/>
                <a:gd name="T5" fmla="*/ 29 h 29"/>
                <a:gd name="T6" fmla="*/ 86 w 89"/>
                <a:gd name="T7" fmla="*/ 29 h 29"/>
                <a:gd name="T8" fmla="*/ 89 w 89"/>
                <a:gd name="T9" fmla="*/ 26 h 29"/>
                <a:gd name="T10" fmla="*/ 89 w 89"/>
                <a:gd name="T11" fmla="*/ 0 h 29"/>
                <a:gd name="T12" fmla="*/ 86 w 89"/>
                <a:gd name="T13" fmla="*/ 3 h 29"/>
                <a:gd name="T14" fmla="*/ 19 w 89"/>
                <a:gd name="T15" fmla="*/ 3 h 29"/>
                <a:gd name="T16" fmla="*/ 0 w 89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9">
                  <a:moveTo>
                    <a:pt x="0" y="3"/>
                  </a:moveTo>
                  <a:lnTo>
                    <a:pt x="0" y="29"/>
                  </a:lnTo>
                  <a:lnTo>
                    <a:pt x="19" y="29"/>
                  </a:lnTo>
                  <a:lnTo>
                    <a:pt x="86" y="29"/>
                  </a:lnTo>
                  <a:lnTo>
                    <a:pt x="89" y="26"/>
                  </a:lnTo>
                  <a:lnTo>
                    <a:pt x="89" y="0"/>
                  </a:lnTo>
                  <a:lnTo>
                    <a:pt x="86" y="3"/>
                  </a:lnTo>
                  <a:lnTo>
                    <a:pt x="19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69" name="Freeform 2373"/>
            <p:cNvSpPr>
              <a:spLocks/>
            </p:cNvSpPr>
            <p:nvPr/>
          </p:nvSpPr>
          <p:spPr bwMode="auto">
            <a:xfrm>
              <a:off x="1483" y="2681"/>
              <a:ext cx="90" cy="29"/>
            </a:xfrm>
            <a:custGeom>
              <a:avLst/>
              <a:gdLst>
                <a:gd name="T0" fmla="*/ 0 w 90"/>
                <a:gd name="T1" fmla="*/ 3 h 29"/>
                <a:gd name="T2" fmla="*/ 0 w 90"/>
                <a:gd name="T3" fmla="*/ 29 h 29"/>
                <a:gd name="T4" fmla="*/ 65 w 90"/>
                <a:gd name="T5" fmla="*/ 29 h 29"/>
                <a:gd name="T6" fmla="*/ 90 w 90"/>
                <a:gd name="T7" fmla="*/ 26 h 29"/>
                <a:gd name="T8" fmla="*/ 90 w 90"/>
                <a:gd name="T9" fmla="*/ 0 h 29"/>
                <a:gd name="T10" fmla="*/ 65 w 90"/>
                <a:gd name="T11" fmla="*/ 3 h 29"/>
                <a:gd name="T12" fmla="*/ 0 w 90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29">
                  <a:moveTo>
                    <a:pt x="0" y="3"/>
                  </a:moveTo>
                  <a:lnTo>
                    <a:pt x="0" y="29"/>
                  </a:lnTo>
                  <a:lnTo>
                    <a:pt x="65" y="29"/>
                  </a:lnTo>
                  <a:lnTo>
                    <a:pt x="90" y="26"/>
                  </a:lnTo>
                  <a:lnTo>
                    <a:pt x="90" y="0"/>
                  </a:lnTo>
                  <a:lnTo>
                    <a:pt x="65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0" name="Freeform 2374"/>
            <p:cNvSpPr>
              <a:spLocks/>
            </p:cNvSpPr>
            <p:nvPr/>
          </p:nvSpPr>
          <p:spPr bwMode="auto">
            <a:xfrm>
              <a:off x="1639" y="2675"/>
              <a:ext cx="89" cy="32"/>
            </a:xfrm>
            <a:custGeom>
              <a:avLst/>
              <a:gdLst>
                <a:gd name="T0" fmla="*/ 0 w 89"/>
                <a:gd name="T1" fmla="*/ 6 h 32"/>
                <a:gd name="T2" fmla="*/ 0 w 89"/>
                <a:gd name="T3" fmla="*/ 32 h 32"/>
                <a:gd name="T4" fmla="*/ 40 w 89"/>
                <a:gd name="T5" fmla="*/ 32 h 32"/>
                <a:gd name="T6" fmla="*/ 89 w 89"/>
                <a:gd name="T7" fmla="*/ 26 h 32"/>
                <a:gd name="T8" fmla="*/ 89 w 89"/>
                <a:gd name="T9" fmla="*/ 0 h 32"/>
                <a:gd name="T10" fmla="*/ 40 w 89"/>
                <a:gd name="T11" fmla="*/ 6 h 32"/>
                <a:gd name="T12" fmla="*/ 0 w 89"/>
                <a:gd name="T13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32">
                  <a:moveTo>
                    <a:pt x="0" y="6"/>
                  </a:moveTo>
                  <a:lnTo>
                    <a:pt x="0" y="32"/>
                  </a:lnTo>
                  <a:lnTo>
                    <a:pt x="40" y="32"/>
                  </a:lnTo>
                  <a:lnTo>
                    <a:pt x="89" y="26"/>
                  </a:lnTo>
                  <a:lnTo>
                    <a:pt x="89" y="0"/>
                  </a:lnTo>
                  <a:lnTo>
                    <a:pt x="4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1" name="Freeform 2375"/>
            <p:cNvSpPr>
              <a:spLocks/>
            </p:cNvSpPr>
            <p:nvPr/>
          </p:nvSpPr>
          <p:spPr bwMode="auto">
            <a:xfrm>
              <a:off x="1795" y="2658"/>
              <a:ext cx="92" cy="43"/>
            </a:xfrm>
            <a:custGeom>
              <a:avLst/>
              <a:gdLst>
                <a:gd name="T0" fmla="*/ 0 w 92"/>
                <a:gd name="T1" fmla="*/ 17 h 43"/>
                <a:gd name="T2" fmla="*/ 0 w 92"/>
                <a:gd name="T3" fmla="*/ 43 h 43"/>
                <a:gd name="T4" fmla="*/ 18 w 92"/>
                <a:gd name="T5" fmla="*/ 43 h 43"/>
                <a:gd name="T6" fmla="*/ 20 w 92"/>
                <a:gd name="T7" fmla="*/ 40 h 43"/>
                <a:gd name="T8" fmla="*/ 87 w 92"/>
                <a:gd name="T9" fmla="*/ 23 h 43"/>
                <a:gd name="T10" fmla="*/ 89 w 92"/>
                <a:gd name="T11" fmla="*/ 23 h 43"/>
                <a:gd name="T12" fmla="*/ 92 w 92"/>
                <a:gd name="T13" fmla="*/ 23 h 43"/>
                <a:gd name="T14" fmla="*/ 84 w 92"/>
                <a:gd name="T15" fmla="*/ 0 h 43"/>
                <a:gd name="T16" fmla="*/ 82 w 92"/>
                <a:gd name="T17" fmla="*/ 0 h 43"/>
                <a:gd name="T18" fmla="*/ 84 w 92"/>
                <a:gd name="T19" fmla="*/ 11 h 43"/>
                <a:gd name="T20" fmla="*/ 82 w 92"/>
                <a:gd name="T21" fmla="*/ 0 h 43"/>
                <a:gd name="T22" fmla="*/ 15 w 92"/>
                <a:gd name="T23" fmla="*/ 17 h 43"/>
                <a:gd name="T24" fmla="*/ 18 w 92"/>
                <a:gd name="T25" fmla="*/ 29 h 43"/>
                <a:gd name="T26" fmla="*/ 18 w 92"/>
                <a:gd name="T27" fmla="*/ 17 h 43"/>
                <a:gd name="T28" fmla="*/ 0 w 92"/>
                <a:gd name="T29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43">
                  <a:moveTo>
                    <a:pt x="0" y="17"/>
                  </a:moveTo>
                  <a:lnTo>
                    <a:pt x="0" y="43"/>
                  </a:lnTo>
                  <a:lnTo>
                    <a:pt x="18" y="43"/>
                  </a:lnTo>
                  <a:lnTo>
                    <a:pt x="20" y="40"/>
                  </a:lnTo>
                  <a:lnTo>
                    <a:pt x="87" y="23"/>
                  </a:lnTo>
                  <a:lnTo>
                    <a:pt x="89" y="23"/>
                  </a:lnTo>
                  <a:lnTo>
                    <a:pt x="92" y="23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84" y="11"/>
                  </a:lnTo>
                  <a:lnTo>
                    <a:pt x="82" y="0"/>
                  </a:lnTo>
                  <a:lnTo>
                    <a:pt x="15" y="17"/>
                  </a:lnTo>
                  <a:lnTo>
                    <a:pt x="18" y="29"/>
                  </a:lnTo>
                  <a:lnTo>
                    <a:pt x="18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2" name="Freeform 2376"/>
            <p:cNvSpPr>
              <a:spLocks/>
            </p:cNvSpPr>
            <p:nvPr/>
          </p:nvSpPr>
          <p:spPr bwMode="auto">
            <a:xfrm>
              <a:off x="1939" y="2573"/>
              <a:ext cx="86" cy="76"/>
            </a:xfrm>
            <a:custGeom>
              <a:avLst/>
              <a:gdLst>
                <a:gd name="T0" fmla="*/ 0 w 86"/>
                <a:gd name="T1" fmla="*/ 52 h 76"/>
                <a:gd name="T2" fmla="*/ 7 w 86"/>
                <a:gd name="T3" fmla="*/ 76 h 76"/>
                <a:gd name="T4" fmla="*/ 12 w 86"/>
                <a:gd name="T5" fmla="*/ 73 h 76"/>
                <a:gd name="T6" fmla="*/ 12 w 86"/>
                <a:gd name="T7" fmla="*/ 73 h 76"/>
                <a:gd name="T8" fmla="*/ 79 w 86"/>
                <a:gd name="T9" fmla="*/ 29 h 76"/>
                <a:gd name="T10" fmla="*/ 74 w 86"/>
                <a:gd name="T11" fmla="*/ 17 h 76"/>
                <a:gd name="T12" fmla="*/ 79 w 86"/>
                <a:gd name="T13" fmla="*/ 29 h 76"/>
                <a:gd name="T14" fmla="*/ 86 w 86"/>
                <a:gd name="T15" fmla="*/ 23 h 76"/>
                <a:gd name="T16" fmla="*/ 79 w 86"/>
                <a:gd name="T17" fmla="*/ 0 h 76"/>
                <a:gd name="T18" fmla="*/ 71 w 86"/>
                <a:gd name="T19" fmla="*/ 6 h 76"/>
                <a:gd name="T20" fmla="*/ 69 w 86"/>
                <a:gd name="T21" fmla="*/ 9 h 76"/>
                <a:gd name="T22" fmla="*/ 2 w 86"/>
                <a:gd name="T23" fmla="*/ 52 h 76"/>
                <a:gd name="T24" fmla="*/ 7 w 86"/>
                <a:gd name="T25" fmla="*/ 61 h 76"/>
                <a:gd name="T26" fmla="*/ 5 w 86"/>
                <a:gd name="T27" fmla="*/ 49 h 76"/>
                <a:gd name="T28" fmla="*/ 0 w 86"/>
                <a:gd name="T2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6">
                  <a:moveTo>
                    <a:pt x="0" y="52"/>
                  </a:moveTo>
                  <a:lnTo>
                    <a:pt x="7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79" y="29"/>
                  </a:lnTo>
                  <a:lnTo>
                    <a:pt x="74" y="17"/>
                  </a:lnTo>
                  <a:lnTo>
                    <a:pt x="79" y="29"/>
                  </a:lnTo>
                  <a:lnTo>
                    <a:pt x="86" y="23"/>
                  </a:lnTo>
                  <a:lnTo>
                    <a:pt x="79" y="0"/>
                  </a:lnTo>
                  <a:lnTo>
                    <a:pt x="71" y="6"/>
                  </a:lnTo>
                  <a:lnTo>
                    <a:pt x="69" y="9"/>
                  </a:lnTo>
                  <a:lnTo>
                    <a:pt x="2" y="52"/>
                  </a:lnTo>
                  <a:lnTo>
                    <a:pt x="7" y="61"/>
                  </a:lnTo>
                  <a:lnTo>
                    <a:pt x="5" y="49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3" name="Freeform 2377"/>
            <p:cNvSpPr>
              <a:spLocks/>
            </p:cNvSpPr>
            <p:nvPr/>
          </p:nvSpPr>
          <p:spPr bwMode="auto">
            <a:xfrm>
              <a:off x="2082" y="2523"/>
              <a:ext cx="92" cy="44"/>
            </a:xfrm>
            <a:custGeom>
              <a:avLst/>
              <a:gdLst>
                <a:gd name="T0" fmla="*/ 0 w 92"/>
                <a:gd name="T1" fmla="*/ 18 h 44"/>
                <a:gd name="T2" fmla="*/ 3 w 92"/>
                <a:gd name="T3" fmla="*/ 44 h 44"/>
                <a:gd name="T4" fmla="*/ 65 w 92"/>
                <a:gd name="T5" fmla="*/ 38 h 44"/>
                <a:gd name="T6" fmla="*/ 67 w 92"/>
                <a:gd name="T7" fmla="*/ 35 h 44"/>
                <a:gd name="T8" fmla="*/ 92 w 92"/>
                <a:gd name="T9" fmla="*/ 24 h 44"/>
                <a:gd name="T10" fmla="*/ 84 w 92"/>
                <a:gd name="T11" fmla="*/ 0 h 44"/>
                <a:gd name="T12" fmla="*/ 60 w 92"/>
                <a:gd name="T13" fmla="*/ 12 h 44"/>
                <a:gd name="T14" fmla="*/ 62 w 92"/>
                <a:gd name="T15" fmla="*/ 24 h 44"/>
                <a:gd name="T16" fmla="*/ 62 w 92"/>
                <a:gd name="T17" fmla="*/ 12 h 44"/>
                <a:gd name="T18" fmla="*/ 0 w 92"/>
                <a:gd name="T1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44">
                  <a:moveTo>
                    <a:pt x="0" y="18"/>
                  </a:moveTo>
                  <a:lnTo>
                    <a:pt x="3" y="44"/>
                  </a:lnTo>
                  <a:lnTo>
                    <a:pt x="65" y="38"/>
                  </a:lnTo>
                  <a:lnTo>
                    <a:pt x="67" y="35"/>
                  </a:lnTo>
                  <a:lnTo>
                    <a:pt x="92" y="24"/>
                  </a:lnTo>
                  <a:lnTo>
                    <a:pt x="84" y="0"/>
                  </a:lnTo>
                  <a:lnTo>
                    <a:pt x="60" y="12"/>
                  </a:lnTo>
                  <a:lnTo>
                    <a:pt x="62" y="24"/>
                  </a:lnTo>
                  <a:lnTo>
                    <a:pt x="62" y="1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4" name="Freeform 2378"/>
            <p:cNvSpPr>
              <a:spLocks/>
            </p:cNvSpPr>
            <p:nvPr/>
          </p:nvSpPr>
          <p:spPr bwMode="auto">
            <a:xfrm>
              <a:off x="2226" y="2465"/>
              <a:ext cx="89" cy="49"/>
            </a:xfrm>
            <a:custGeom>
              <a:avLst/>
              <a:gdLst>
                <a:gd name="T0" fmla="*/ 0 w 89"/>
                <a:gd name="T1" fmla="*/ 29 h 49"/>
                <a:gd name="T2" fmla="*/ 10 w 89"/>
                <a:gd name="T3" fmla="*/ 49 h 49"/>
                <a:gd name="T4" fmla="*/ 57 w 89"/>
                <a:gd name="T5" fmla="*/ 23 h 49"/>
                <a:gd name="T6" fmla="*/ 52 w 89"/>
                <a:gd name="T7" fmla="*/ 11 h 49"/>
                <a:gd name="T8" fmla="*/ 52 w 89"/>
                <a:gd name="T9" fmla="*/ 26 h 49"/>
                <a:gd name="T10" fmla="*/ 86 w 89"/>
                <a:gd name="T11" fmla="*/ 29 h 49"/>
                <a:gd name="T12" fmla="*/ 89 w 89"/>
                <a:gd name="T13" fmla="*/ 3 h 49"/>
                <a:gd name="T14" fmla="*/ 54 w 89"/>
                <a:gd name="T15" fmla="*/ 0 h 49"/>
                <a:gd name="T16" fmla="*/ 52 w 89"/>
                <a:gd name="T17" fmla="*/ 0 h 49"/>
                <a:gd name="T18" fmla="*/ 47 w 89"/>
                <a:gd name="T19" fmla="*/ 3 h 49"/>
                <a:gd name="T20" fmla="*/ 0 w 89"/>
                <a:gd name="T21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49">
                  <a:moveTo>
                    <a:pt x="0" y="29"/>
                  </a:moveTo>
                  <a:lnTo>
                    <a:pt x="10" y="49"/>
                  </a:lnTo>
                  <a:lnTo>
                    <a:pt x="57" y="23"/>
                  </a:lnTo>
                  <a:lnTo>
                    <a:pt x="52" y="11"/>
                  </a:lnTo>
                  <a:lnTo>
                    <a:pt x="52" y="26"/>
                  </a:lnTo>
                  <a:lnTo>
                    <a:pt x="86" y="29"/>
                  </a:lnTo>
                  <a:lnTo>
                    <a:pt x="89" y="3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7" y="3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5" name="Freeform 2379"/>
            <p:cNvSpPr>
              <a:spLocks/>
            </p:cNvSpPr>
            <p:nvPr/>
          </p:nvSpPr>
          <p:spPr bwMode="auto">
            <a:xfrm>
              <a:off x="2382" y="2438"/>
              <a:ext cx="86" cy="59"/>
            </a:xfrm>
            <a:custGeom>
              <a:avLst/>
              <a:gdLst>
                <a:gd name="T0" fmla="*/ 0 w 86"/>
                <a:gd name="T1" fmla="*/ 33 h 59"/>
                <a:gd name="T2" fmla="*/ 0 w 86"/>
                <a:gd name="T3" fmla="*/ 59 h 59"/>
                <a:gd name="T4" fmla="*/ 29 w 86"/>
                <a:gd name="T5" fmla="*/ 59 h 59"/>
                <a:gd name="T6" fmla="*/ 34 w 86"/>
                <a:gd name="T7" fmla="*/ 56 h 59"/>
                <a:gd name="T8" fmla="*/ 86 w 86"/>
                <a:gd name="T9" fmla="*/ 21 h 59"/>
                <a:gd name="T10" fmla="*/ 76 w 86"/>
                <a:gd name="T11" fmla="*/ 0 h 59"/>
                <a:gd name="T12" fmla="*/ 24 w 86"/>
                <a:gd name="T13" fmla="*/ 35 h 59"/>
                <a:gd name="T14" fmla="*/ 29 w 86"/>
                <a:gd name="T15" fmla="*/ 44 h 59"/>
                <a:gd name="T16" fmla="*/ 29 w 86"/>
                <a:gd name="T17" fmla="*/ 33 h 59"/>
                <a:gd name="T18" fmla="*/ 0 w 86"/>
                <a:gd name="T19" fmla="*/ 3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59">
                  <a:moveTo>
                    <a:pt x="0" y="33"/>
                  </a:moveTo>
                  <a:lnTo>
                    <a:pt x="0" y="59"/>
                  </a:lnTo>
                  <a:lnTo>
                    <a:pt x="29" y="59"/>
                  </a:lnTo>
                  <a:lnTo>
                    <a:pt x="34" y="56"/>
                  </a:lnTo>
                  <a:lnTo>
                    <a:pt x="86" y="21"/>
                  </a:lnTo>
                  <a:lnTo>
                    <a:pt x="76" y="0"/>
                  </a:lnTo>
                  <a:lnTo>
                    <a:pt x="24" y="35"/>
                  </a:lnTo>
                  <a:lnTo>
                    <a:pt x="29" y="44"/>
                  </a:lnTo>
                  <a:lnTo>
                    <a:pt x="29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6" name="Freeform 2380"/>
            <p:cNvSpPr>
              <a:spLocks/>
            </p:cNvSpPr>
            <p:nvPr/>
          </p:nvSpPr>
          <p:spPr bwMode="auto">
            <a:xfrm>
              <a:off x="2513" y="2324"/>
              <a:ext cx="76" cy="94"/>
            </a:xfrm>
            <a:custGeom>
              <a:avLst/>
              <a:gdLst>
                <a:gd name="T0" fmla="*/ 0 w 76"/>
                <a:gd name="T1" fmla="*/ 73 h 94"/>
                <a:gd name="T2" fmla="*/ 12 w 76"/>
                <a:gd name="T3" fmla="*/ 94 h 94"/>
                <a:gd name="T4" fmla="*/ 39 w 76"/>
                <a:gd name="T5" fmla="*/ 76 h 94"/>
                <a:gd name="T6" fmla="*/ 42 w 76"/>
                <a:gd name="T7" fmla="*/ 73 h 94"/>
                <a:gd name="T8" fmla="*/ 76 w 76"/>
                <a:gd name="T9" fmla="*/ 15 h 94"/>
                <a:gd name="T10" fmla="*/ 59 w 76"/>
                <a:gd name="T11" fmla="*/ 0 h 94"/>
                <a:gd name="T12" fmla="*/ 24 w 76"/>
                <a:gd name="T13" fmla="*/ 59 h 94"/>
                <a:gd name="T14" fmla="*/ 32 w 76"/>
                <a:gd name="T15" fmla="*/ 65 h 94"/>
                <a:gd name="T16" fmla="*/ 27 w 76"/>
                <a:gd name="T17" fmla="*/ 56 h 94"/>
                <a:gd name="T18" fmla="*/ 0 w 76"/>
                <a:gd name="T19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94">
                  <a:moveTo>
                    <a:pt x="0" y="73"/>
                  </a:moveTo>
                  <a:lnTo>
                    <a:pt x="12" y="94"/>
                  </a:lnTo>
                  <a:lnTo>
                    <a:pt x="39" y="76"/>
                  </a:lnTo>
                  <a:lnTo>
                    <a:pt x="42" y="73"/>
                  </a:lnTo>
                  <a:lnTo>
                    <a:pt x="76" y="15"/>
                  </a:lnTo>
                  <a:lnTo>
                    <a:pt x="59" y="0"/>
                  </a:lnTo>
                  <a:lnTo>
                    <a:pt x="24" y="59"/>
                  </a:lnTo>
                  <a:lnTo>
                    <a:pt x="32" y="65"/>
                  </a:lnTo>
                  <a:lnTo>
                    <a:pt x="27" y="56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77" name="Freeform 2381"/>
            <p:cNvSpPr>
              <a:spLocks/>
            </p:cNvSpPr>
            <p:nvPr/>
          </p:nvSpPr>
          <p:spPr bwMode="auto">
            <a:xfrm>
              <a:off x="2617" y="2219"/>
              <a:ext cx="69" cy="65"/>
            </a:xfrm>
            <a:custGeom>
              <a:avLst/>
              <a:gdLst>
                <a:gd name="T0" fmla="*/ 0 w 69"/>
                <a:gd name="T1" fmla="*/ 44 h 65"/>
                <a:gd name="T2" fmla="*/ 12 w 69"/>
                <a:gd name="T3" fmla="*/ 65 h 65"/>
                <a:gd name="T4" fmla="*/ 69 w 69"/>
                <a:gd name="T5" fmla="*/ 21 h 65"/>
                <a:gd name="T6" fmla="*/ 57 w 69"/>
                <a:gd name="T7" fmla="*/ 0 h 65"/>
                <a:gd name="T8" fmla="*/ 0 w 69"/>
                <a:gd name="T9" fmla="*/ 4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5">
                  <a:moveTo>
                    <a:pt x="0" y="44"/>
                  </a:moveTo>
                  <a:lnTo>
                    <a:pt x="12" y="65"/>
                  </a:lnTo>
                  <a:lnTo>
                    <a:pt x="69" y="21"/>
                  </a:lnTo>
                  <a:lnTo>
                    <a:pt x="57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78" name="Freeform 2383"/>
          <p:cNvSpPr>
            <a:spLocks/>
          </p:cNvSpPr>
          <p:nvPr/>
        </p:nvSpPr>
        <p:spPr bwMode="auto">
          <a:xfrm>
            <a:off x="3634205" y="3485481"/>
            <a:ext cx="2646363" cy="388938"/>
          </a:xfrm>
          <a:custGeom>
            <a:avLst/>
            <a:gdLst>
              <a:gd name="T0" fmla="*/ 0 w 1667"/>
              <a:gd name="T1" fmla="*/ 245 h 245"/>
              <a:gd name="T2" fmla="*/ 131 w 1667"/>
              <a:gd name="T3" fmla="*/ 245 h 245"/>
              <a:gd name="T4" fmla="*/ 265 w 1667"/>
              <a:gd name="T5" fmla="*/ 245 h 245"/>
              <a:gd name="T6" fmla="*/ 398 w 1667"/>
              <a:gd name="T7" fmla="*/ 245 h 245"/>
              <a:gd name="T8" fmla="*/ 532 w 1667"/>
              <a:gd name="T9" fmla="*/ 245 h 245"/>
              <a:gd name="T10" fmla="*/ 663 w 1667"/>
              <a:gd name="T11" fmla="*/ 245 h 245"/>
              <a:gd name="T12" fmla="*/ 797 w 1667"/>
              <a:gd name="T13" fmla="*/ 245 h 245"/>
              <a:gd name="T14" fmla="*/ 930 w 1667"/>
              <a:gd name="T15" fmla="*/ 240 h 245"/>
              <a:gd name="T16" fmla="*/ 999 w 1667"/>
              <a:gd name="T17" fmla="*/ 216 h 245"/>
              <a:gd name="T18" fmla="*/ 1131 w 1667"/>
              <a:gd name="T19" fmla="*/ 178 h 245"/>
              <a:gd name="T20" fmla="*/ 1131 w 1667"/>
              <a:gd name="T21" fmla="*/ 181 h 245"/>
              <a:gd name="T22" fmla="*/ 1197 w 1667"/>
              <a:gd name="T23" fmla="*/ 167 h 245"/>
              <a:gd name="T24" fmla="*/ 1262 w 1667"/>
              <a:gd name="T25" fmla="*/ 131 h 245"/>
              <a:gd name="T26" fmla="*/ 1331 w 1667"/>
              <a:gd name="T27" fmla="*/ 129 h 245"/>
              <a:gd name="T28" fmla="*/ 1328 w 1667"/>
              <a:gd name="T29" fmla="*/ 131 h 245"/>
              <a:gd name="T30" fmla="*/ 1398 w 1667"/>
              <a:gd name="T31" fmla="*/ 126 h 245"/>
              <a:gd name="T32" fmla="*/ 1531 w 1667"/>
              <a:gd name="T33" fmla="*/ 82 h 245"/>
              <a:gd name="T34" fmla="*/ 1601 w 1667"/>
              <a:gd name="T35" fmla="*/ 55 h 245"/>
              <a:gd name="T36" fmla="*/ 1660 w 1667"/>
              <a:gd name="T37" fmla="*/ 0 h 245"/>
              <a:gd name="T38" fmla="*/ 1596 w 1667"/>
              <a:gd name="T39" fmla="*/ 44 h 245"/>
              <a:gd name="T40" fmla="*/ 1526 w 1667"/>
              <a:gd name="T41" fmla="*/ 58 h 245"/>
              <a:gd name="T42" fmla="*/ 1393 w 1667"/>
              <a:gd name="T43" fmla="*/ 102 h 245"/>
              <a:gd name="T44" fmla="*/ 1395 w 1667"/>
              <a:gd name="T45" fmla="*/ 102 h 245"/>
              <a:gd name="T46" fmla="*/ 1328 w 1667"/>
              <a:gd name="T47" fmla="*/ 105 h 245"/>
              <a:gd name="T48" fmla="*/ 1259 w 1667"/>
              <a:gd name="T49" fmla="*/ 120 h 245"/>
              <a:gd name="T50" fmla="*/ 1195 w 1667"/>
              <a:gd name="T51" fmla="*/ 155 h 245"/>
              <a:gd name="T52" fmla="*/ 1128 w 1667"/>
              <a:gd name="T53" fmla="*/ 155 h 245"/>
              <a:gd name="T54" fmla="*/ 1061 w 1667"/>
              <a:gd name="T55" fmla="*/ 172 h 245"/>
              <a:gd name="T56" fmla="*/ 928 w 1667"/>
              <a:gd name="T57" fmla="*/ 213 h 245"/>
              <a:gd name="T58" fmla="*/ 930 w 1667"/>
              <a:gd name="T59" fmla="*/ 213 h 245"/>
              <a:gd name="T60" fmla="*/ 797 w 1667"/>
              <a:gd name="T61" fmla="*/ 219 h 245"/>
              <a:gd name="T62" fmla="*/ 663 w 1667"/>
              <a:gd name="T63" fmla="*/ 219 h 245"/>
              <a:gd name="T64" fmla="*/ 532 w 1667"/>
              <a:gd name="T65" fmla="*/ 219 h 245"/>
              <a:gd name="T66" fmla="*/ 398 w 1667"/>
              <a:gd name="T67" fmla="*/ 219 h 245"/>
              <a:gd name="T68" fmla="*/ 265 w 1667"/>
              <a:gd name="T69" fmla="*/ 219 h 245"/>
              <a:gd name="T70" fmla="*/ 131 w 1667"/>
              <a:gd name="T71" fmla="*/ 219 h 245"/>
              <a:gd name="T72" fmla="*/ 0 w 1667"/>
              <a:gd name="T73" fmla="*/ 219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67" h="245">
                <a:moveTo>
                  <a:pt x="0" y="219"/>
                </a:moveTo>
                <a:lnTo>
                  <a:pt x="0" y="245"/>
                </a:lnTo>
                <a:lnTo>
                  <a:pt x="64" y="245"/>
                </a:lnTo>
                <a:lnTo>
                  <a:pt x="131" y="245"/>
                </a:lnTo>
                <a:lnTo>
                  <a:pt x="198" y="245"/>
                </a:lnTo>
                <a:lnTo>
                  <a:pt x="265" y="245"/>
                </a:lnTo>
                <a:lnTo>
                  <a:pt x="331" y="245"/>
                </a:lnTo>
                <a:lnTo>
                  <a:pt x="398" y="245"/>
                </a:lnTo>
                <a:lnTo>
                  <a:pt x="465" y="245"/>
                </a:lnTo>
                <a:lnTo>
                  <a:pt x="532" y="245"/>
                </a:lnTo>
                <a:lnTo>
                  <a:pt x="596" y="245"/>
                </a:lnTo>
                <a:lnTo>
                  <a:pt x="663" y="245"/>
                </a:lnTo>
                <a:lnTo>
                  <a:pt x="730" y="245"/>
                </a:lnTo>
                <a:lnTo>
                  <a:pt x="797" y="245"/>
                </a:lnTo>
                <a:lnTo>
                  <a:pt x="863" y="245"/>
                </a:lnTo>
                <a:lnTo>
                  <a:pt x="930" y="240"/>
                </a:lnTo>
                <a:lnTo>
                  <a:pt x="933" y="237"/>
                </a:lnTo>
                <a:lnTo>
                  <a:pt x="999" y="216"/>
                </a:lnTo>
                <a:lnTo>
                  <a:pt x="1066" y="196"/>
                </a:lnTo>
                <a:lnTo>
                  <a:pt x="1131" y="178"/>
                </a:lnTo>
                <a:lnTo>
                  <a:pt x="1128" y="167"/>
                </a:lnTo>
                <a:lnTo>
                  <a:pt x="1131" y="181"/>
                </a:lnTo>
                <a:lnTo>
                  <a:pt x="1197" y="169"/>
                </a:lnTo>
                <a:lnTo>
                  <a:pt x="1197" y="167"/>
                </a:lnTo>
                <a:lnTo>
                  <a:pt x="1264" y="143"/>
                </a:lnTo>
                <a:lnTo>
                  <a:pt x="1262" y="131"/>
                </a:lnTo>
                <a:lnTo>
                  <a:pt x="1264" y="143"/>
                </a:lnTo>
                <a:lnTo>
                  <a:pt x="1331" y="129"/>
                </a:lnTo>
                <a:lnTo>
                  <a:pt x="1328" y="117"/>
                </a:lnTo>
                <a:lnTo>
                  <a:pt x="1328" y="131"/>
                </a:lnTo>
                <a:lnTo>
                  <a:pt x="1395" y="129"/>
                </a:lnTo>
                <a:lnTo>
                  <a:pt x="1398" y="126"/>
                </a:lnTo>
                <a:lnTo>
                  <a:pt x="1465" y="102"/>
                </a:lnTo>
                <a:lnTo>
                  <a:pt x="1531" y="82"/>
                </a:lnTo>
                <a:lnTo>
                  <a:pt x="1598" y="55"/>
                </a:lnTo>
                <a:lnTo>
                  <a:pt x="1601" y="55"/>
                </a:lnTo>
                <a:lnTo>
                  <a:pt x="1667" y="23"/>
                </a:lnTo>
                <a:lnTo>
                  <a:pt x="1660" y="0"/>
                </a:lnTo>
                <a:lnTo>
                  <a:pt x="1593" y="32"/>
                </a:lnTo>
                <a:lnTo>
                  <a:pt x="1596" y="44"/>
                </a:lnTo>
                <a:lnTo>
                  <a:pt x="1593" y="32"/>
                </a:lnTo>
                <a:lnTo>
                  <a:pt x="1526" y="58"/>
                </a:lnTo>
                <a:lnTo>
                  <a:pt x="1460" y="79"/>
                </a:lnTo>
                <a:lnTo>
                  <a:pt x="1393" y="102"/>
                </a:lnTo>
                <a:lnTo>
                  <a:pt x="1395" y="114"/>
                </a:lnTo>
                <a:lnTo>
                  <a:pt x="1395" y="102"/>
                </a:lnTo>
                <a:lnTo>
                  <a:pt x="1328" y="105"/>
                </a:lnTo>
                <a:lnTo>
                  <a:pt x="1328" y="105"/>
                </a:lnTo>
                <a:lnTo>
                  <a:pt x="1262" y="120"/>
                </a:lnTo>
                <a:lnTo>
                  <a:pt x="1259" y="120"/>
                </a:lnTo>
                <a:lnTo>
                  <a:pt x="1192" y="143"/>
                </a:lnTo>
                <a:lnTo>
                  <a:pt x="1195" y="155"/>
                </a:lnTo>
                <a:lnTo>
                  <a:pt x="1195" y="143"/>
                </a:lnTo>
                <a:lnTo>
                  <a:pt x="1128" y="155"/>
                </a:lnTo>
                <a:lnTo>
                  <a:pt x="1126" y="155"/>
                </a:lnTo>
                <a:lnTo>
                  <a:pt x="1061" y="172"/>
                </a:lnTo>
                <a:lnTo>
                  <a:pt x="994" y="193"/>
                </a:lnTo>
                <a:lnTo>
                  <a:pt x="928" y="213"/>
                </a:lnTo>
                <a:lnTo>
                  <a:pt x="930" y="225"/>
                </a:lnTo>
                <a:lnTo>
                  <a:pt x="930" y="213"/>
                </a:lnTo>
                <a:lnTo>
                  <a:pt x="863" y="219"/>
                </a:lnTo>
                <a:lnTo>
                  <a:pt x="797" y="219"/>
                </a:lnTo>
                <a:lnTo>
                  <a:pt x="730" y="219"/>
                </a:lnTo>
                <a:lnTo>
                  <a:pt x="663" y="219"/>
                </a:lnTo>
                <a:lnTo>
                  <a:pt x="596" y="219"/>
                </a:lnTo>
                <a:lnTo>
                  <a:pt x="532" y="219"/>
                </a:lnTo>
                <a:lnTo>
                  <a:pt x="465" y="219"/>
                </a:lnTo>
                <a:lnTo>
                  <a:pt x="398" y="219"/>
                </a:lnTo>
                <a:lnTo>
                  <a:pt x="331" y="219"/>
                </a:lnTo>
                <a:lnTo>
                  <a:pt x="265" y="219"/>
                </a:lnTo>
                <a:lnTo>
                  <a:pt x="198" y="219"/>
                </a:lnTo>
                <a:lnTo>
                  <a:pt x="131" y="219"/>
                </a:lnTo>
                <a:lnTo>
                  <a:pt x="64" y="219"/>
                </a:lnTo>
                <a:lnTo>
                  <a:pt x="0" y="219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179" name="Group 2402"/>
          <p:cNvGrpSpPr>
            <a:grpSpLocks/>
          </p:cNvGrpSpPr>
          <p:nvPr/>
        </p:nvGrpSpPr>
        <p:grpSpPr bwMode="auto">
          <a:xfrm>
            <a:off x="3634205" y="3521994"/>
            <a:ext cx="2624138" cy="1025525"/>
            <a:chOff x="1016" y="2067"/>
            <a:chExt cx="1653" cy="646"/>
          </a:xfrm>
        </p:grpSpPr>
        <p:sp>
          <p:nvSpPr>
            <p:cNvPr id="180" name="Rectangle 2384"/>
            <p:cNvSpPr>
              <a:spLocks noChangeArrowheads="1"/>
            </p:cNvSpPr>
            <p:nvPr/>
          </p:nvSpPr>
          <p:spPr bwMode="auto">
            <a:xfrm>
              <a:off x="1016" y="2696"/>
              <a:ext cx="59" cy="1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1" name="Freeform 2385"/>
            <p:cNvSpPr>
              <a:spLocks/>
            </p:cNvSpPr>
            <p:nvPr/>
          </p:nvSpPr>
          <p:spPr bwMode="auto">
            <a:xfrm>
              <a:off x="1120" y="2696"/>
              <a:ext cx="59" cy="17"/>
            </a:xfrm>
            <a:custGeom>
              <a:avLst/>
              <a:gdLst>
                <a:gd name="T0" fmla="*/ 0 w 59"/>
                <a:gd name="T1" fmla="*/ 0 h 17"/>
                <a:gd name="T2" fmla="*/ 0 w 59"/>
                <a:gd name="T3" fmla="*/ 17 h 17"/>
                <a:gd name="T4" fmla="*/ 27 w 59"/>
                <a:gd name="T5" fmla="*/ 17 h 17"/>
                <a:gd name="T6" fmla="*/ 59 w 59"/>
                <a:gd name="T7" fmla="*/ 17 h 17"/>
                <a:gd name="T8" fmla="*/ 59 w 59"/>
                <a:gd name="T9" fmla="*/ 0 h 17"/>
                <a:gd name="T10" fmla="*/ 27 w 59"/>
                <a:gd name="T11" fmla="*/ 0 h 17"/>
                <a:gd name="T12" fmla="*/ 0 w 5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7">
                  <a:moveTo>
                    <a:pt x="0" y="0"/>
                  </a:moveTo>
                  <a:lnTo>
                    <a:pt x="0" y="17"/>
                  </a:lnTo>
                  <a:lnTo>
                    <a:pt x="27" y="17"/>
                  </a:lnTo>
                  <a:lnTo>
                    <a:pt x="59" y="17"/>
                  </a:lnTo>
                  <a:lnTo>
                    <a:pt x="59" y="0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2" name="Freeform 2386"/>
            <p:cNvSpPr>
              <a:spLocks/>
            </p:cNvSpPr>
            <p:nvPr/>
          </p:nvSpPr>
          <p:spPr bwMode="auto">
            <a:xfrm>
              <a:off x="1224" y="2693"/>
              <a:ext cx="59" cy="17"/>
            </a:xfrm>
            <a:custGeom>
              <a:avLst/>
              <a:gdLst>
                <a:gd name="T0" fmla="*/ 0 w 59"/>
                <a:gd name="T1" fmla="*/ 0 h 17"/>
                <a:gd name="T2" fmla="*/ 0 w 59"/>
                <a:gd name="T3" fmla="*/ 17 h 17"/>
                <a:gd name="T4" fmla="*/ 57 w 59"/>
                <a:gd name="T5" fmla="*/ 17 h 17"/>
                <a:gd name="T6" fmla="*/ 59 w 59"/>
                <a:gd name="T7" fmla="*/ 17 h 17"/>
                <a:gd name="T8" fmla="*/ 59 w 59"/>
                <a:gd name="T9" fmla="*/ 0 h 17"/>
                <a:gd name="T10" fmla="*/ 57 w 59"/>
                <a:gd name="T11" fmla="*/ 0 h 17"/>
                <a:gd name="T12" fmla="*/ 0 w 5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7">
                  <a:moveTo>
                    <a:pt x="0" y="0"/>
                  </a:moveTo>
                  <a:lnTo>
                    <a:pt x="0" y="17"/>
                  </a:lnTo>
                  <a:lnTo>
                    <a:pt x="57" y="17"/>
                  </a:lnTo>
                  <a:lnTo>
                    <a:pt x="59" y="17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3" name="Freeform 2387"/>
            <p:cNvSpPr>
              <a:spLocks/>
            </p:cNvSpPr>
            <p:nvPr/>
          </p:nvSpPr>
          <p:spPr bwMode="auto">
            <a:xfrm>
              <a:off x="1328" y="2693"/>
              <a:ext cx="59" cy="17"/>
            </a:xfrm>
            <a:custGeom>
              <a:avLst/>
              <a:gdLst>
                <a:gd name="T0" fmla="*/ 0 w 59"/>
                <a:gd name="T1" fmla="*/ 0 h 17"/>
                <a:gd name="T2" fmla="*/ 0 w 59"/>
                <a:gd name="T3" fmla="*/ 17 h 17"/>
                <a:gd name="T4" fmla="*/ 19 w 59"/>
                <a:gd name="T5" fmla="*/ 17 h 17"/>
                <a:gd name="T6" fmla="*/ 59 w 59"/>
                <a:gd name="T7" fmla="*/ 17 h 17"/>
                <a:gd name="T8" fmla="*/ 59 w 59"/>
                <a:gd name="T9" fmla="*/ 0 h 17"/>
                <a:gd name="T10" fmla="*/ 19 w 59"/>
                <a:gd name="T11" fmla="*/ 0 h 17"/>
                <a:gd name="T12" fmla="*/ 0 w 5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7">
                  <a:moveTo>
                    <a:pt x="0" y="0"/>
                  </a:moveTo>
                  <a:lnTo>
                    <a:pt x="0" y="17"/>
                  </a:lnTo>
                  <a:lnTo>
                    <a:pt x="19" y="17"/>
                  </a:lnTo>
                  <a:lnTo>
                    <a:pt x="59" y="17"/>
                  </a:lnTo>
                  <a:lnTo>
                    <a:pt x="59" y="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4" name="Freeform 2388"/>
            <p:cNvSpPr>
              <a:spLocks/>
            </p:cNvSpPr>
            <p:nvPr/>
          </p:nvSpPr>
          <p:spPr bwMode="auto">
            <a:xfrm>
              <a:off x="1432" y="2687"/>
              <a:ext cx="59" cy="20"/>
            </a:xfrm>
            <a:custGeom>
              <a:avLst/>
              <a:gdLst>
                <a:gd name="T0" fmla="*/ 0 w 59"/>
                <a:gd name="T1" fmla="*/ 3 h 20"/>
                <a:gd name="T2" fmla="*/ 0 w 59"/>
                <a:gd name="T3" fmla="*/ 20 h 20"/>
                <a:gd name="T4" fmla="*/ 49 w 59"/>
                <a:gd name="T5" fmla="*/ 17 h 20"/>
                <a:gd name="T6" fmla="*/ 59 w 59"/>
                <a:gd name="T7" fmla="*/ 17 h 20"/>
                <a:gd name="T8" fmla="*/ 59 w 59"/>
                <a:gd name="T9" fmla="*/ 0 h 20"/>
                <a:gd name="T10" fmla="*/ 49 w 59"/>
                <a:gd name="T11" fmla="*/ 0 h 20"/>
                <a:gd name="T12" fmla="*/ 0 w 59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0">
                  <a:moveTo>
                    <a:pt x="0" y="3"/>
                  </a:moveTo>
                  <a:lnTo>
                    <a:pt x="0" y="20"/>
                  </a:lnTo>
                  <a:lnTo>
                    <a:pt x="49" y="17"/>
                  </a:lnTo>
                  <a:lnTo>
                    <a:pt x="59" y="17"/>
                  </a:lnTo>
                  <a:lnTo>
                    <a:pt x="59" y="0"/>
                  </a:lnTo>
                  <a:lnTo>
                    <a:pt x="4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5" name="Freeform 2389"/>
            <p:cNvSpPr>
              <a:spLocks/>
            </p:cNvSpPr>
            <p:nvPr/>
          </p:nvSpPr>
          <p:spPr bwMode="auto">
            <a:xfrm>
              <a:off x="1535" y="2687"/>
              <a:ext cx="60" cy="17"/>
            </a:xfrm>
            <a:custGeom>
              <a:avLst/>
              <a:gdLst>
                <a:gd name="T0" fmla="*/ 0 w 60"/>
                <a:gd name="T1" fmla="*/ 0 h 17"/>
                <a:gd name="T2" fmla="*/ 0 w 60"/>
                <a:gd name="T3" fmla="*/ 17 h 17"/>
                <a:gd name="T4" fmla="*/ 13 w 60"/>
                <a:gd name="T5" fmla="*/ 17 h 17"/>
                <a:gd name="T6" fmla="*/ 60 w 60"/>
                <a:gd name="T7" fmla="*/ 17 h 17"/>
                <a:gd name="T8" fmla="*/ 60 w 60"/>
                <a:gd name="T9" fmla="*/ 0 h 17"/>
                <a:gd name="T10" fmla="*/ 13 w 60"/>
                <a:gd name="T11" fmla="*/ 0 h 17"/>
                <a:gd name="T12" fmla="*/ 0 w 60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7">
                  <a:moveTo>
                    <a:pt x="0" y="0"/>
                  </a:moveTo>
                  <a:lnTo>
                    <a:pt x="0" y="17"/>
                  </a:lnTo>
                  <a:lnTo>
                    <a:pt x="13" y="17"/>
                  </a:lnTo>
                  <a:lnTo>
                    <a:pt x="60" y="17"/>
                  </a:lnTo>
                  <a:lnTo>
                    <a:pt x="60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6" name="Freeform 2390"/>
            <p:cNvSpPr>
              <a:spLocks/>
            </p:cNvSpPr>
            <p:nvPr/>
          </p:nvSpPr>
          <p:spPr bwMode="auto">
            <a:xfrm>
              <a:off x="1639" y="2684"/>
              <a:ext cx="60" cy="20"/>
            </a:xfrm>
            <a:custGeom>
              <a:avLst/>
              <a:gdLst>
                <a:gd name="T0" fmla="*/ 0 w 60"/>
                <a:gd name="T1" fmla="*/ 3 h 20"/>
                <a:gd name="T2" fmla="*/ 0 w 60"/>
                <a:gd name="T3" fmla="*/ 20 h 20"/>
                <a:gd name="T4" fmla="*/ 40 w 60"/>
                <a:gd name="T5" fmla="*/ 17 h 20"/>
                <a:gd name="T6" fmla="*/ 60 w 60"/>
                <a:gd name="T7" fmla="*/ 17 h 20"/>
                <a:gd name="T8" fmla="*/ 60 w 60"/>
                <a:gd name="T9" fmla="*/ 0 h 20"/>
                <a:gd name="T10" fmla="*/ 40 w 60"/>
                <a:gd name="T11" fmla="*/ 0 h 20"/>
                <a:gd name="T12" fmla="*/ 0 w 60"/>
                <a:gd name="T13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0">
                  <a:moveTo>
                    <a:pt x="0" y="3"/>
                  </a:moveTo>
                  <a:lnTo>
                    <a:pt x="0" y="20"/>
                  </a:lnTo>
                  <a:lnTo>
                    <a:pt x="40" y="17"/>
                  </a:lnTo>
                  <a:lnTo>
                    <a:pt x="60" y="17"/>
                  </a:lnTo>
                  <a:lnTo>
                    <a:pt x="60" y="0"/>
                  </a:lnTo>
                  <a:lnTo>
                    <a:pt x="4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7" name="Freeform 2391"/>
            <p:cNvSpPr>
              <a:spLocks/>
            </p:cNvSpPr>
            <p:nvPr/>
          </p:nvSpPr>
          <p:spPr bwMode="auto">
            <a:xfrm>
              <a:off x="1743" y="2678"/>
              <a:ext cx="60" cy="23"/>
            </a:xfrm>
            <a:custGeom>
              <a:avLst/>
              <a:gdLst>
                <a:gd name="T0" fmla="*/ 0 w 60"/>
                <a:gd name="T1" fmla="*/ 6 h 23"/>
                <a:gd name="T2" fmla="*/ 0 w 60"/>
                <a:gd name="T3" fmla="*/ 23 h 23"/>
                <a:gd name="T4" fmla="*/ 3 w 60"/>
                <a:gd name="T5" fmla="*/ 23 h 23"/>
                <a:gd name="T6" fmla="*/ 60 w 60"/>
                <a:gd name="T7" fmla="*/ 18 h 23"/>
                <a:gd name="T8" fmla="*/ 60 w 60"/>
                <a:gd name="T9" fmla="*/ 0 h 23"/>
                <a:gd name="T10" fmla="*/ 3 w 60"/>
                <a:gd name="T11" fmla="*/ 6 h 23"/>
                <a:gd name="T12" fmla="*/ 0 w 60"/>
                <a:gd name="T13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3">
                  <a:moveTo>
                    <a:pt x="0" y="6"/>
                  </a:moveTo>
                  <a:lnTo>
                    <a:pt x="0" y="23"/>
                  </a:lnTo>
                  <a:lnTo>
                    <a:pt x="3" y="23"/>
                  </a:lnTo>
                  <a:lnTo>
                    <a:pt x="60" y="18"/>
                  </a:lnTo>
                  <a:lnTo>
                    <a:pt x="60" y="0"/>
                  </a:lnTo>
                  <a:lnTo>
                    <a:pt x="3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8" name="Freeform 2392"/>
            <p:cNvSpPr>
              <a:spLocks/>
            </p:cNvSpPr>
            <p:nvPr/>
          </p:nvSpPr>
          <p:spPr bwMode="auto">
            <a:xfrm>
              <a:off x="1842" y="2637"/>
              <a:ext cx="60" cy="44"/>
            </a:xfrm>
            <a:custGeom>
              <a:avLst/>
              <a:gdLst>
                <a:gd name="T0" fmla="*/ 0 w 60"/>
                <a:gd name="T1" fmla="*/ 26 h 44"/>
                <a:gd name="T2" fmla="*/ 3 w 60"/>
                <a:gd name="T3" fmla="*/ 44 h 44"/>
                <a:gd name="T4" fmla="*/ 40 w 60"/>
                <a:gd name="T5" fmla="*/ 29 h 44"/>
                <a:gd name="T6" fmla="*/ 40 w 60"/>
                <a:gd name="T7" fmla="*/ 29 h 44"/>
                <a:gd name="T8" fmla="*/ 60 w 60"/>
                <a:gd name="T9" fmla="*/ 15 h 44"/>
                <a:gd name="T10" fmla="*/ 55 w 60"/>
                <a:gd name="T11" fmla="*/ 0 h 44"/>
                <a:gd name="T12" fmla="*/ 35 w 60"/>
                <a:gd name="T13" fmla="*/ 15 h 44"/>
                <a:gd name="T14" fmla="*/ 37 w 60"/>
                <a:gd name="T15" fmla="*/ 21 h 44"/>
                <a:gd name="T16" fmla="*/ 37 w 60"/>
                <a:gd name="T17" fmla="*/ 12 h 44"/>
                <a:gd name="T18" fmla="*/ 0 w 60"/>
                <a:gd name="T1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4">
                  <a:moveTo>
                    <a:pt x="0" y="26"/>
                  </a:moveTo>
                  <a:lnTo>
                    <a:pt x="3" y="44"/>
                  </a:lnTo>
                  <a:lnTo>
                    <a:pt x="40" y="29"/>
                  </a:lnTo>
                  <a:lnTo>
                    <a:pt x="40" y="29"/>
                  </a:lnTo>
                  <a:lnTo>
                    <a:pt x="60" y="15"/>
                  </a:lnTo>
                  <a:lnTo>
                    <a:pt x="55" y="0"/>
                  </a:lnTo>
                  <a:lnTo>
                    <a:pt x="35" y="15"/>
                  </a:lnTo>
                  <a:lnTo>
                    <a:pt x="37" y="21"/>
                  </a:lnTo>
                  <a:lnTo>
                    <a:pt x="37" y="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89" name="Freeform 2393"/>
            <p:cNvSpPr>
              <a:spLocks/>
            </p:cNvSpPr>
            <p:nvPr/>
          </p:nvSpPr>
          <p:spPr bwMode="auto">
            <a:xfrm>
              <a:off x="1936" y="2576"/>
              <a:ext cx="55" cy="49"/>
            </a:xfrm>
            <a:custGeom>
              <a:avLst/>
              <a:gdLst>
                <a:gd name="T0" fmla="*/ 0 w 55"/>
                <a:gd name="T1" fmla="*/ 35 h 49"/>
                <a:gd name="T2" fmla="*/ 5 w 55"/>
                <a:gd name="T3" fmla="*/ 49 h 49"/>
                <a:gd name="T4" fmla="*/ 13 w 55"/>
                <a:gd name="T5" fmla="*/ 46 h 49"/>
                <a:gd name="T6" fmla="*/ 55 w 55"/>
                <a:gd name="T7" fmla="*/ 14 h 49"/>
                <a:gd name="T8" fmla="*/ 50 w 55"/>
                <a:gd name="T9" fmla="*/ 0 h 49"/>
                <a:gd name="T10" fmla="*/ 8 w 55"/>
                <a:gd name="T11" fmla="*/ 32 h 49"/>
                <a:gd name="T12" fmla="*/ 0 w 55"/>
                <a:gd name="T13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9">
                  <a:moveTo>
                    <a:pt x="0" y="35"/>
                  </a:moveTo>
                  <a:lnTo>
                    <a:pt x="5" y="49"/>
                  </a:lnTo>
                  <a:lnTo>
                    <a:pt x="13" y="46"/>
                  </a:lnTo>
                  <a:lnTo>
                    <a:pt x="55" y="14"/>
                  </a:lnTo>
                  <a:lnTo>
                    <a:pt x="50" y="0"/>
                  </a:lnTo>
                  <a:lnTo>
                    <a:pt x="8" y="3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0" name="Freeform 2394"/>
            <p:cNvSpPr>
              <a:spLocks/>
            </p:cNvSpPr>
            <p:nvPr/>
          </p:nvSpPr>
          <p:spPr bwMode="auto">
            <a:xfrm>
              <a:off x="2023" y="2511"/>
              <a:ext cx="57" cy="50"/>
            </a:xfrm>
            <a:custGeom>
              <a:avLst/>
              <a:gdLst>
                <a:gd name="T0" fmla="*/ 0 w 57"/>
                <a:gd name="T1" fmla="*/ 36 h 50"/>
                <a:gd name="T2" fmla="*/ 5 w 57"/>
                <a:gd name="T3" fmla="*/ 50 h 50"/>
                <a:gd name="T4" fmla="*/ 57 w 57"/>
                <a:gd name="T5" fmla="*/ 15 h 50"/>
                <a:gd name="T6" fmla="*/ 52 w 57"/>
                <a:gd name="T7" fmla="*/ 0 h 50"/>
                <a:gd name="T8" fmla="*/ 0 w 57"/>
                <a:gd name="T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0">
                  <a:moveTo>
                    <a:pt x="0" y="36"/>
                  </a:moveTo>
                  <a:lnTo>
                    <a:pt x="5" y="50"/>
                  </a:lnTo>
                  <a:lnTo>
                    <a:pt x="57" y="15"/>
                  </a:lnTo>
                  <a:lnTo>
                    <a:pt x="5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1" name="Freeform 2395"/>
            <p:cNvSpPr>
              <a:spLocks/>
            </p:cNvSpPr>
            <p:nvPr/>
          </p:nvSpPr>
          <p:spPr bwMode="auto">
            <a:xfrm>
              <a:off x="2119" y="2468"/>
              <a:ext cx="57" cy="49"/>
            </a:xfrm>
            <a:custGeom>
              <a:avLst/>
              <a:gdLst>
                <a:gd name="T0" fmla="*/ 0 w 57"/>
                <a:gd name="T1" fmla="*/ 32 h 49"/>
                <a:gd name="T2" fmla="*/ 3 w 57"/>
                <a:gd name="T3" fmla="*/ 49 h 49"/>
                <a:gd name="T4" fmla="*/ 28 w 57"/>
                <a:gd name="T5" fmla="*/ 43 h 49"/>
                <a:gd name="T6" fmla="*/ 25 w 57"/>
                <a:gd name="T7" fmla="*/ 43 h 49"/>
                <a:gd name="T8" fmla="*/ 28 w 57"/>
                <a:gd name="T9" fmla="*/ 41 h 49"/>
                <a:gd name="T10" fmla="*/ 30 w 57"/>
                <a:gd name="T11" fmla="*/ 43 h 49"/>
                <a:gd name="T12" fmla="*/ 57 w 57"/>
                <a:gd name="T13" fmla="*/ 14 h 49"/>
                <a:gd name="T14" fmla="*/ 50 w 57"/>
                <a:gd name="T15" fmla="*/ 0 h 49"/>
                <a:gd name="T16" fmla="*/ 23 w 57"/>
                <a:gd name="T17" fmla="*/ 29 h 49"/>
                <a:gd name="T18" fmla="*/ 25 w 57"/>
                <a:gd name="T19" fmla="*/ 35 h 49"/>
                <a:gd name="T20" fmla="*/ 25 w 57"/>
                <a:gd name="T21" fmla="*/ 26 h 49"/>
                <a:gd name="T22" fmla="*/ 0 w 57"/>
                <a:gd name="T2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49">
                  <a:moveTo>
                    <a:pt x="0" y="32"/>
                  </a:moveTo>
                  <a:lnTo>
                    <a:pt x="3" y="49"/>
                  </a:lnTo>
                  <a:lnTo>
                    <a:pt x="28" y="43"/>
                  </a:lnTo>
                  <a:lnTo>
                    <a:pt x="25" y="43"/>
                  </a:lnTo>
                  <a:lnTo>
                    <a:pt x="28" y="41"/>
                  </a:lnTo>
                  <a:lnTo>
                    <a:pt x="30" y="43"/>
                  </a:lnTo>
                  <a:lnTo>
                    <a:pt x="57" y="14"/>
                  </a:lnTo>
                  <a:lnTo>
                    <a:pt x="50" y="0"/>
                  </a:lnTo>
                  <a:lnTo>
                    <a:pt x="23" y="29"/>
                  </a:lnTo>
                  <a:lnTo>
                    <a:pt x="25" y="35"/>
                  </a:lnTo>
                  <a:lnTo>
                    <a:pt x="25" y="2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2" name="Freeform 2396"/>
            <p:cNvSpPr>
              <a:spLocks/>
            </p:cNvSpPr>
            <p:nvPr/>
          </p:nvSpPr>
          <p:spPr bwMode="auto">
            <a:xfrm>
              <a:off x="2203" y="2389"/>
              <a:ext cx="50" cy="61"/>
            </a:xfrm>
            <a:custGeom>
              <a:avLst/>
              <a:gdLst>
                <a:gd name="T0" fmla="*/ 0 w 50"/>
                <a:gd name="T1" fmla="*/ 46 h 61"/>
                <a:gd name="T2" fmla="*/ 8 w 50"/>
                <a:gd name="T3" fmla="*/ 61 h 61"/>
                <a:gd name="T4" fmla="*/ 13 w 50"/>
                <a:gd name="T5" fmla="*/ 58 h 61"/>
                <a:gd name="T6" fmla="*/ 13 w 50"/>
                <a:gd name="T7" fmla="*/ 55 h 61"/>
                <a:gd name="T8" fmla="*/ 50 w 50"/>
                <a:gd name="T9" fmla="*/ 11 h 61"/>
                <a:gd name="T10" fmla="*/ 40 w 50"/>
                <a:gd name="T11" fmla="*/ 0 h 61"/>
                <a:gd name="T12" fmla="*/ 3 w 50"/>
                <a:gd name="T13" fmla="*/ 44 h 61"/>
                <a:gd name="T14" fmla="*/ 8 w 50"/>
                <a:gd name="T15" fmla="*/ 49 h 61"/>
                <a:gd name="T16" fmla="*/ 5 w 50"/>
                <a:gd name="T17" fmla="*/ 44 h 61"/>
                <a:gd name="T18" fmla="*/ 0 w 50"/>
                <a:gd name="T19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61">
                  <a:moveTo>
                    <a:pt x="0" y="46"/>
                  </a:moveTo>
                  <a:lnTo>
                    <a:pt x="8" y="61"/>
                  </a:lnTo>
                  <a:lnTo>
                    <a:pt x="13" y="58"/>
                  </a:lnTo>
                  <a:lnTo>
                    <a:pt x="13" y="55"/>
                  </a:lnTo>
                  <a:lnTo>
                    <a:pt x="50" y="11"/>
                  </a:lnTo>
                  <a:lnTo>
                    <a:pt x="40" y="0"/>
                  </a:lnTo>
                  <a:lnTo>
                    <a:pt x="3" y="44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3" name="Freeform 2397"/>
            <p:cNvSpPr>
              <a:spLocks/>
            </p:cNvSpPr>
            <p:nvPr/>
          </p:nvSpPr>
          <p:spPr bwMode="auto">
            <a:xfrm>
              <a:off x="2278" y="2307"/>
              <a:ext cx="54" cy="58"/>
            </a:xfrm>
            <a:custGeom>
              <a:avLst/>
              <a:gdLst>
                <a:gd name="T0" fmla="*/ 0 w 54"/>
                <a:gd name="T1" fmla="*/ 44 h 58"/>
                <a:gd name="T2" fmla="*/ 7 w 54"/>
                <a:gd name="T3" fmla="*/ 58 h 58"/>
                <a:gd name="T4" fmla="*/ 54 w 54"/>
                <a:gd name="T5" fmla="*/ 15 h 58"/>
                <a:gd name="T6" fmla="*/ 47 w 54"/>
                <a:gd name="T7" fmla="*/ 0 h 58"/>
                <a:gd name="T8" fmla="*/ 0 w 54"/>
                <a:gd name="T9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0" y="44"/>
                  </a:moveTo>
                  <a:lnTo>
                    <a:pt x="7" y="58"/>
                  </a:lnTo>
                  <a:lnTo>
                    <a:pt x="54" y="15"/>
                  </a:lnTo>
                  <a:lnTo>
                    <a:pt x="47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4" name="Freeform 2398"/>
            <p:cNvSpPr>
              <a:spLocks/>
            </p:cNvSpPr>
            <p:nvPr/>
          </p:nvSpPr>
          <p:spPr bwMode="auto">
            <a:xfrm>
              <a:off x="2362" y="2248"/>
              <a:ext cx="57" cy="47"/>
            </a:xfrm>
            <a:custGeom>
              <a:avLst/>
              <a:gdLst>
                <a:gd name="T0" fmla="*/ 0 w 57"/>
                <a:gd name="T1" fmla="*/ 30 h 47"/>
                <a:gd name="T2" fmla="*/ 5 w 57"/>
                <a:gd name="T3" fmla="*/ 47 h 47"/>
                <a:gd name="T4" fmla="*/ 52 w 57"/>
                <a:gd name="T5" fmla="*/ 18 h 47"/>
                <a:gd name="T6" fmla="*/ 49 w 57"/>
                <a:gd name="T7" fmla="*/ 9 h 47"/>
                <a:gd name="T8" fmla="*/ 49 w 57"/>
                <a:gd name="T9" fmla="*/ 18 h 47"/>
                <a:gd name="T10" fmla="*/ 57 w 57"/>
                <a:gd name="T11" fmla="*/ 18 h 47"/>
                <a:gd name="T12" fmla="*/ 57 w 57"/>
                <a:gd name="T13" fmla="*/ 0 h 47"/>
                <a:gd name="T14" fmla="*/ 49 w 57"/>
                <a:gd name="T15" fmla="*/ 0 h 47"/>
                <a:gd name="T16" fmla="*/ 49 w 57"/>
                <a:gd name="T17" fmla="*/ 0 h 47"/>
                <a:gd name="T18" fmla="*/ 47 w 57"/>
                <a:gd name="T19" fmla="*/ 0 h 47"/>
                <a:gd name="T20" fmla="*/ 0 w 57"/>
                <a:gd name="T2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7">
                  <a:moveTo>
                    <a:pt x="0" y="30"/>
                  </a:moveTo>
                  <a:lnTo>
                    <a:pt x="5" y="47"/>
                  </a:lnTo>
                  <a:lnTo>
                    <a:pt x="52" y="18"/>
                  </a:lnTo>
                  <a:lnTo>
                    <a:pt x="49" y="9"/>
                  </a:lnTo>
                  <a:lnTo>
                    <a:pt x="49" y="18"/>
                  </a:lnTo>
                  <a:lnTo>
                    <a:pt x="57" y="18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5" name="Freeform 2399"/>
            <p:cNvSpPr>
              <a:spLocks/>
            </p:cNvSpPr>
            <p:nvPr/>
          </p:nvSpPr>
          <p:spPr bwMode="auto">
            <a:xfrm>
              <a:off x="2463" y="2231"/>
              <a:ext cx="60" cy="29"/>
            </a:xfrm>
            <a:custGeom>
              <a:avLst/>
              <a:gdLst>
                <a:gd name="T0" fmla="*/ 0 w 60"/>
                <a:gd name="T1" fmla="*/ 12 h 29"/>
                <a:gd name="T2" fmla="*/ 0 w 60"/>
                <a:gd name="T3" fmla="*/ 29 h 29"/>
                <a:gd name="T4" fmla="*/ 15 w 60"/>
                <a:gd name="T5" fmla="*/ 26 h 29"/>
                <a:gd name="T6" fmla="*/ 18 w 60"/>
                <a:gd name="T7" fmla="*/ 26 h 29"/>
                <a:gd name="T8" fmla="*/ 60 w 60"/>
                <a:gd name="T9" fmla="*/ 17 h 29"/>
                <a:gd name="T10" fmla="*/ 57 w 60"/>
                <a:gd name="T11" fmla="*/ 0 h 29"/>
                <a:gd name="T12" fmla="*/ 15 w 60"/>
                <a:gd name="T13" fmla="*/ 9 h 29"/>
                <a:gd name="T14" fmla="*/ 15 w 60"/>
                <a:gd name="T15" fmla="*/ 17 h 29"/>
                <a:gd name="T16" fmla="*/ 15 w 60"/>
                <a:gd name="T17" fmla="*/ 9 h 29"/>
                <a:gd name="T18" fmla="*/ 0 w 60"/>
                <a:gd name="T19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9">
                  <a:moveTo>
                    <a:pt x="0" y="12"/>
                  </a:moveTo>
                  <a:lnTo>
                    <a:pt x="0" y="29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60" y="17"/>
                  </a:lnTo>
                  <a:lnTo>
                    <a:pt x="57" y="0"/>
                  </a:lnTo>
                  <a:lnTo>
                    <a:pt x="15" y="9"/>
                  </a:lnTo>
                  <a:lnTo>
                    <a:pt x="15" y="17"/>
                  </a:lnTo>
                  <a:lnTo>
                    <a:pt x="15" y="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6" name="Freeform 2400"/>
            <p:cNvSpPr>
              <a:spLocks/>
            </p:cNvSpPr>
            <p:nvPr/>
          </p:nvSpPr>
          <p:spPr bwMode="auto">
            <a:xfrm>
              <a:off x="2550" y="2155"/>
              <a:ext cx="47" cy="67"/>
            </a:xfrm>
            <a:custGeom>
              <a:avLst/>
              <a:gdLst>
                <a:gd name="T0" fmla="*/ 0 w 47"/>
                <a:gd name="T1" fmla="*/ 58 h 67"/>
                <a:gd name="T2" fmla="*/ 12 w 47"/>
                <a:gd name="T3" fmla="*/ 67 h 67"/>
                <a:gd name="T4" fmla="*/ 47 w 47"/>
                <a:gd name="T5" fmla="*/ 9 h 67"/>
                <a:gd name="T6" fmla="*/ 34 w 47"/>
                <a:gd name="T7" fmla="*/ 0 h 67"/>
                <a:gd name="T8" fmla="*/ 0 w 47"/>
                <a:gd name="T9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67">
                  <a:moveTo>
                    <a:pt x="0" y="58"/>
                  </a:moveTo>
                  <a:lnTo>
                    <a:pt x="12" y="67"/>
                  </a:lnTo>
                  <a:lnTo>
                    <a:pt x="47" y="9"/>
                  </a:lnTo>
                  <a:lnTo>
                    <a:pt x="3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97" name="Freeform 2401"/>
            <p:cNvSpPr>
              <a:spLocks/>
            </p:cNvSpPr>
            <p:nvPr/>
          </p:nvSpPr>
          <p:spPr bwMode="auto">
            <a:xfrm>
              <a:off x="2614" y="2067"/>
              <a:ext cx="55" cy="59"/>
            </a:xfrm>
            <a:custGeom>
              <a:avLst/>
              <a:gdLst>
                <a:gd name="T0" fmla="*/ 0 w 55"/>
                <a:gd name="T1" fmla="*/ 44 h 59"/>
                <a:gd name="T2" fmla="*/ 8 w 55"/>
                <a:gd name="T3" fmla="*/ 59 h 59"/>
                <a:gd name="T4" fmla="*/ 55 w 55"/>
                <a:gd name="T5" fmla="*/ 15 h 59"/>
                <a:gd name="T6" fmla="*/ 47 w 55"/>
                <a:gd name="T7" fmla="*/ 0 h 59"/>
                <a:gd name="T8" fmla="*/ 0 w 55"/>
                <a:gd name="T9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9">
                  <a:moveTo>
                    <a:pt x="0" y="44"/>
                  </a:moveTo>
                  <a:lnTo>
                    <a:pt x="8" y="59"/>
                  </a:lnTo>
                  <a:lnTo>
                    <a:pt x="55" y="15"/>
                  </a:lnTo>
                  <a:lnTo>
                    <a:pt x="47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98" name="Freeform 2403"/>
          <p:cNvSpPr>
            <a:spLocks/>
          </p:cNvSpPr>
          <p:nvPr/>
        </p:nvSpPr>
        <p:spPr bwMode="auto">
          <a:xfrm>
            <a:off x="3634205" y="3490244"/>
            <a:ext cx="2643188" cy="376237"/>
          </a:xfrm>
          <a:custGeom>
            <a:avLst/>
            <a:gdLst>
              <a:gd name="T0" fmla="*/ 0 w 1665"/>
              <a:gd name="T1" fmla="*/ 237 h 237"/>
              <a:gd name="T2" fmla="*/ 131 w 1665"/>
              <a:gd name="T3" fmla="*/ 237 h 237"/>
              <a:gd name="T4" fmla="*/ 265 w 1665"/>
              <a:gd name="T5" fmla="*/ 237 h 237"/>
              <a:gd name="T6" fmla="*/ 398 w 1665"/>
              <a:gd name="T7" fmla="*/ 237 h 237"/>
              <a:gd name="T8" fmla="*/ 532 w 1665"/>
              <a:gd name="T9" fmla="*/ 237 h 237"/>
              <a:gd name="T10" fmla="*/ 663 w 1665"/>
              <a:gd name="T11" fmla="*/ 237 h 237"/>
              <a:gd name="T12" fmla="*/ 797 w 1665"/>
              <a:gd name="T13" fmla="*/ 237 h 237"/>
              <a:gd name="T14" fmla="*/ 930 w 1665"/>
              <a:gd name="T15" fmla="*/ 231 h 237"/>
              <a:gd name="T16" fmla="*/ 999 w 1665"/>
              <a:gd name="T17" fmla="*/ 207 h 237"/>
              <a:gd name="T18" fmla="*/ 1131 w 1665"/>
              <a:gd name="T19" fmla="*/ 164 h 237"/>
              <a:gd name="T20" fmla="*/ 1264 w 1665"/>
              <a:gd name="T21" fmla="*/ 111 h 237"/>
              <a:gd name="T22" fmla="*/ 1331 w 1665"/>
              <a:gd name="T23" fmla="*/ 79 h 237"/>
              <a:gd name="T24" fmla="*/ 1331 w 1665"/>
              <a:gd name="T25" fmla="*/ 79 h 237"/>
              <a:gd name="T26" fmla="*/ 1395 w 1665"/>
              <a:gd name="T27" fmla="*/ 50 h 237"/>
              <a:gd name="T28" fmla="*/ 1462 w 1665"/>
              <a:gd name="T29" fmla="*/ 50 h 237"/>
              <a:gd name="T30" fmla="*/ 1531 w 1665"/>
              <a:gd name="T31" fmla="*/ 47 h 237"/>
              <a:gd name="T32" fmla="*/ 1665 w 1665"/>
              <a:gd name="T33" fmla="*/ 17 h 237"/>
              <a:gd name="T34" fmla="*/ 1596 w 1665"/>
              <a:gd name="T35" fmla="*/ 17 h 237"/>
              <a:gd name="T36" fmla="*/ 1529 w 1665"/>
              <a:gd name="T37" fmla="*/ 38 h 237"/>
              <a:gd name="T38" fmla="*/ 1462 w 1665"/>
              <a:gd name="T39" fmla="*/ 32 h 237"/>
              <a:gd name="T40" fmla="*/ 1395 w 1665"/>
              <a:gd name="T41" fmla="*/ 41 h 237"/>
              <a:gd name="T42" fmla="*/ 1326 w 1665"/>
              <a:gd name="T43" fmla="*/ 61 h 237"/>
              <a:gd name="T44" fmla="*/ 1262 w 1665"/>
              <a:gd name="T45" fmla="*/ 102 h 237"/>
              <a:gd name="T46" fmla="*/ 1195 w 1665"/>
              <a:gd name="T47" fmla="*/ 123 h 237"/>
              <a:gd name="T48" fmla="*/ 1064 w 1665"/>
              <a:gd name="T49" fmla="*/ 164 h 237"/>
              <a:gd name="T50" fmla="*/ 930 w 1665"/>
              <a:gd name="T51" fmla="*/ 213 h 237"/>
              <a:gd name="T52" fmla="*/ 930 w 1665"/>
              <a:gd name="T53" fmla="*/ 213 h 237"/>
              <a:gd name="T54" fmla="*/ 797 w 1665"/>
              <a:gd name="T55" fmla="*/ 219 h 237"/>
              <a:gd name="T56" fmla="*/ 663 w 1665"/>
              <a:gd name="T57" fmla="*/ 219 h 237"/>
              <a:gd name="T58" fmla="*/ 532 w 1665"/>
              <a:gd name="T59" fmla="*/ 219 h 237"/>
              <a:gd name="T60" fmla="*/ 398 w 1665"/>
              <a:gd name="T61" fmla="*/ 219 h 237"/>
              <a:gd name="T62" fmla="*/ 265 w 1665"/>
              <a:gd name="T63" fmla="*/ 219 h 237"/>
              <a:gd name="T64" fmla="*/ 131 w 1665"/>
              <a:gd name="T65" fmla="*/ 219 h 237"/>
              <a:gd name="T66" fmla="*/ 0 w 1665"/>
              <a:gd name="T67" fmla="*/ 219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65" h="237">
                <a:moveTo>
                  <a:pt x="0" y="219"/>
                </a:moveTo>
                <a:lnTo>
                  <a:pt x="0" y="237"/>
                </a:lnTo>
                <a:lnTo>
                  <a:pt x="64" y="237"/>
                </a:lnTo>
                <a:lnTo>
                  <a:pt x="131" y="237"/>
                </a:lnTo>
                <a:lnTo>
                  <a:pt x="198" y="237"/>
                </a:lnTo>
                <a:lnTo>
                  <a:pt x="265" y="237"/>
                </a:lnTo>
                <a:lnTo>
                  <a:pt x="331" y="237"/>
                </a:lnTo>
                <a:lnTo>
                  <a:pt x="398" y="237"/>
                </a:lnTo>
                <a:lnTo>
                  <a:pt x="465" y="237"/>
                </a:lnTo>
                <a:lnTo>
                  <a:pt x="532" y="237"/>
                </a:lnTo>
                <a:lnTo>
                  <a:pt x="596" y="237"/>
                </a:lnTo>
                <a:lnTo>
                  <a:pt x="663" y="237"/>
                </a:lnTo>
                <a:lnTo>
                  <a:pt x="730" y="237"/>
                </a:lnTo>
                <a:lnTo>
                  <a:pt x="797" y="237"/>
                </a:lnTo>
                <a:lnTo>
                  <a:pt x="863" y="237"/>
                </a:lnTo>
                <a:lnTo>
                  <a:pt x="930" y="231"/>
                </a:lnTo>
                <a:lnTo>
                  <a:pt x="933" y="231"/>
                </a:lnTo>
                <a:lnTo>
                  <a:pt x="999" y="207"/>
                </a:lnTo>
                <a:lnTo>
                  <a:pt x="1066" y="181"/>
                </a:lnTo>
                <a:lnTo>
                  <a:pt x="1131" y="164"/>
                </a:lnTo>
                <a:lnTo>
                  <a:pt x="1197" y="140"/>
                </a:lnTo>
                <a:lnTo>
                  <a:pt x="1264" y="111"/>
                </a:lnTo>
                <a:lnTo>
                  <a:pt x="1264" y="111"/>
                </a:lnTo>
                <a:lnTo>
                  <a:pt x="1331" y="79"/>
                </a:lnTo>
                <a:lnTo>
                  <a:pt x="1328" y="70"/>
                </a:lnTo>
                <a:lnTo>
                  <a:pt x="1331" y="79"/>
                </a:lnTo>
                <a:lnTo>
                  <a:pt x="1398" y="58"/>
                </a:lnTo>
                <a:lnTo>
                  <a:pt x="1395" y="50"/>
                </a:lnTo>
                <a:lnTo>
                  <a:pt x="1395" y="58"/>
                </a:lnTo>
                <a:lnTo>
                  <a:pt x="1462" y="50"/>
                </a:lnTo>
                <a:lnTo>
                  <a:pt x="1529" y="47"/>
                </a:lnTo>
                <a:lnTo>
                  <a:pt x="1531" y="47"/>
                </a:lnTo>
                <a:lnTo>
                  <a:pt x="1598" y="35"/>
                </a:lnTo>
                <a:lnTo>
                  <a:pt x="1665" y="17"/>
                </a:lnTo>
                <a:lnTo>
                  <a:pt x="1662" y="0"/>
                </a:lnTo>
                <a:lnTo>
                  <a:pt x="1596" y="17"/>
                </a:lnTo>
                <a:lnTo>
                  <a:pt x="1529" y="29"/>
                </a:lnTo>
                <a:lnTo>
                  <a:pt x="1529" y="38"/>
                </a:lnTo>
                <a:lnTo>
                  <a:pt x="1529" y="29"/>
                </a:lnTo>
                <a:lnTo>
                  <a:pt x="1462" y="32"/>
                </a:lnTo>
                <a:lnTo>
                  <a:pt x="1395" y="41"/>
                </a:lnTo>
                <a:lnTo>
                  <a:pt x="1395" y="41"/>
                </a:lnTo>
                <a:lnTo>
                  <a:pt x="1328" y="61"/>
                </a:lnTo>
                <a:lnTo>
                  <a:pt x="1326" y="61"/>
                </a:lnTo>
                <a:lnTo>
                  <a:pt x="1259" y="93"/>
                </a:lnTo>
                <a:lnTo>
                  <a:pt x="1262" y="102"/>
                </a:lnTo>
                <a:lnTo>
                  <a:pt x="1262" y="93"/>
                </a:lnTo>
                <a:lnTo>
                  <a:pt x="1195" y="123"/>
                </a:lnTo>
                <a:lnTo>
                  <a:pt x="1128" y="146"/>
                </a:lnTo>
                <a:lnTo>
                  <a:pt x="1064" y="164"/>
                </a:lnTo>
                <a:lnTo>
                  <a:pt x="997" y="190"/>
                </a:lnTo>
                <a:lnTo>
                  <a:pt x="930" y="213"/>
                </a:lnTo>
                <a:lnTo>
                  <a:pt x="930" y="222"/>
                </a:lnTo>
                <a:lnTo>
                  <a:pt x="930" y="213"/>
                </a:lnTo>
                <a:lnTo>
                  <a:pt x="863" y="219"/>
                </a:lnTo>
                <a:lnTo>
                  <a:pt x="797" y="219"/>
                </a:lnTo>
                <a:lnTo>
                  <a:pt x="730" y="219"/>
                </a:lnTo>
                <a:lnTo>
                  <a:pt x="663" y="219"/>
                </a:lnTo>
                <a:lnTo>
                  <a:pt x="596" y="219"/>
                </a:lnTo>
                <a:lnTo>
                  <a:pt x="532" y="219"/>
                </a:lnTo>
                <a:lnTo>
                  <a:pt x="465" y="219"/>
                </a:lnTo>
                <a:lnTo>
                  <a:pt x="398" y="219"/>
                </a:lnTo>
                <a:lnTo>
                  <a:pt x="331" y="219"/>
                </a:lnTo>
                <a:lnTo>
                  <a:pt x="265" y="219"/>
                </a:lnTo>
                <a:lnTo>
                  <a:pt x="198" y="219"/>
                </a:lnTo>
                <a:lnTo>
                  <a:pt x="131" y="219"/>
                </a:lnTo>
                <a:lnTo>
                  <a:pt x="64" y="219"/>
                </a:lnTo>
                <a:lnTo>
                  <a:pt x="0" y="219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99" name="Rectangle 2404"/>
          <p:cNvSpPr>
            <a:spLocks noChangeArrowheads="1"/>
          </p:cNvSpPr>
          <p:nvPr/>
        </p:nvSpPr>
        <p:spPr bwMode="auto">
          <a:xfrm>
            <a:off x="3615155" y="4612606"/>
            <a:ext cx="120650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0" name="Rectangle 2405"/>
          <p:cNvSpPr>
            <a:spLocks noChangeArrowheads="1"/>
          </p:cNvSpPr>
          <p:nvPr/>
        </p:nvSpPr>
        <p:spPr bwMode="auto">
          <a:xfrm>
            <a:off x="3610393" y="4617369"/>
            <a:ext cx="9842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endParaRPr lang="es-ES_tradnl" altLang="es-PE" sz="1800"/>
          </a:p>
        </p:txBody>
      </p:sp>
      <p:sp>
        <p:nvSpPr>
          <p:cNvPr id="201" name="Rectangle 2406"/>
          <p:cNvSpPr>
            <a:spLocks noChangeArrowheads="1"/>
          </p:cNvSpPr>
          <p:nvPr/>
        </p:nvSpPr>
        <p:spPr bwMode="auto">
          <a:xfrm>
            <a:off x="3924718" y="4612606"/>
            <a:ext cx="200025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2" name="Rectangle 2407"/>
          <p:cNvSpPr>
            <a:spLocks noChangeArrowheads="1"/>
          </p:cNvSpPr>
          <p:nvPr/>
        </p:nvSpPr>
        <p:spPr bwMode="auto">
          <a:xfrm>
            <a:off x="3924718" y="4617369"/>
            <a:ext cx="1809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20</a:t>
            </a:r>
            <a:endParaRPr lang="es-ES_tradnl" altLang="es-PE" sz="1800"/>
          </a:p>
        </p:txBody>
      </p:sp>
      <p:sp>
        <p:nvSpPr>
          <p:cNvPr id="203" name="Rectangle 2408"/>
          <p:cNvSpPr>
            <a:spLocks noChangeArrowheads="1"/>
          </p:cNvSpPr>
          <p:nvPr/>
        </p:nvSpPr>
        <p:spPr bwMode="auto">
          <a:xfrm>
            <a:off x="4281905" y="4612606"/>
            <a:ext cx="196850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4" name="Rectangle 2409"/>
          <p:cNvSpPr>
            <a:spLocks noChangeArrowheads="1"/>
          </p:cNvSpPr>
          <p:nvPr/>
        </p:nvSpPr>
        <p:spPr bwMode="auto">
          <a:xfrm>
            <a:off x="4278730" y="4617369"/>
            <a:ext cx="1809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40</a:t>
            </a:r>
            <a:endParaRPr lang="es-ES_tradnl" altLang="es-PE" sz="1800"/>
          </a:p>
        </p:txBody>
      </p:sp>
      <p:sp>
        <p:nvSpPr>
          <p:cNvPr id="205" name="Rectangle 2410"/>
          <p:cNvSpPr>
            <a:spLocks noChangeArrowheads="1"/>
          </p:cNvSpPr>
          <p:nvPr/>
        </p:nvSpPr>
        <p:spPr bwMode="auto">
          <a:xfrm>
            <a:off x="4627980" y="4612606"/>
            <a:ext cx="196850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6" name="Rectangle 2411"/>
          <p:cNvSpPr>
            <a:spLocks noChangeArrowheads="1"/>
          </p:cNvSpPr>
          <p:nvPr/>
        </p:nvSpPr>
        <p:spPr bwMode="auto">
          <a:xfrm>
            <a:off x="4627980" y="4617369"/>
            <a:ext cx="1809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60</a:t>
            </a:r>
            <a:endParaRPr lang="es-ES_tradnl" altLang="es-PE" sz="1800"/>
          </a:p>
        </p:txBody>
      </p:sp>
      <p:sp>
        <p:nvSpPr>
          <p:cNvPr id="207" name="Rectangle 2412"/>
          <p:cNvSpPr>
            <a:spLocks noChangeArrowheads="1"/>
          </p:cNvSpPr>
          <p:nvPr/>
        </p:nvSpPr>
        <p:spPr bwMode="auto">
          <a:xfrm>
            <a:off x="4980405" y="4612606"/>
            <a:ext cx="201613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8" name="Rectangle 2413"/>
          <p:cNvSpPr>
            <a:spLocks noChangeArrowheads="1"/>
          </p:cNvSpPr>
          <p:nvPr/>
        </p:nvSpPr>
        <p:spPr bwMode="auto">
          <a:xfrm>
            <a:off x="4980405" y="4617369"/>
            <a:ext cx="1809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 80</a:t>
            </a:r>
            <a:endParaRPr lang="es-ES_tradnl" altLang="es-PE" sz="1800"/>
          </a:p>
        </p:txBody>
      </p:sp>
      <p:sp>
        <p:nvSpPr>
          <p:cNvPr id="209" name="Rectangle 2414"/>
          <p:cNvSpPr>
            <a:spLocks noChangeArrowheads="1"/>
          </p:cNvSpPr>
          <p:nvPr/>
        </p:nvSpPr>
        <p:spPr bwMode="auto">
          <a:xfrm>
            <a:off x="5323305" y="4612606"/>
            <a:ext cx="223838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10" name="Rectangle 2415"/>
          <p:cNvSpPr>
            <a:spLocks noChangeArrowheads="1"/>
          </p:cNvSpPr>
          <p:nvPr/>
        </p:nvSpPr>
        <p:spPr bwMode="auto">
          <a:xfrm>
            <a:off x="5323305" y="4617369"/>
            <a:ext cx="20796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lang="es-ES_tradnl" altLang="es-PE" sz="1800"/>
          </a:p>
        </p:txBody>
      </p:sp>
      <p:sp>
        <p:nvSpPr>
          <p:cNvPr id="211" name="Rectangle 2416"/>
          <p:cNvSpPr>
            <a:spLocks noChangeArrowheads="1"/>
          </p:cNvSpPr>
          <p:nvPr/>
        </p:nvSpPr>
        <p:spPr bwMode="auto">
          <a:xfrm>
            <a:off x="5672555" y="4612606"/>
            <a:ext cx="223838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12" name="Rectangle 2417"/>
          <p:cNvSpPr>
            <a:spLocks noChangeArrowheads="1"/>
          </p:cNvSpPr>
          <p:nvPr/>
        </p:nvSpPr>
        <p:spPr bwMode="auto">
          <a:xfrm>
            <a:off x="5672555" y="4617369"/>
            <a:ext cx="207963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120</a:t>
            </a:r>
            <a:endParaRPr lang="es-ES_tradnl" altLang="es-PE" sz="1800"/>
          </a:p>
        </p:txBody>
      </p:sp>
      <p:sp>
        <p:nvSpPr>
          <p:cNvPr id="213" name="Rectangle 2418"/>
          <p:cNvSpPr>
            <a:spLocks noChangeArrowheads="1"/>
          </p:cNvSpPr>
          <p:nvPr/>
        </p:nvSpPr>
        <p:spPr bwMode="auto">
          <a:xfrm>
            <a:off x="6026568" y="4612606"/>
            <a:ext cx="223837" cy="144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14" name="Rectangle 2419"/>
          <p:cNvSpPr>
            <a:spLocks noChangeArrowheads="1"/>
          </p:cNvSpPr>
          <p:nvPr/>
        </p:nvSpPr>
        <p:spPr bwMode="auto">
          <a:xfrm>
            <a:off x="6026568" y="4617369"/>
            <a:ext cx="207962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900">
                <a:solidFill>
                  <a:srgbClr val="000000"/>
                </a:solidFill>
                <a:latin typeface="Times New Roman" panose="02020603050405020304" pitchFamily="18" charset="0"/>
              </a:rPr>
              <a:t>140</a:t>
            </a:r>
            <a:endParaRPr lang="es-ES_tradnl" altLang="es-PE" sz="1800"/>
          </a:p>
        </p:txBody>
      </p:sp>
      <p:sp>
        <p:nvSpPr>
          <p:cNvPr id="215" name="Rectangle 2421"/>
          <p:cNvSpPr>
            <a:spLocks noChangeArrowheads="1"/>
          </p:cNvSpPr>
          <p:nvPr/>
        </p:nvSpPr>
        <p:spPr bwMode="auto">
          <a:xfrm>
            <a:off x="4704180" y="4747544"/>
            <a:ext cx="5000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1200" b="1">
                <a:solidFill>
                  <a:srgbClr val="000000"/>
                </a:solidFill>
                <a:latin typeface="Times New Roman" panose="02020603050405020304" pitchFamily="18" charset="0"/>
              </a:rPr>
              <a:t>Tiempo</a:t>
            </a:r>
            <a:endParaRPr lang="es-ES_tradnl" altLang="es-PE" sz="1200" b="1"/>
          </a:p>
        </p:txBody>
      </p:sp>
      <p:sp>
        <p:nvSpPr>
          <p:cNvPr id="216" name="Rectangle 2423"/>
          <p:cNvSpPr>
            <a:spLocks noChangeArrowheads="1"/>
          </p:cNvSpPr>
          <p:nvPr/>
        </p:nvSpPr>
        <p:spPr bwMode="auto">
          <a:xfrm>
            <a:off x="2478505" y="4888831"/>
            <a:ext cx="13716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Evolución del tiempo</a:t>
            </a:r>
            <a:endParaRPr lang="es-ES_tradnl" altLang="es-PE" sz="1000" b="1"/>
          </a:p>
        </p:txBody>
      </p:sp>
      <p:sp>
        <p:nvSpPr>
          <p:cNvPr id="217" name="Rectangle 2424"/>
          <p:cNvSpPr>
            <a:spLocks noChangeArrowheads="1"/>
          </p:cNvSpPr>
          <p:nvPr/>
        </p:nvSpPr>
        <p:spPr bwMode="auto">
          <a:xfrm>
            <a:off x="6234530" y="4979319"/>
            <a:ext cx="173038" cy="115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18" name="Rectangle 2425"/>
          <p:cNvSpPr>
            <a:spLocks noChangeArrowheads="1"/>
          </p:cNvSpPr>
          <p:nvPr/>
        </p:nvSpPr>
        <p:spPr bwMode="auto">
          <a:xfrm>
            <a:off x="6234530" y="4984081"/>
            <a:ext cx="1651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día</a:t>
            </a:r>
            <a:endParaRPr lang="es-ES_tradnl" altLang="es-PE" sz="1800"/>
          </a:p>
        </p:txBody>
      </p:sp>
      <p:sp>
        <p:nvSpPr>
          <p:cNvPr id="219" name="Rectangle 2426"/>
          <p:cNvSpPr>
            <a:spLocks noChangeArrowheads="1"/>
          </p:cNvSpPr>
          <p:nvPr/>
        </p:nvSpPr>
        <p:spPr bwMode="auto">
          <a:xfrm>
            <a:off x="4159668" y="5015831"/>
            <a:ext cx="1987550" cy="28575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20" name="Rectangle 2428"/>
          <p:cNvSpPr>
            <a:spLocks noChangeArrowheads="1"/>
          </p:cNvSpPr>
          <p:nvPr/>
        </p:nvSpPr>
        <p:spPr bwMode="auto">
          <a:xfrm>
            <a:off x="2326105" y="5041231"/>
            <a:ext cx="16430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   Evolución del esfuerzo</a:t>
            </a:r>
            <a:endParaRPr lang="es-ES_tradnl" altLang="es-PE" sz="1000" b="1"/>
          </a:p>
        </p:txBody>
      </p:sp>
      <p:sp>
        <p:nvSpPr>
          <p:cNvPr id="221" name="Rectangle 2430"/>
          <p:cNvSpPr>
            <a:spLocks noChangeArrowheads="1"/>
          </p:cNvSpPr>
          <p:nvPr/>
        </p:nvSpPr>
        <p:spPr bwMode="auto">
          <a:xfrm>
            <a:off x="6237705" y="5090444"/>
            <a:ext cx="1524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t-d</a:t>
            </a:r>
            <a:endParaRPr lang="es-ES_tradnl" altLang="es-PE" sz="1800"/>
          </a:p>
        </p:txBody>
      </p:sp>
      <p:grpSp>
        <p:nvGrpSpPr>
          <p:cNvPr id="222" name="Group 2444"/>
          <p:cNvGrpSpPr>
            <a:grpSpLocks/>
          </p:cNvGrpSpPr>
          <p:nvPr/>
        </p:nvGrpSpPr>
        <p:grpSpPr bwMode="auto">
          <a:xfrm>
            <a:off x="4159668" y="5117431"/>
            <a:ext cx="1995487" cy="28575"/>
            <a:chOff x="1347" y="3072"/>
            <a:chExt cx="1257" cy="18"/>
          </a:xfrm>
        </p:grpSpPr>
        <p:sp>
          <p:nvSpPr>
            <p:cNvPr id="223" name="Rectangle 2431"/>
            <p:cNvSpPr>
              <a:spLocks noChangeArrowheads="1"/>
            </p:cNvSpPr>
            <p:nvPr/>
          </p:nvSpPr>
          <p:spPr bwMode="auto">
            <a:xfrm>
              <a:off x="1347" y="3072"/>
              <a:ext cx="60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4" name="Rectangle 2432"/>
            <p:cNvSpPr>
              <a:spLocks noChangeArrowheads="1"/>
            </p:cNvSpPr>
            <p:nvPr/>
          </p:nvSpPr>
          <p:spPr bwMode="auto">
            <a:xfrm>
              <a:off x="1451" y="3072"/>
              <a:ext cx="60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5" name="Rectangle 2433"/>
            <p:cNvSpPr>
              <a:spLocks noChangeArrowheads="1"/>
            </p:cNvSpPr>
            <p:nvPr/>
          </p:nvSpPr>
          <p:spPr bwMode="auto">
            <a:xfrm>
              <a:off x="1555" y="3072"/>
              <a:ext cx="60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6" name="Rectangle 2434"/>
            <p:cNvSpPr>
              <a:spLocks noChangeArrowheads="1"/>
            </p:cNvSpPr>
            <p:nvPr/>
          </p:nvSpPr>
          <p:spPr bwMode="auto">
            <a:xfrm>
              <a:off x="1659" y="3072"/>
              <a:ext cx="60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7" name="Rectangle 2435"/>
            <p:cNvSpPr>
              <a:spLocks noChangeArrowheads="1"/>
            </p:cNvSpPr>
            <p:nvPr/>
          </p:nvSpPr>
          <p:spPr bwMode="auto">
            <a:xfrm>
              <a:off x="1763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8" name="Rectangle 2436"/>
            <p:cNvSpPr>
              <a:spLocks noChangeArrowheads="1"/>
            </p:cNvSpPr>
            <p:nvPr/>
          </p:nvSpPr>
          <p:spPr bwMode="auto">
            <a:xfrm>
              <a:off x="1867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9" name="Rectangle 2437"/>
            <p:cNvSpPr>
              <a:spLocks noChangeArrowheads="1"/>
            </p:cNvSpPr>
            <p:nvPr/>
          </p:nvSpPr>
          <p:spPr bwMode="auto">
            <a:xfrm>
              <a:off x="1971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30" name="Rectangle 2438"/>
            <p:cNvSpPr>
              <a:spLocks noChangeArrowheads="1"/>
            </p:cNvSpPr>
            <p:nvPr/>
          </p:nvSpPr>
          <p:spPr bwMode="auto">
            <a:xfrm>
              <a:off x="2075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31" name="Rectangle 2439"/>
            <p:cNvSpPr>
              <a:spLocks noChangeArrowheads="1"/>
            </p:cNvSpPr>
            <p:nvPr/>
          </p:nvSpPr>
          <p:spPr bwMode="auto">
            <a:xfrm>
              <a:off x="2179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32" name="Rectangle 2440"/>
            <p:cNvSpPr>
              <a:spLocks noChangeArrowheads="1"/>
            </p:cNvSpPr>
            <p:nvPr/>
          </p:nvSpPr>
          <p:spPr bwMode="auto">
            <a:xfrm>
              <a:off x="2283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33" name="Rectangle 2441"/>
            <p:cNvSpPr>
              <a:spLocks noChangeArrowheads="1"/>
            </p:cNvSpPr>
            <p:nvPr/>
          </p:nvSpPr>
          <p:spPr bwMode="auto">
            <a:xfrm>
              <a:off x="2387" y="3072"/>
              <a:ext cx="59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34" name="Rectangle 2442"/>
            <p:cNvSpPr>
              <a:spLocks noChangeArrowheads="1"/>
            </p:cNvSpPr>
            <p:nvPr/>
          </p:nvSpPr>
          <p:spPr bwMode="auto">
            <a:xfrm>
              <a:off x="2490" y="3072"/>
              <a:ext cx="60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35" name="Rectangle 2443"/>
            <p:cNvSpPr>
              <a:spLocks noChangeArrowheads="1"/>
            </p:cNvSpPr>
            <p:nvPr/>
          </p:nvSpPr>
          <p:spPr bwMode="auto">
            <a:xfrm>
              <a:off x="2594" y="3072"/>
              <a:ext cx="10" cy="1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36" name="Rectangle 2445"/>
          <p:cNvSpPr>
            <a:spLocks noChangeArrowheads="1"/>
          </p:cNvSpPr>
          <p:nvPr/>
        </p:nvSpPr>
        <p:spPr bwMode="auto">
          <a:xfrm>
            <a:off x="3253205" y="5187281"/>
            <a:ext cx="1276350" cy="115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37" name="Rectangle 2446"/>
          <p:cNvSpPr>
            <a:spLocks noChangeArrowheads="1"/>
          </p:cNvSpPr>
          <p:nvPr/>
        </p:nvSpPr>
        <p:spPr bwMode="auto">
          <a:xfrm>
            <a:off x="2478505" y="5193631"/>
            <a:ext cx="1854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Evolución del tiempo (regla 1)</a:t>
            </a:r>
            <a:endParaRPr lang="es-ES_tradnl" altLang="es-PE" sz="1000" b="1"/>
          </a:p>
        </p:txBody>
      </p:sp>
      <p:sp>
        <p:nvSpPr>
          <p:cNvPr id="238" name="Rectangle 2447"/>
          <p:cNvSpPr>
            <a:spLocks noChangeArrowheads="1"/>
          </p:cNvSpPr>
          <p:nvPr/>
        </p:nvSpPr>
        <p:spPr bwMode="auto">
          <a:xfrm>
            <a:off x="6234530" y="5187281"/>
            <a:ext cx="173038" cy="115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39" name="Rectangle 2448"/>
          <p:cNvSpPr>
            <a:spLocks noChangeArrowheads="1"/>
          </p:cNvSpPr>
          <p:nvPr/>
        </p:nvSpPr>
        <p:spPr bwMode="auto">
          <a:xfrm>
            <a:off x="6234530" y="5192044"/>
            <a:ext cx="1651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día</a:t>
            </a:r>
            <a:endParaRPr lang="es-ES_tradnl" altLang="es-PE" sz="1800"/>
          </a:p>
        </p:txBody>
      </p:sp>
      <p:sp>
        <p:nvSpPr>
          <p:cNvPr id="240" name="Rectangle 2449"/>
          <p:cNvSpPr>
            <a:spLocks noChangeArrowheads="1"/>
          </p:cNvSpPr>
          <p:nvPr/>
        </p:nvSpPr>
        <p:spPr bwMode="auto">
          <a:xfrm>
            <a:off x="4383505" y="5220619"/>
            <a:ext cx="1763713" cy="4127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41" name="Rectangle 2451"/>
          <p:cNvSpPr>
            <a:spLocks noChangeArrowheads="1"/>
          </p:cNvSpPr>
          <p:nvPr/>
        </p:nvSpPr>
        <p:spPr bwMode="auto">
          <a:xfrm>
            <a:off x="2478505" y="5346031"/>
            <a:ext cx="1828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_tradnl" altLang="es-PE" sz="1000" b="1">
                <a:solidFill>
                  <a:srgbClr val="000000"/>
                </a:solidFill>
                <a:latin typeface="Times New Roman" panose="02020603050405020304" pitchFamily="18" charset="0"/>
              </a:rPr>
              <a:t>   Evolución del esfuerzo (regla 1)</a:t>
            </a:r>
            <a:endParaRPr lang="es-ES_tradnl" altLang="es-PE" sz="1000" b="1"/>
          </a:p>
        </p:txBody>
      </p:sp>
      <p:sp>
        <p:nvSpPr>
          <p:cNvPr id="242" name="Rectangle 2453"/>
          <p:cNvSpPr>
            <a:spLocks noChangeArrowheads="1"/>
          </p:cNvSpPr>
          <p:nvPr/>
        </p:nvSpPr>
        <p:spPr bwMode="auto">
          <a:xfrm>
            <a:off x="6237705" y="5293644"/>
            <a:ext cx="15240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_tradnl" altLang="es-PE" sz="800">
                <a:solidFill>
                  <a:srgbClr val="000000"/>
                </a:solidFill>
                <a:latin typeface="Times New Roman" panose="02020603050405020304" pitchFamily="18" charset="0"/>
              </a:rPr>
              <a:t> t-d</a:t>
            </a:r>
            <a:endParaRPr lang="es-ES_tradnl" altLang="es-PE" sz="1800"/>
          </a:p>
        </p:txBody>
      </p:sp>
      <p:grpSp>
        <p:nvGrpSpPr>
          <p:cNvPr id="243" name="Group 2461"/>
          <p:cNvGrpSpPr>
            <a:grpSpLocks/>
          </p:cNvGrpSpPr>
          <p:nvPr/>
        </p:nvGrpSpPr>
        <p:grpSpPr bwMode="auto">
          <a:xfrm>
            <a:off x="4459705" y="5346031"/>
            <a:ext cx="1625600" cy="41275"/>
            <a:chOff x="1523" y="3201"/>
            <a:chExt cx="1024" cy="26"/>
          </a:xfrm>
        </p:grpSpPr>
        <p:sp>
          <p:nvSpPr>
            <p:cNvPr id="244" name="Rectangle 2454"/>
            <p:cNvSpPr>
              <a:spLocks noChangeArrowheads="1"/>
            </p:cNvSpPr>
            <p:nvPr/>
          </p:nvSpPr>
          <p:spPr bwMode="auto">
            <a:xfrm>
              <a:off x="1523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45" name="Rectangle 2455"/>
            <p:cNvSpPr>
              <a:spLocks noChangeArrowheads="1"/>
            </p:cNvSpPr>
            <p:nvPr/>
          </p:nvSpPr>
          <p:spPr bwMode="auto">
            <a:xfrm>
              <a:off x="1679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46" name="Rectangle 2456"/>
            <p:cNvSpPr>
              <a:spLocks noChangeArrowheads="1"/>
            </p:cNvSpPr>
            <p:nvPr/>
          </p:nvSpPr>
          <p:spPr bwMode="auto">
            <a:xfrm>
              <a:off x="1835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47" name="Rectangle 2457"/>
            <p:cNvSpPr>
              <a:spLocks noChangeArrowheads="1"/>
            </p:cNvSpPr>
            <p:nvPr/>
          </p:nvSpPr>
          <p:spPr bwMode="auto">
            <a:xfrm>
              <a:off x="1991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48" name="Rectangle 2458"/>
            <p:cNvSpPr>
              <a:spLocks noChangeArrowheads="1"/>
            </p:cNvSpPr>
            <p:nvPr/>
          </p:nvSpPr>
          <p:spPr bwMode="auto">
            <a:xfrm>
              <a:off x="2147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49" name="Rectangle 2459"/>
            <p:cNvSpPr>
              <a:spLocks noChangeArrowheads="1"/>
            </p:cNvSpPr>
            <p:nvPr/>
          </p:nvSpPr>
          <p:spPr bwMode="auto">
            <a:xfrm>
              <a:off x="2302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50" name="Rectangle 2460"/>
            <p:cNvSpPr>
              <a:spLocks noChangeArrowheads="1"/>
            </p:cNvSpPr>
            <p:nvPr/>
          </p:nvSpPr>
          <p:spPr bwMode="auto">
            <a:xfrm>
              <a:off x="2458" y="3201"/>
              <a:ext cx="89" cy="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251" name="Line 2325"/>
          <p:cNvSpPr>
            <a:spLocks noChangeShapeType="1"/>
          </p:cNvSpPr>
          <p:nvPr/>
        </p:nvSpPr>
        <p:spPr bwMode="auto">
          <a:xfrm>
            <a:off x="6593305" y="2145631"/>
            <a:ext cx="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  <p:sp>
        <p:nvSpPr>
          <p:cNvPr id="253" name="Line 2464"/>
          <p:cNvSpPr>
            <a:spLocks noChangeShapeType="1"/>
          </p:cNvSpPr>
          <p:nvPr/>
        </p:nvSpPr>
        <p:spPr bwMode="auto">
          <a:xfrm>
            <a:off x="8422105" y="5498431"/>
            <a:ext cx="16764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2652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</a:t>
            </a:r>
            <a:br>
              <a:rPr lang="es-ES" dirty="0"/>
            </a:br>
            <a:r>
              <a:rPr lang="es-ES" dirty="0"/>
              <a:t>Análisis de la evolución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719" y="2008909"/>
            <a:ext cx="7527851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1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</a:t>
            </a:r>
            <a:br>
              <a:rPr lang="es-ES" dirty="0"/>
            </a:br>
            <a:r>
              <a:rPr lang="es-ES" dirty="0"/>
              <a:t>Análisis de la evolución</a:t>
            </a:r>
            <a:endParaRPr lang="en-US" dirty="0"/>
          </a:p>
        </p:txBody>
      </p:sp>
      <p:graphicFrame>
        <p:nvGraphicFramePr>
          <p:cNvPr id="7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96750"/>
              </p:ext>
            </p:extLst>
          </p:nvPr>
        </p:nvGraphicFramePr>
        <p:xfrm>
          <a:off x="2350827" y="2287385"/>
          <a:ext cx="8077200" cy="428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Imagen" r:id="rId3" imgW="6184440" imgH="4202280" progId="Word.Picture.8">
                  <p:embed/>
                </p:oleObj>
              </mc:Choice>
              <mc:Fallback>
                <p:oleObj name="Imagen" r:id="rId3" imgW="6184440" imgH="42022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827" y="2287385"/>
                        <a:ext cx="8077200" cy="4281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3798627" y="1677785"/>
            <a:ext cx="52387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kumimoji="1" lang="es-ES_tradnl" altLang="es-PE" sz="32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</a:rPr>
              <a:t>Sistema de Valor Conseguido</a:t>
            </a:r>
            <a:endParaRPr kumimoji="1" lang="es-ES" altLang="es-PE" sz="3200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3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APLICACIONES</a:t>
            </a:r>
            <a:br>
              <a:rPr lang="es-ES_tradnl" altLang="en-US" dirty="0"/>
            </a:br>
            <a:r>
              <a:rPr lang="es-ES_tradnl" altLang="en-US" sz="4800" dirty="0"/>
              <a:t>Seguimiento</a:t>
            </a:r>
            <a:endParaRPr lang="en-US" dirty="0"/>
          </a:p>
        </p:txBody>
      </p:sp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1945105" y="2255517"/>
            <a:ext cx="8686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s-ES_tradnl" altLang="es-PE" sz="1800" b="1">
              <a:solidFill>
                <a:schemeClr val="bg1"/>
              </a:solidFill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2843630" y="2522217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6898105" y="3246117"/>
            <a:ext cx="3657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 sz="1800" b="1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8117305" y="3246117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48" name="Line 7"/>
          <p:cNvSpPr>
            <a:spLocks noChangeShapeType="1"/>
          </p:cNvSpPr>
          <p:nvPr/>
        </p:nvSpPr>
        <p:spPr bwMode="auto">
          <a:xfrm>
            <a:off x="9412705" y="3246117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6774280" y="3246117"/>
            <a:ext cx="1114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  Rápida</a:t>
            </a:r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8193505" y="3246117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Media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9565105" y="3246117"/>
            <a:ext cx="90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Lenta</a:t>
            </a:r>
          </a:p>
        </p:txBody>
      </p:sp>
      <p:sp>
        <p:nvSpPr>
          <p:cNvPr id="52" name="Text Box 11"/>
          <p:cNvSpPr txBox="1">
            <a:spLocks noChangeArrowheads="1"/>
          </p:cNvSpPr>
          <p:nvPr/>
        </p:nvSpPr>
        <p:spPr bwMode="auto">
          <a:xfrm>
            <a:off x="7202905" y="362711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1</a:t>
            </a: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8498305" y="362711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2</a:t>
            </a:r>
          </a:p>
        </p:txBody>
      </p:sp>
      <p:sp>
        <p:nvSpPr>
          <p:cNvPr id="54" name="Text Box 13"/>
          <p:cNvSpPr txBox="1">
            <a:spLocks noChangeArrowheads="1"/>
          </p:cNvSpPr>
          <p:nvPr/>
        </p:nvSpPr>
        <p:spPr bwMode="auto">
          <a:xfrm>
            <a:off x="9869905" y="362711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3</a:t>
            </a: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auto">
          <a:xfrm>
            <a:off x="7110830" y="5646417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56" name="Rectangle 15"/>
          <p:cNvSpPr>
            <a:spLocks noChangeArrowheads="1"/>
          </p:cNvSpPr>
          <p:nvPr/>
        </p:nvSpPr>
        <p:spPr bwMode="auto">
          <a:xfrm>
            <a:off x="6821905" y="5684517"/>
            <a:ext cx="3657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 sz="1800" b="1"/>
          </a:p>
        </p:txBody>
      </p:sp>
      <p:sp>
        <p:nvSpPr>
          <p:cNvPr id="57" name="Rectangle 16"/>
          <p:cNvSpPr>
            <a:spLocks noChangeArrowheads="1"/>
          </p:cNvSpPr>
          <p:nvPr/>
        </p:nvSpPr>
        <p:spPr bwMode="auto">
          <a:xfrm>
            <a:off x="6725068" y="5668642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  Rápida</a:t>
            </a:r>
          </a:p>
        </p:txBody>
      </p:sp>
      <p:sp>
        <p:nvSpPr>
          <p:cNvPr id="58" name="Line 17"/>
          <p:cNvSpPr>
            <a:spLocks noChangeShapeType="1"/>
          </p:cNvSpPr>
          <p:nvPr/>
        </p:nvSpPr>
        <p:spPr bwMode="auto">
          <a:xfrm>
            <a:off x="8041105" y="5684517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59" name="Line 18"/>
          <p:cNvSpPr>
            <a:spLocks noChangeShapeType="1"/>
          </p:cNvSpPr>
          <p:nvPr/>
        </p:nvSpPr>
        <p:spPr bwMode="auto">
          <a:xfrm flipH="1">
            <a:off x="9412705" y="5684517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0" name="Text Box 19"/>
          <p:cNvSpPr txBox="1">
            <a:spLocks noChangeArrowheads="1"/>
          </p:cNvSpPr>
          <p:nvPr/>
        </p:nvSpPr>
        <p:spPr bwMode="auto">
          <a:xfrm>
            <a:off x="8050630" y="5684517"/>
            <a:ext cx="981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Rápida</a:t>
            </a:r>
          </a:p>
        </p:txBody>
      </p:sp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9492080" y="5684517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Lenta</a:t>
            </a:r>
          </a:p>
        </p:txBody>
      </p:sp>
      <p:sp>
        <p:nvSpPr>
          <p:cNvPr id="62" name="Text Box 21"/>
          <p:cNvSpPr txBox="1">
            <a:spLocks noChangeArrowheads="1"/>
          </p:cNvSpPr>
          <p:nvPr/>
        </p:nvSpPr>
        <p:spPr bwMode="auto">
          <a:xfrm>
            <a:off x="7206080" y="610361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1</a:t>
            </a:r>
          </a:p>
        </p:txBody>
      </p:sp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8425280" y="610361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2</a:t>
            </a:r>
          </a:p>
        </p:txBody>
      </p:sp>
      <p:sp>
        <p:nvSpPr>
          <p:cNvPr id="64" name="Text Box 23"/>
          <p:cNvSpPr txBox="1">
            <a:spLocks noChangeArrowheads="1"/>
          </p:cNvSpPr>
          <p:nvPr/>
        </p:nvSpPr>
        <p:spPr bwMode="auto">
          <a:xfrm>
            <a:off x="9720680" y="6103617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3</a:t>
            </a: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1945105" y="2941317"/>
            <a:ext cx="4724400" cy="3429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6" name="Text Box 25"/>
          <p:cNvSpPr txBox="1">
            <a:spLocks noChangeArrowheads="1"/>
          </p:cNvSpPr>
          <p:nvPr/>
        </p:nvSpPr>
        <p:spPr bwMode="auto">
          <a:xfrm>
            <a:off x="2615030" y="4884417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graphicFrame>
        <p:nvGraphicFramePr>
          <p:cNvPr id="6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998674"/>
              </p:ext>
            </p:extLst>
          </p:nvPr>
        </p:nvGraphicFramePr>
        <p:xfrm>
          <a:off x="1945105" y="3017517"/>
          <a:ext cx="47244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Imagen" r:id="rId3" imgW="4775760" imgH="2464560" progId="Word.Picture.8">
                  <p:embed/>
                </p:oleObj>
              </mc:Choice>
              <mc:Fallback>
                <p:oleObj name="Imagen" r:id="rId3" imgW="4775760" imgH="246456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105" y="3017517"/>
                        <a:ext cx="47244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Line 27"/>
          <p:cNvSpPr>
            <a:spLocks noChangeShapeType="1"/>
          </p:cNvSpPr>
          <p:nvPr/>
        </p:nvSpPr>
        <p:spPr bwMode="auto">
          <a:xfrm>
            <a:off x="6821905" y="5379717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9" name="Line 28"/>
          <p:cNvSpPr>
            <a:spLocks noChangeShapeType="1"/>
          </p:cNvSpPr>
          <p:nvPr/>
        </p:nvSpPr>
        <p:spPr bwMode="auto">
          <a:xfrm>
            <a:off x="6821905" y="5303517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6898105" y="2941317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6898105" y="2865117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6691730" y="5416230"/>
            <a:ext cx="2603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0</a:t>
            </a:r>
            <a:endParaRPr lang="es-ES_tradnl" altLang="es-PE" sz="1800" b="1"/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10098505" y="5379717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350</a:t>
            </a: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8041105" y="5303517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9412705" y="5303517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9412705" y="2865117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77" name="Text Box 36"/>
          <p:cNvSpPr txBox="1">
            <a:spLocks noChangeArrowheads="1"/>
          </p:cNvSpPr>
          <p:nvPr/>
        </p:nvSpPr>
        <p:spPr bwMode="auto">
          <a:xfrm>
            <a:off x="6745705" y="3017517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0</a:t>
            </a:r>
            <a:endParaRPr lang="es-ES_tradnl" altLang="es-PE" sz="1800" b="1"/>
          </a:p>
        </p:txBody>
      </p:sp>
      <p:sp>
        <p:nvSpPr>
          <p:cNvPr id="78" name="Text Box 37"/>
          <p:cNvSpPr txBox="1">
            <a:spLocks noChangeArrowheads="1"/>
          </p:cNvSpPr>
          <p:nvPr/>
        </p:nvSpPr>
        <p:spPr bwMode="auto">
          <a:xfrm>
            <a:off x="10098505" y="2941317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350</a:t>
            </a: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8117305" y="2865117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80" name="Text Box 39"/>
          <p:cNvSpPr txBox="1">
            <a:spLocks noChangeArrowheads="1"/>
          </p:cNvSpPr>
          <p:nvPr/>
        </p:nvSpPr>
        <p:spPr bwMode="auto">
          <a:xfrm>
            <a:off x="3469105" y="2255517"/>
            <a:ext cx="568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Aplicación de diferentes políticas de gestión de personal</a:t>
            </a:r>
          </a:p>
        </p:txBody>
      </p:sp>
    </p:spTree>
    <p:extLst>
      <p:ext uri="{BB962C8B-B14F-4D97-AF65-F5344CB8AC3E}">
        <p14:creationId xmlns:p14="http://schemas.microsoft.com/office/powerpoint/2010/main" val="1372846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APLICACIONES</a:t>
            </a:r>
            <a:br>
              <a:rPr lang="es-ES_tradnl" altLang="en-US" dirty="0"/>
            </a:br>
            <a:r>
              <a:rPr lang="es-ES_tradnl" altLang="en-US" dirty="0"/>
              <a:t> Seguimiento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084696" y="4344785"/>
            <a:ext cx="47244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84696" y="1830185"/>
            <a:ext cx="47244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983221" y="217308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898561"/>
              </p:ext>
            </p:extLst>
          </p:nvPr>
        </p:nvGraphicFramePr>
        <p:xfrm>
          <a:off x="2084696" y="1753985"/>
          <a:ext cx="47244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Imagen" r:id="rId3" imgW="4318560" imgH="1854720" progId="Word.Picture.8">
                  <p:embed/>
                </p:oleObj>
              </mc:Choice>
              <mc:Fallback>
                <p:oleObj name="Imagen" r:id="rId3" imgW="4318560" imgH="185472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696" y="1753985"/>
                        <a:ext cx="4724400" cy="225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754621" y="453528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904838"/>
              </p:ext>
            </p:extLst>
          </p:nvPr>
        </p:nvGraphicFramePr>
        <p:xfrm>
          <a:off x="2160896" y="4497185"/>
          <a:ext cx="4700588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Imagen" r:id="rId5" imgW="4699800" imgH="1880280" progId="Word.Picture.8">
                  <p:embed/>
                </p:oleObj>
              </mc:Choice>
              <mc:Fallback>
                <p:oleObj name="Imagen" r:id="rId5" imgW="4699800" imgH="18802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896" y="4497185"/>
                        <a:ext cx="4700588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7037696" y="2668385"/>
            <a:ext cx="3657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 sz="1800" b="1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8256896" y="2668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9552296" y="2668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913871" y="2668385"/>
            <a:ext cx="1114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  Rápida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333096" y="2668385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Media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9704696" y="2668385"/>
            <a:ext cx="90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Lenta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7345671" y="30112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1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641071" y="30112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2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0012671" y="30112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3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7250421" y="529728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6961496" y="5335385"/>
            <a:ext cx="3657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 sz="1800" b="1"/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6864659" y="531951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  Rápida</a:t>
            </a: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8180696" y="5335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9552296" y="5335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8190221" y="5335385"/>
            <a:ext cx="981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Rápida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9631671" y="5335385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Lenta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7345671" y="57544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1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8564871" y="57544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2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9860271" y="57544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3</a:t>
            </a: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7037696" y="22873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7037696" y="2363585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8256896" y="22873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flipH="1">
            <a:off x="9552296" y="22873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6961496" y="2363585"/>
            <a:ext cx="30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200" b="1"/>
              <a:t>0</a:t>
            </a: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10314296" y="2363585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350</a:t>
            </a:r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6961496" y="5106785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6961496" y="50305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8180696" y="50305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9552296" y="50305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6885296" y="5106785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0</a:t>
            </a:r>
            <a:endParaRPr lang="es-ES_tradnl" altLang="es-PE" sz="1800" b="1"/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0238096" y="5106785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2545681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APLICACIONES</a:t>
            </a:r>
            <a:br>
              <a:rPr lang="es-ES_tradnl" altLang="en-US" dirty="0"/>
            </a:br>
            <a:r>
              <a:rPr lang="es-ES_tradnl" altLang="en-US" dirty="0"/>
              <a:t>Seguimiento</a:t>
            </a:r>
            <a:endParaRPr lang="en-US" dirty="0"/>
          </a:p>
        </p:txBody>
      </p:sp>
      <p:sp>
        <p:nvSpPr>
          <p:cNvPr id="81" name="Rectangle 2"/>
          <p:cNvSpPr>
            <a:spLocks noChangeArrowheads="1"/>
          </p:cNvSpPr>
          <p:nvPr/>
        </p:nvSpPr>
        <p:spPr bwMode="auto">
          <a:xfrm>
            <a:off x="2330355" y="4344785"/>
            <a:ext cx="47244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2330355" y="1830185"/>
            <a:ext cx="4724400" cy="228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3228880" y="217308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graphicFrame>
        <p:nvGraphicFramePr>
          <p:cNvPr id="8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625220"/>
              </p:ext>
            </p:extLst>
          </p:nvPr>
        </p:nvGraphicFramePr>
        <p:xfrm>
          <a:off x="2330355" y="1753985"/>
          <a:ext cx="4724400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Imagen" r:id="rId3" imgW="4318560" imgH="1854720" progId="Word.Picture.8">
                  <p:embed/>
                </p:oleObj>
              </mc:Choice>
              <mc:Fallback>
                <p:oleObj name="Imagen" r:id="rId3" imgW="4318560" imgH="185472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355" y="1753985"/>
                        <a:ext cx="4724400" cy="225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Box 7"/>
          <p:cNvSpPr txBox="1">
            <a:spLocks noChangeArrowheads="1"/>
          </p:cNvSpPr>
          <p:nvPr/>
        </p:nvSpPr>
        <p:spPr bwMode="auto">
          <a:xfrm>
            <a:off x="3000280" y="453528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graphicFrame>
        <p:nvGraphicFramePr>
          <p:cNvPr id="8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957860"/>
              </p:ext>
            </p:extLst>
          </p:nvPr>
        </p:nvGraphicFramePr>
        <p:xfrm>
          <a:off x="2406555" y="4497185"/>
          <a:ext cx="4700588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Imagen" r:id="rId5" imgW="4699800" imgH="1880280" progId="Word.Picture.8">
                  <p:embed/>
                </p:oleObj>
              </mc:Choice>
              <mc:Fallback>
                <p:oleObj name="Imagen" r:id="rId5" imgW="4699800" imgH="18802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555" y="4497185"/>
                        <a:ext cx="4700588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9"/>
          <p:cNvSpPr>
            <a:spLocks noChangeArrowheads="1"/>
          </p:cNvSpPr>
          <p:nvPr/>
        </p:nvSpPr>
        <p:spPr bwMode="auto">
          <a:xfrm>
            <a:off x="7283355" y="2668385"/>
            <a:ext cx="3657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 sz="1800" b="1"/>
          </a:p>
        </p:txBody>
      </p:sp>
      <p:sp>
        <p:nvSpPr>
          <p:cNvPr id="89" name="Line 10"/>
          <p:cNvSpPr>
            <a:spLocks noChangeShapeType="1"/>
          </p:cNvSpPr>
          <p:nvPr/>
        </p:nvSpPr>
        <p:spPr bwMode="auto">
          <a:xfrm>
            <a:off x="8502555" y="2668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0" name="Line 11"/>
          <p:cNvSpPr>
            <a:spLocks noChangeShapeType="1"/>
          </p:cNvSpPr>
          <p:nvPr/>
        </p:nvSpPr>
        <p:spPr bwMode="auto">
          <a:xfrm>
            <a:off x="9797955" y="2668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7159530" y="2668385"/>
            <a:ext cx="1114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  Rápida</a:t>
            </a:r>
          </a:p>
        </p:txBody>
      </p:sp>
      <p:sp>
        <p:nvSpPr>
          <p:cNvPr id="92" name="Text Box 13"/>
          <p:cNvSpPr txBox="1">
            <a:spLocks noChangeArrowheads="1"/>
          </p:cNvSpPr>
          <p:nvPr/>
        </p:nvSpPr>
        <p:spPr bwMode="auto">
          <a:xfrm>
            <a:off x="8578755" y="2668385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Media</a:t>
            </a:r>
          </a:p>
        </p:txBody>
      </p:sp>
      <p:sp>
        <p:nvSpPr>
          <p:cNvPr id="93" name="Text Box 14"/>
          <p:cNvSpPr txBox="1">
            <a:spLocks noChangeArrowheads="1"/>
          </p:cNvSpPr>
          <p:nvPr/>
        </p:nvSpPr>
        <p:spPr bwMode="auto">
          <a:xfrm>
            <a:off x="9950355" y="2668385"/>
            <a:ext cx="908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Lenta</a:t>
            </a:r>
          </a:p>
        </p:txBody>
      </p:sp>
      <p:sp>
        <p:nvSpPr>
          <p:cNvPr id="94" name="Text Box 15"/>
          <p:cNvSpPr txBox="1">
            <a:spLocks noChangeArrowheads="1"/>
          </p:cNvSpPr>
          <p:nvPr/>
        </p:nvSpPr>
        <p:spPr bwMode="auto">
          <a:xfrm>
            <a:off x="7591330" y="30112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1</a:t>
            </a:r>
          </a:p>
        </p:txBody>
      </p:sp>
      <p:sp>
        <p:nvSpPr>
          <p:cNvPr id="95" name="Text Box 16"/>
          <p:cNvSpPr txBox="1">
            <a:spLocks noChangeArrowheads="1"/>
          </p:cNvSpPr>
          <p:nvPr/>
        </p:nvSpPr>
        <p:spPr bwMode="auto">
          <a:xfrm>
            <a:off x="8886730" y="30112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2</a:t>
            </a:r>
          </a:p>
        </p:txBody>
      </p:sp>
      <p:sp>
        <p:nvSpPr>
          <p:cNvPr id="96" name="Text Box 17"/>
          <p:cNvSpPr txBox="1">
            <a:spLocks noChangeArrowheads="1"/>
          </p:cNvSpPr>
          <p:nvPr/>
        </p:nvSpPr>
        <p:spPr bwMode="auto">
          <a:xfrm>
            <a:off x="10258330" y="30112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3</a:t>
            </a:r>
          </a:p>
        </p:txBody>
      </p:sp>
      <p:sp>
        <p:nvSpPr>
          <p:cNvPr id="97" name="Text Box 18"/>
          <p:cNvSpPr txBox="1">
            <a:spLocks noChangeArrowheads="1"/>
          </p:cNvSpPr>
          <p:nvPr/>
        </p:nvSpPr>
        <p:spPr bwMode="auto">
          <a:xfrm>
            <a:off x="7496080" y="529728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98" name="Rectangle 19"/>
          <p:cNvSpPr>
            <a:spLocks noChangeArrowheads="1"/>
          </p:cNvSpPr>
          <p:nvPr/>
        </p:nvSpPr>
        <p:spPr bwMode="auto">
          <a:xfrm>
            <a:off x="7207155" y="5335385"/>
            <a:ext cx="3657600" cy="381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 sz="1800" b="1"/>
          </a:p>
        </p:txBody>
      </p:sp>
      <p:sp>
        <p:nvSpPr>
          <p:cNvPr id="99" name="Rectangle 20"/>
          <p:cNvSpPr>
            <a:spLocks noChangeArrowheads="1"/>
          </p:cNvSpPr>
          <p:nvPr/>
        </p:nvSpPr>
        <p:spPr bwMode="auto">
          <a:xfrm>
            <a:off x="7110318" y="531951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  Rápida</a:t>
            </a:r>
          </a:p>
        </p:txBody>
      </p:sp>
      <p:sp>
        <p:nvSpPr>
          <p:cNvPr id="100" name="Line 21"/>
          <p:cNvSpPr>
            <a:spLocks noChangeShapeType="1"/>
          </p:cNvSpPr>
          <p:nvPr/>
        </p:nvSpPr>
        <p:spPr bwMode="auto">
          <a:xfrm>
            <a:off x="8426355" y="5335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1" name="Line 22"/>
          <p:cNvSpPr>
            <a:spLocks noChangeShapeType="1"/>
          </p:cNvSpPr>
          <p:nvPr/>
        </p:nvSpPr>
        <p:spPr bwMode="auto">
          <a:xfrm flipH="1">
            <a:off x="9797955" y="533538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2" name="Text Box 23"/>
          <p:cNvSpPr txBox="1">
            <a:spLocks noChangeArrowheads="1"/>
          </p:cNvSpPr>
          <p:nvPr/>
        </p:nvSpPr>
        <p:spPr bwMode="auto">
          <a:xfrm>
            <a:off x="8435880" y="5335385"/>
            <a:ext cx="981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Rápida</a:t>
            </a:r>
          </a:p>
        </p:txBody>
      </p:sp>
      <p:sp>
        <p:nvSpPr>
          <p:cNvPr id="103" name="Text Box 24"/>
          <p:cNvSpPr txBox="1">
            <a:spLocks noChangeArrowheads="1"/>
          </p:cNvSpPr>
          <p:nvPr/>
        </p:nvSpPr>
        <p:spPr bwMode="auto">
          <a:xfrm>
            <a:off x="9877330" y="5335385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Lenta</a:t>
            </a:r>
          </a:p>
        </p:txBody>
      </p:sp>
      <p:sp>
        <p:nvSpPr>
          <p:cNvPr id="104" name="Text Box 25"/>
          <p:cNvSpPr txBox="1">
            <a:spLocks noChangeArrowheads="1"/>
          </p:cNvSpPr>
          <p:nvPr/>
        </p:nvSpPr>
        <p:spPr bwMode="auto">
          <a:xfrm>
            <a:off x="7591330" y="57544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1</a:t>
            </a:r>
          </a:p>
        </p:txBody>
      </p:sp>
      <p:sp>
        <p:nvSpPr>
          <p:cNvPr id="105" name="Text Box 26"/>
          <p:cNvSpPr txBox="1">
            <a:spLocks noChangeArrowheads="1"/>
          </p:cNvSpPr>
          <p:nvPr/>
        </p:nvSpPr>
        <p:spPr bwMode="auto">
          <a:xfrm>
            <a:off x="8810530" y="57544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2</a:t>
            </a:r>
          </a:p>
        </p:txBody>
      </p:sp>
      <p:sp>
        <p:nvSpPr>
          <p:cNvPr id="106" name="Text Box 27"/>
          <p:cNvSpPr txBox="1">
            <a:spLocks noChangeArrowheads="1"/>
          </p:cNvSpPr>
          <p:nvPr/>
        </p:nvSpPr>
        <p:spPr bwMode="auto">
          <a:xfrm>
            <a:off x="10105930" y="5754485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800" b="1"/>
              <a:t>3</a:t>
            </a:r>
          </a:p>
        </p:txBody>
      </p:sp>
      <p:sp>
        <p:nvSpPr>
          <p:cNvPr id="107" name="Line 28"/>
          <p:cNvSpPr>
            <a:spLocks noChangeShapeType="1"/>
          </p:cNvSpPr>
          <p:nvPr/>
        </p:nvSpPr>
        <p:spPr bwMode="auto">
          <a:xfrm>
            <a:off x="7283355" y="22873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8" name="Line 29"/>
          <p:cNvSpPr>
            <a:spLocks noChangeShapeType="1"/>
          </p:cNvSpPr>
          <p:nvPr/>
        </p:nvSpPr>
        <p:spPr bwMode="auto">
          <a:xfrm>
            <a:off x="7283355" y="2363585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9" name="Line 30"/>
          <p:cNvSpPr>
            <a:spLocks noChangeShapeType="1"/>
          </p:cNvSpPr>
          <p:nvPr/>
        </p:nvSpPr>
        <p:spPr bwMode="auto">
          <a:xfrm>
            <a:off x="8502555" y="22873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0" name="Line 31"/>
          <p:cNvSpPr>
            <a:spLocks noChangeShapeType="1"/>
          </p:cNvSpPr>
          <p:nvPr/>
        </p:nvSpPr>
        <p:spPr bwMode="auto">
          <a:xfrm flipH="1">
            <a:off x="9797955" y="22873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1" name="Text Box 32"/>
          <p:cNvSpPr txBox="1">
            <a:spLocks noChangeArrowheads="1"/>
          </p:cNvSpPr>
          <p:nvPr/>
        </p:nvSpPr>
        <p:spPr bwMode="auto">
          <a:xfrm>
            <a:off x="7207155" y="2363585"/>
            <a:ext cx="30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200" b="1"/>
              <a:t>0</a:t>
            </a:r>
          </a:p>
        </p:txBody>
      </p:sp>
      <p:sp>
        <p:nvSpPr>
          <p:cNvPr id="112" name="Text Box 33"/>
          <p:cNvSpPr txBox="1">
            <a:spLocks noChangeArrowheads="1"/>
          </p:cNvSpPr>
          <p:nvPr/>
        </p:nvSpPr>
        <p:spPr bwMode="auto">
          <a:xfrm>
            <a:off x="10559955" y="2363585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350</a:t>
            </a:r>
          </a:p>
        </p:txBody>
      </p:sp>
      <p:sp>
        <p:nvSpPr>
          <p:cNvPr id="113" name="Line 34"/>
          <p:cNvSpPr>
            <a:spLocks noChangeShapeType="1"/>
          </p:cNvSpPr>
          <p:nvPr/>
        </p:nvSpPr>
        <p:spPr bwMode="auto">
          <a:xfrm>
            <a:off x="7207155" y="5106785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4" name="Line 35"/>
          <p:cNvSpPr>
            <a:spLocks noChangeShapeType="1"/>
          </p:cNvSpPr>
          <p:nvPr/>
        </p:nvSpPr>
        <p:spPr bwMode="auto">
          <a:xfrm>
            <a:off x="7207155" y="50305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5" name="Line 36"/>
          <p:cNvSpPr>
            <a:spLocks noChangeShapeType="1"/>
          </p:cNvSpPr>
          <p:nvPr/>
        </p:nvSpPr>
        <p:spPr bwMode="auto">
          <a:xfrm>
            <a:off x="8426355" y="50305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6" name="Line 37"/>
          <p:cNvSpPr>
            <a:spLocks noChangeShapeType="1"/>
          </p:cNvSpPr>
          <p:nvPr/>
        </p:nvSpPr>
        <p:spPr bwMode="auto">
          <a:xfrm>
            <a:off x="9797955" y="5030585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17" name="Text Box 38"/>
          <p:cNvSpPr txBox="1">
            <a:spLocks noChangeArrowheads="1"/>
          </p:cNvSpPr>
          <p:nvPr/>
        </p:nvSpPr>
        <p:spPr bwMode="auto">
          <a:xfrm>
            <a:off x="7130955" y="5106785"/>
            <a:ext cx="260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0</a:t>
            </a:r>
            <a:endParaRPr lang="es-ES_tradnl" altLang="es-PE" sz="1800" b="1"/>
          </a:p>
        </p:txBody>
      </p:sp>
      <p:sp>
        <p:nvSpPr>
          <p:cNvPr id="118" name="Text Box 39"/>
          <p:cNvSpPr txBox="1">
            <a:spLocks noChangeArrowheads="1"/>
          </p:cNvSpPr>
          <p:nvPr/>
        </p:nvSpPr>
        <p:spPr bwMode="auto">
          <a:xfrm>
            <a:off x="10483755" y="5106785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/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1762024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APLICACIONES</a:t>
            </a:r>
            <a:br>
              <a:rPr lang="es-ES" dirty="0"/>
            </a:br>
            <a:r>
              <a:rPr lang="es-ES" dirty="0"/>
              <a:t>Evaluación de la calidad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672" y="2105892"/>
            <a:ext cx="7310334" cy="43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32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APLICACIONES</a:t>
            </a:r>
            <a:b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Evaluación de la calidad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930" y="1874517"/>
            <a:ext cx="7965818" cy="47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8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15200" y="1084997"/>
            <a:ext cx="5544907" cy="4947313"/>
          </a:xfrm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s-ES_tradnl" altLang="es-PE" sz="2600" b="1" dirty="0">
                <a:solidFill>
                  <a:srgbClr val="7030A0"/>
                </a:solidFill>
              </a:rPr>
              <a:t>VENTAJAS</a:t>
            </a:r>
          </a:p>
          <a:p>
            <a:pPr>
              <a:lnSpc>
                <a:spcPct val="120000"/>
              </a:lnSpc>
            </a:pPr>
            <a:r>
              <a:rPr lang="es-ES_tradnl" altLang="es-PE" b="1" dirty="0">
                <a:solidFill>
                  <a:schemeClr val="tx1"/>
                </a:solidFill>
              </a:rPr>
              <a:t>Permiten: Analizar la evolución del proyecto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Elaborar hipótesis y analizar resultados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Compartir diferentes opiniones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Expresar los modelos mentales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Analizar causas y efectos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Incluir el impacto de factores difíciles de cuantificar.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“Experimentar” 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647093" y="1084997"/>
            <a:ext cx="5117277" cy="4947313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_tradnl" altLang="es-PE" sz="2600" b="1" dirty="0">
                <a:solidFill>
                  <a:srgbClr val="7030A0"/>
                </a:solidFill>
              </a:rPr>
              <a:t>DESVENTAJAS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Gran número de atributos (parámetros y funciones)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s-ES_tradnl" altLang="es-PE" b="1" dirty="0">
                <a:solidFill>
                  <a:schemeClr val="tx1"/>
                </a:solidFill>
              </a:rPr>
              <a:t> Poca cultura</a:t>
            </a:r>
          </a:p>
        </p:txBody>
      </p:sp>
    </p:spTree>
    <p:extLst>
      <p:ext uri="{BB962C8B-B14F-4D97-AF65-F5344CB8AC3E}">
        <p14:creationId xmlns:p14="http://schemas.microsoft.com/office/powerpoint/2010/main" val="2451333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APLICACIONES </a:t>
            </a:r>
            <a:b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Evaluación de la calidad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261" y="2092036"/>
            <a:ext cx="8527155" cy="43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8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APLICACIONES </a:t>
            </a:r>
            <a:b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s-ES_tradnl" alt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Evaluación de la calidad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54" y="2133602"/>
            <a:ext cx="7911769" cy="43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APLICACIONES</a:t>
            </a:r>
            <a:br>
              <a:rPr lang="en-US" dirty="0"/>
            </a:br>
            <a:r>
              <a:rPr lang="en-US" dirty="0" err="1"/>
              <a:t>Formación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Object 11">
            <a:hlinkClick r:id="" action="ppaction://ole?verb=0"/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117664"/>
              </p:ext>
            </p:extLst>
          </p:nvPr>
        </p:nvGraphicFramePr>
        <p:xfrm>
          <a:off x="3013129" y="1744053"/>
          <a:ext cx="6975997" cy="5034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3" imgW="7805520" imgH="5619600" progId="">
                  <p:embed/>
                </p:oleObj>
              </mc:Choice>
              <mc:Fallback>
                <p:oleObj r:id="rId3" imgW="7805520" imgH="5619600" progId="">
                  <p:embed/>
                  <p:pic>
                    <p:nvPicPr>
                      <p:cNvPr id="4" name="Object 1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129" y="1744053"/>
                        <a:ext cx="6975997" cy="50349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123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 descr="Mármol blanco"/>
          <p:cNvSpPr>
            <a:spLocks noChangeArrowheads="1"/>
          </p:cNvSpPr>
          <p:nvPr/>
        </p:nvSpPr>
        <p:spPr bwMode="auto">
          <a:xfrm>
            <a:off x="6637362" y="3066386"/>
            <a:ext cx="4097338" cy="3635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sz="1800">
                <a:latin typeface="Arial" panose="020B0604020202020204" pitchFamily="34" charset="0"/>
              </a:rPr>
              <a:t>PDS  Plazo Fijo y Contratación rápida </a:t>
            </a:r>
            <a:endParaRPr lang="es-ES_tradnl" altLang="es-PE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3" descr="Mármol blanco"/>
          <p:cNvSpPr>
            <a:spLocks noChangeArrowheads="1"/>
          </p:cNvSpPr>
          <p:nvPr/>
        </p:nvSpPr>
        <p:spPr bwMode="auto">
          <a:xfrm>
            <a:off x="6789762" y="6177886"/>
            <a:ext cx="3886200" cy="3635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sz="1800">
                <a:latin typeface="Arial" panose="020B0604020202020204" pitchFamily="34" charset="0"/>
              </a:rPr>
              <a:t>PDS Plazo Fijo</a:t>
            </a:r>
            <a:endParaRPr lang="es-ES_tradnl" altLang="es-PE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4" descr="Mármol blanco"/>
          <p:cNvSpPr>
            <a:spLocks noChangeArrowheads="1"/>
          </p:cNvSpPr>
          <p:nvPr/>
        </p:nvSpPr>
        <p:spPr bwMode="auto">
          <a:xfrm>
            <a:off x="2141562" y="6177886"/>
            <a:ext cx="3886200" cy="3635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sz="1800">
                <a:latin typeface="Arial" panose="020B0604020202020204" pitchFamily="34" charset="0"/>
              </a:rPr>
              <a:t>PDS Contratación rápida</a:t>
            </a:r>
            <a:endParaRPr lang="es-ES_tradnl" altLang="es-PE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071712" y="3517236"/>
            <a:ext cx="4025900" cy="2660650"/>
            <a:chOff x="196" y="2164"/>
            <a:chExt cx="2536" cy="1720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96" y="2164"/>
              <a:ext cx="2536" cy="1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pic>
          <p:nvPicPr>
            <p:cNvPr id="10" name="Picture 7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256"/>
              <a:ext cx="2382" cy="1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6719912" y="3517236"/>
            <a:ext cx="4025900" cy="2660650"/>
            <a:chOff x="3124" y="2164"/>
            <a:chExt cx="2536" cy="1720"/>
          </a:xfrm>
        </p:grpSpPr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124" y="2164"/>
              <a:ext cx="2536" cy="1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695" y="2322"/>
              <a:ext cx="1330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1000">
                  <a:solidFill>
                    <a:srgbClr val="000000"/>
                  </a:solidFill>
                </a:rPr>
                <a:t>Evolución de las variables principales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041" y="2485"/>
              <a:ext cx="1277" cy="7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456" y="2450"/>
              <a:ext cx="623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tarea/(tecnicos*dia)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037" y="2481"/>
              <a:ext cx="1281" cy="73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4046" y="2666"/>
              <a:ext cx="127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4046" y="2851"/>
              <a:ext cx="127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4046" y="3036"/>
              <a:ext cx="127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3313" y="2450"/>
              <a:ext cx="194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1.5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13" y="2523"/>
              <a:ext cx="194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1.5</a:t>
              </a: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56" y="2523"/>
              <a:ext cx="431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errores/tarea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298" y="2597"/>
              <a:ext cx="210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650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456" y="2597"/>
              <a:ext cx="237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252" y="2670"/>
              <a:ext cx="25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2,000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456" y="2670"/>
              <a:ext cx="43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tecnicos*dia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3298" y="2743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450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456" y="2743"/>
              <a:ext cx="192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dia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3359" y="2824"/>
              <a:ext cx="14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456" y="2824"/>
              <a:ext cx="61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tarea/(tecnicos*dia)</a:t>
              </a: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3359" y="2897"/>
              <a:ext cx="14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456" y="2897"/>
              <a:ext cx="431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errores/tarea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359" y="2970"/>
              <a:ext cx="14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456" y="2970"/>
              <a:ext cx="237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</a:t>
              </a: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3252" y="3043"/>
              <a:ext cx="258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1,000</a:t>
              </a: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456" y="3043"/>
              <a:ext cx="433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tecnicos*dia</a:t>
              </a: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359" y="3117"/>
              <a:ext cx="146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3456" y="3117"/>
              <a:ext cx="192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dia</a:t>
              </a: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4126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4218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4311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4403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4496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4588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4681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4769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>
              <a:off x="4862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4954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5047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5139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5232" y="2490"/>
              <a:ext cx="0" cy="7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4037" y="2631"/>
              <a:ext cx="1288" cy="63"/>
            </a:xfrm>
            <a:custGeom>
              <a:avLst/>
              <a:gdLst>
                <a:gd name="T0" fmla="*/ 0 w 1288"/>
                <a:gd name="T1" fmla="*/ 62 h 63"/>
                <a:gd name="T2" fmla="*/ 35 w 1288"/>
                <a:gd name="T3" fmla="*/ 62 h 63"/>
                <a:gd name="T4" fmla="*/ 73 w 1288"/>
                <a:gd name="T5" fmla="*/ 62 h 63"/>
                <a:gd name="T6" fmla="*/ 108 w 1288"/>
                <a:gd name="T7" fmla="*/ 62 h 63"/>
                <a:gd name="T8" fmla="*/ 146 w 1288"/>
                <a:gd name="T9" fmla="*/ 62 h 63"/>
                <a:gd name="T10" fmla="*/ 181 w 1288"/>
                <a:gd name="T11" fmla="*/ 62 h 63"/>
                <a:gd name="T12" fmla="*/ 220 w 1288"/>
                <a:gd name="T13" fmla="*/ 62 h 63"/>
                <a:gd name="T14" fmla="*/ 254 w 1288"/>
                <a:gd name="T15" fmla="*/ 62 h 63"/>
                <a:gd name="T16" fmla="*/ 293 w 1288"/>
                <a:gd name="T17" fmla="*/ 62 h 63"/>
                <a:gd name="T18" fmla="*/ 328 w 1288"/>
                <a:gd name="T19" fmla="*/ 62 h 63"/>
                <a:gd name="T20" fmla="*/ 366 w 1288"/>
                <a:gd name="T21" fmla="*/ 62 h 63"/>
                <a:gd name="T22" fmla="*/ 401 w 1288"/>
                <a:gd name="T23" fmla="*/ 62 h 63"/>
                <a:gd name="T24" fmla="*/ 439 w 1288"/>
                <a:gd name="T25" fmla="*/ 62 h 63"/>
                <a:gd name="T26" fmla="*/ 478 w 1288"/>
                <a:gd name="T27" fmla="*/ 62 h 63"/>
                <a:gd name="T28" fmla="*/ 513 w 1288"/>
                <a:gd name="T29" fmla="*/ 62 h 63"/>
                <a:gd name="T30" fmla="*/ 551 w 1288"/>
                <a:gd name="T31" fmla="*/ 62 h 63"/>
                <a:gd name="T32" fmla="*/ 586 w 1288"/>
                <a:gd name="T33" fmla="*/ 62 h 63"/>
                <a:gd name="T34" fmla="*/ 624 w 1288"/>
                <a:gd name="T35" fmla="*/ 62 h 63"/>
                <a:gd name="T36" fmla="*/ 659 w 1288"/>
                <a:gd name="T37" fmla="*/ 62 h 63"/>
                <a:gd name="T38" fmla="*/ 698 w 1288"/>
                <a:gd name="T39" fmla="*/ 62 h 63"/>
                <a:gd name="T40" fmla="*/ 732 w 1288"/>
                <a:gd name="T41" fmla="*/ 62 h 63"/>
                <a:gd name="T42" fmla="*/ 771 w 1288"/>
                <a:gd name="T43" fmla="*/ 62 h 63"/>
                <a:gd name="T44" fmla="*/ 806 w 1288"/>
                <a:gd name="T45" fmla="*/ 62 h 63"/>
                <a:gd name="T46" fmla="*/ 844 w 1288"/>
                <a:gd name="T47" fmla="*/ 62 h 63"/>
                <a:gd name="T48" fmla="*/ 883 w 1288"/>
                <a:gd name="T49" fmla="*/ 62 h 63"/>
                <a:gd name="T50" fmla="*/ 917 w 1288"/>
                <a:gd name="T51" fmla="*/ 62 h 63"/>
                <a:gd name="T52" fmla="*/ 956 w 1288"/>
                <a:gd name="T53" fmla="*/ 58 h 63"/>
                <a:gd name="T54" fmla="*/ 991 w 1288"/>
                <a:gd name="T55" fmla="*/ 54 h 63"/>
                <a:gd name="T56" fmla="*/ 1029 w 1288"/>
                <a:gd name="T57" fmla="*/ 50 h 63"/>
                <a:gd name="T58" fmla="*/ 1064 w 1288"/>
                <a:gd name="T59" fmla="*/ 50 h 63"/>
                <a:gd name="T60" fmla="*/ 1102 w 1288"/>
                <a:gd name="T61" fmla="*/ 47 h 63"/>
                <a:gd name="T62" fmla="*/ 1137 w 1288"/>
                <a:gd name="T63" fmla="*/ 39 h 63"/>
                <a:gd name="T64" fmla="*/ 1176 w 1288"/>
                <a:gd name="T65" fmla="*/ 27 h 63"/>
                <a:gd name="T66" fmla="*/ 1210 w 1288"/>
                <a:gd name="T67" fmla="*/ 20 h 63"/>
                <a:gd name="T68" fmla="*/ 1249 w 1288"/>
                <a:gd name="T69" fmla="*/ 12 h 63"/>
                <a:gd name="T70" fmla="*/ 1287 w 1288"/>
                <a:gd name="T7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8" h="63">
                  <a:moveTo>
                    <a:pt x="0" y="62"/>
                  </a:moveTo>
                  <a:lnTo>
                    <a:pt x="35" y="62"/>
                  </a:lnTo>
                  <a:lnTo>
                    <a:pt x="73" y="62"/>
                  </a:lnTo>
                  <a:lnTo>
                    <a:pt x="108" y="62"/>
                  </a:lnTo>
                  <a:lnTo>
                    <a:pt x="146" y="62"/>
                  </a:lnTo>
                  <a:lnTo>
                    <a:pt x="181" y="62"/>
                  </a:lnTo>
                  <a:lnTo>
                    <a:pt x="220" y="62"/>
                  </a:lnTo>
                  <a:lnTo>
                    <a:pt x="254" y="62"/>
                  </a:lnTo>
                  <a:lnTo>
                    <a:pt x="293" y="62"/>
                  </a:lnTo>
                  <a:lnTo>
                    <a:pt x="328" y="62"/>
                  </a:lnTo>
                  <a:lnTo>
                    <a:pt x="366" y="62"/>
                  </a:lnTo>
                  <a:lnTo>
                    <a:pt x="401" y="62"/>
                  </a:lnTo>
                  <a:lnTo>
                    <a:pt x="439" y="62"/>
                  </a:lnTo>
                  <a:lnTo>
                    <a:pt x="478" y="62"/>
                  </a:lnTo>
                  <a:lnTo>
                    <a:pt x="513" y="62"/>
                  </a:lnTo>
                  <a:lnTo>
                    <a:pt x="551" y="62"/>
                  </a:lnTo>
                  <a:lnTo>
                    <a:pt x="586" y="62"/>
                  </a:lnTo>
                  <a:lnTo>
                    <a:pt x="624" y="62"/>
                  </a:lnTo>
                  <a:lnTo>
                    <a:pt x="659" y="62"/>
                  </a:lnTo>
                  <a:lnTo>
                    <a:pt x="698" y="62"/>
                  </a:lnTo>
                  <a:lnTo>
                    <a:pt x="732" y="62"/>
                  </a:lnTo>
                  <a:lnTo>
                    <a:pt x="771" y="62"/>
                  </a:lnTo>
                  <a:lnTo>
                    <a:pt x="806" y="62"/>
                  </a:lnTo>
                  <a:lnTo>
                    <a:pt x="844" y="62"/>
                  </a:lnTo>
                  <a:lnTo>
                    <a:pt x="883" y="62"/>
                  </a:lnTo>
                  <a:lnTo>
                    <a:pt x="917" y="62"/>
                  </a:lnTo>
                  <a:lnTo>
                    <a:pt x="956" y="58"/>
                  </a:lnTo>
                  <a:lnTo>
                    <a:pt x="991" y="54"/>
                  </a:lnTo>
                  <a:lnTo>
                    <a:pt x="1029" y="50"/>
                  </a:lnTo>
                  <a:lnTo>
                    <a:pt x="1064" y="50"/>
                  </a:lnTo>
                  <a:lnTo>
                    <a:pt x="1102" y="47"/>
                  </a:lnTo>
                  <a:lnTo>
                    <a:pt x="1137" y="39"/>
                  </a:lnTo>
                  <a:lnTo>
                    <a:pt x="1176" y="27"/>
                  </a:lnTo>
                  <a:lnTo>
                    <a:pt x="1210" y="20"/>
                  </a:lnTo>
                  <a:lnTo>
                    <a:pt x="1249" y="12"/>
                  </a:lnTo>
                  <a:lnTo>
                    <a:pt x="128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4037" y="2481"/>
              <a:ext cx="1219" cy="656"/>
            </a:xfrm>
            <a:custGeom>
              <a:avLst/>
              <a:gdLst>
                <a:gd name="T0" fmla="*/ 0 w 1219"/>
                <a:gd name="T1" fmla="*/ 655 h 656"/>
                <a:gd name="T2" fmla="*/ 35 w 1219"/>
                <a:gd name="T3" fmla="*/ 655 h 656"/>
                <a:gd name="T4" fmla="*/ 73 w 1219"/>
                <a:gd name="T5" fmla="*/ 655 h 656"/>
                <a:gd name="T6" fmla="*/ 108 w 1219"/>
                <a:gd name="T7" fmla="*/ 655 h 656"/>
                <a:gd name="T8" fmla="*/ 146 w 1219"/>
                <a:gd name="T9" fmla="*/ 655 h 656"/>
                <a:gd name="T10" fmla="*/ 181 w 1219"/>
                <a:gd name="T11" fmla="*/ 655 h 656"/>
                <a:gd name="T12" fmla="*/ 220 w 1219"/>
                <a:gd name="T13" fmla="*/ 655 h 656"/>
                <a:gd name="T14" fmla="*/ 254 w 1219"/>
                <a:gd name="T15" fmla="*/ 655 h 656"/>
                <a:gd name="T16" fmla="*/ 293 w 1219"/>
                <a:gd name="T17" fmla="*/ 655 h 656"/>
                <a:gd name="T18" fmla="*/ 328 w 1219"/>
                <a:gd name="T19" fmla="*/ 647 h 656"/>
                <a:gd name="T20" fmla="*/ 366 w 1219"/>
                <a:gd name="T21" fmla="*/ 640 h 656"/>
                <a:gd name="T22" fmla="*/ 401 w 1219"/>
                <a:gd name="T23" fmla="*/ 632 h 656"/>
                <a:gd name="T24" fmla="*/ 439 w 1219"/>
                <a:gd name="T25" fmla="*/ 620 h 656"/>
                <a:gd name="T26" fmla="*/ 478 w 1219"/>
                <a:gd name="T27" fmla="*/ 609 h 656"/>
                <a:gd name="T28" fmla="*/ 513 w 1219"/>
                <a:gd name="T29" fmla="*/ 593 h 656"/>
                <a:gd name="T30" fmla="*/ 551 w 1219"/>
                <a:gd name="T31" fmla="*/ 574 h 656"/>
                <a:gd name="T32" fmla="*/ 586 w 1219"/>
                <a:gd name="T33" fmla="*/ 551 h 656"/>
                <a:gd name="T34" fmla="*/ 624 w 1219"/>
                <a:gd name="T35" fmla="*/ 532 h 656"/>
                <a:gd name="T36" fmla="*/ 659 w 1219"/>
                <a:gd name="T37" fmla="*/ 512 h 656"/>
                <a:gd name="T38" fmla="*/ 698 w 1219"/>
                <a:gd name="T39" fmla="*/ 493 h 656"/>
                <a:gd name="T40" fmla="*/ 732 w 1219"/>
                <a:gd name="T41" fmla="*/ 474 h 656"/>
                <a:gd name="T42" fmla="*/ 771 w 1219"/>
                <a:gd name="T43" fmla="*/ 459 h 656"/>
                <a:gd name="T44" fmla="*/ 806 w 1219"/>
                <a:gd name="T45" fmla="*/ 443 h 656"/>
                <a:gd name="T46" fmla="*/ 844 w 1219"/>
                <a:gd name="T47" fmla="*/ 432 h 656"/>
                <a:gd name="T48" fmla="*/ 883 w 1219"/>
                <a:gd name="T49" fmla="*/ 424 h 656"/>
                <a:gd name="T50" fmla="*/ 917 w 1219"/>
                <a:gd name="T51" fmla="*/ 416 h 656"/>
                <a:gd name="T52" fmla="*/ 956 w 1219"/>
                <a:gd name="T53" fmla="*/ 408 h 656"/>
                <a:gd name="T54" fmla="*/ 991 w 1219"/>
                <a:gd name="T55" fmla="*/ 405 h 656"/>
                <a:gd name="T56" fmla="*/ 1029 w 1219"/>
                <a:gd name="T57" fmla="*/ 401 h 656"/>
                <a:gd name="T58" fmla="*/ 1064 w 1219"/>
                <a:gd name="T59" fmla="*/ 397 h 656"/>
                <a:gd name="T60" fmla="*/ 1102 w 1219"/>
                <a:gd name="T61" fmla="*/ 308 h 656"/>
                <a:gd name="T62" fmla="*/ 1137 w 1219"/>
                <a:gd name="T63" fmla="*/ 166 h 656"/>
                <a:gd name="T64" fmla="*/ 1176 w 1219"/>
                <a:gd name="T65" fmla="*/ 89 h 656"/>
                <a:gd name="T66" fmla="*/ 1210 w 1219"/>
                <a:gd name="T67" fmla="*/ 19 h 656"/>
                <a:gd name="T68" fmla="*/ 1218 w 1219"/>
                <a:gd name="T6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9" h="656">
                  <a:moveTo>
                    <a:pt x="0" y="655"/>
                  </a:moveTo>
                  <a:lnTo>
                    <a:pt x="35" y="655"/>
                  </a:lnTo>
                  <a:lnTo>
                    <a:pt x="73" y="655"/>
                  </a:lnTo>
                  <a:lnTo>
                    <a:pt x="108" y="655"/>
                  </a:lnTo>
                  <a:lnTo>
                    <a:pt x="146" y="655"/>
                  </a:lnTo>
                  <a:lnTo>
                    <a:pt x="181" y="655"/>
                  </a:lnTo>
                  <a:lnTo>
                    <a:pt x="220" y="655"/>
                  </a:lnTo>
                  <a:lnTo>
                    <a:pt x="254" y="655"/>
                  </a:lnTo>
                  <a:lnTo>
                    <a:pt x="293" y="655"/>
                  </a:lnTo>
                  <a:lnTo>
                    <a:pt x="328" y="647"/>
                  </a:lnTo>
                  <a:lnTo>
                    <a:pt x="366" y="640"/>
                  </a:lnTo>
                  <a:lnTo>
                    <a:pt x="401" y="632"/>
                  </a:lnTo>
                  <a:lnTo>
                    <a:pt x="439" y="620"/>
                  </a:lnTo>
                  <a:lnTo>
                    <a:pt x="478" y="609"/>
                  </a:lnTo>
                  <a:lnTo>
                    <a:pt x="513" y="593"/>
                  </a:lnTo>
                  <a:lnTo>
                    <a:pt x="551" y="574"/>
                  </a:lnTo>
                  <a:lnTo>
                    <a:pt x="586" y="551"/>
                  </a:lnTo>
                  <a:lnTo>
                    <a:pt x="624" y="532"/>
                  </a:lnTo>
                  <a:lnTo>
                    <a:pt x="659" y="512"/>
                  </a:lnTo>
                  <a:lnTo>
                    <a:pt x="698" y="493"/>
                  </a:lnTo>
                  <a:lnTo>
                    <a:pt x="732" y="474"/>
                  </a:lnTo>
                  <a:lnTo>
                    <a:pt x="771" y="459"/>
                  </a:lnTo>
                  <a:lnTo>
                    <a:pt x="806" y="443"/>
                  </a:lnTo>
                  <a:lnTo>
                    <a:pt x="844" y="432"/>
                  </a:lnTo>
                  <a:lnTo>
                    <a:pt x="883" y="424"/>
                  </a:lnTo>
                  <a:lnTo>
                    <a:pt x="917" y="416"/>
                  </a:lnTo>
                  <a:lnTo>
                    <a:pt x="956" y="408"/>
                  </a:lnTo>
                  <a:lnTo>
                    <a:pt x="991" y="405"/>
                  </a:lnTo>
                  <a:lnTo>
                    <a:pt x="1029" y="401"/>
                  </a:lnTo>
                  <a:lnTo>
                    <a:pt x="1064" y="397"/>
                  </a:lnTo>
                  <a:lnTo>
                    <a:pt x="1102" y="308"/>
                  </a:lnTo>
                  <a:lnTo>
                    <a:pt x="1137" y="166"/>
                  </a:lnTo>
                  <a:lnTo>
                    <a:pt x="1176" y="89"/>
                  </a:lnTo>
                  <a:lnTo>
                    <a:pt x="1210" y="19"/>
                  </a:lnTo>
                  <a:lnTo>
                    <a:pt x="1218" y="0"/>
                  </a:lnTo>
                </a:path>
              </a:pathLst>
            </a:custGeom>
            <a:noFill/>
            <a:ln w="12700" cap="rnd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4037" y="2585"/>
              <a:ext cx="1288" cy="637"/>
            </a:xfrm>
            <a:custGeom>
              <a:avLst/>
              <a:gdLst>
                <a:gd name="T0" fmla="*/ 0 w 1288"/>
                <a:gd name="T1" fmla="*/ 636 h 637"/>
                <a:gd name="T2" fmla="*/ 35 w 1288"/>
                <a:gd name="T3" fmla="*/ 628 h 637"/>
                <a:gd name="T4" fmla="*/ 73 w 1288"/>
                <a:gd name="T5" fmla="*/ 624 h 637"/>
                <a:gd name="T6" fmla="*/ 108 w 1288"/>
                <a:gd name="T7" fmla="*/ 617 h 637"/>
                <a:gd name="T8" fmla="*/ 146 w 1288"/>
                <a:gd name="T9" fmla="*/ 609 h 637"/>
                <a:gd name="T10" fmla="*/ 181 w 1288"/>
                <a:gd name="T11" fmla="*/ 601 h 637"/>
                <a:gd name="T12" fmla="*/ 220 w 1288"/>
                <a:gd name="T13" fmla="*/ 593 h 637"/>
                <a:gd name="T14" fmla="*/ 254 w 1288"/>
                <a:gd name="T15" fmla="*/ 586 h 637"/>
                <a:gd name="T16" fmla="*/ 293 w 1288"/>
                <a:gd name="T17" fmla="*/ 574 h 637"/>
                <a:gd name="T18" fmla="*/ 328 w 1288"/>
                <a:gd name="T19" fmla="*/ 563 h 637"/>
                <a:gd name="T20" fmla="*/ 366 w 1288"/>
                <a:gd name="T21" fmla="*/ 551 h 637"/>
                <a:gd name="T22" fmla="*/ 401 w 1288"/>
                <a:gd name="T23" fmla="*/ 543 h 637"/>
                <a:gd name="T24" fmla="*/ 439 w 1288"/>
                <a:gd name="T25" fmla="*/ 532 h 637"/>
                <a:gd name="T26" fmla="*/ 478 w 1288"/>
                <a:gd name="T27" fmla="*/ 516 h 637"/>
                <a:gd name="T28" fmla="*/ 513 w 1288"/>
                <a:gd name="T29" fmla="*/ 505 h 637"/>
                <a:gd name="T30" fmla="*/ 551 w 1288"/>
                <a:gd name="T31" fmla="*/ 493 h 637"/>
                <a:gd name="T32" fmla="*/ 586 w 1288"/>
                <a:gd name="T33" fmla="*/ 482 h 637"/>
                <a:gd name="T34" fmla="*/ 624 w 1288"/>
                <a:gd name="T35" fmla="*/ 466 h 637"/>
                <a:gd name="T36" fmla="*/ 659 w 1288"/>
                <a:gd name="T37" fmla="*/ 455 h 637"/>
                <a:gd name="T38" fmla="*/ 698 w 1288"/>
                <a:gd name="T39" fmla="*/ 439 h 637"/>
                <a:gd name="T40" fmla="*/ 732 w 1288"/>
                <a:gd name="T41" fmla="*/ 424 h 637"/>
                <a:gd name="T42" fmla="*/ 771 w 1288"/>
                <a:gd name="T43" fmla="*/ 405 h 637"/>
                <a:gd name="T44" fmla="*/ 806 w 1288"/>
                <a:gd name="T45" fmla="*/ 385 h 637"/>
                <a:gd name="T46" fmla="*/ 844 w 1288"/>
                <a:gd name="T47" fmla="*/ 366 h 637"/>
                <a:gd name="T48" fmla="*/ 883 w 1288"/>
                <a:gd name="T49" fmla="*/ 347 h 637"/>
                <a:gd name="T50" fmla="*/ 917 w 1288"/>
                <a:gd name="T51" fmla="*/ 324 h 637"/>
                <a:gd name="T52" fmla="*/ 956 w 1288"/>
                <a:gd name="T53" fmla="*/ 297 h 637"/>
                <a:gd name="T54" fmla="*/ 991 w 1288"/>
                <a:gd name="T55" fmla="*/ 266 h 637"/>
                <a:gd name="T56" fmla="*/ 1029 w 1288"/>
                <a:gd name="T57" fmla="*/ 231 h 637"/>
                <a:gd name="T58" fmla="*/ 1064 w 1288"/>
                <a:gd name="T59" fmla="*/ 189 h 637"/>
                <a:gd name="T60" fmla="*/ 1102 w 1288"/>
                <a:gd name="T61" fmla="*/ 135 h 637"/>
                <a:gd name="T62" fmla="*/ 1137 w 1288"/>
                <a:gd name="T63" fmla="*/ 85 h 637"/>
                <a:gd name="T64" fmla="*/ 1176 w 1288"/>
                <a:gd name="T65" fmla="*/ 58 h 637"/>
                <a:gd name="T66" fmla="*/ 1210 w 1288"/>
                <a:gd name="T67" fmla="*/ 35 h 637"/>
                <a:gd name="T68" fmla="*/ 1249 w 1288"/>
                <a:gd name="T69" fmla="*/ 19 h 637"/>
                <a:gd name="T70" fmla="*/ 1287 w 1288"/>
                <a:gd name="T7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8" h="637">
                  <a:moveTo>
                    <a:pt x="0" y="636"/>
                  </a:moveTo>
                  <a:lnTo>
                    <a:pt x="35" y="628"/>
                  </a:lnTo>
                  <a:lnTo>
                    <a:pt x="73" y="624"/>
                  </a:lnTo>
                  <a:lnTo>
                    <a:pt x="108" y="617"/>
                  </a:lnTo>
                  <a:lnTo>
                    <a:pt x="146" y="609"/>
                  </a:lnTo>
                  <a:lnTo>
                    <a:pt x="181" y="601"/>
                  </a:lnTo>
                  <a:lnTo>
                    <a:pt x="220" y="593"/>
                  </a:lnTo>
                  <a:lnTo>
                    <a:pt x="254" y="586"/>
                  </a:lnTo>
                  <a:lnTo>
                    <a:pt x="293" y="574"/>
                  </a:lnTo>
                  <a:lnTo>
                    <a:pt x="328" y="563"/>
                  </a:lnTo>
                  <a:lnTo>
                    <a:pt x="366" y="551"/>
                  </a:lnTo>
                  <a:lnTo>
                    <a:pt x="401" y="543"/>
                  </a:lnTo>
                  <a:lnTo>
                    <a:pt x="439" y="532"/>
                  </a:lnTo>
                  <a:lnTo>
                    <a:pt x="478" y="516"/>
                  </a:lnTo>
                  <a:lnTo>
                    <a:pt x="513" y="505"/>
                  </a:lnTo>
                  <a:lnTo>
                    <a:pt x="551" y="493"/>
                  </a:lnTo>
                  <a:lnTo>
                    <a:pt x="586" y="482"/>
                  </a:lnTo>
                  <a:lnTo>
                    <a:pt x="624" y="466"/>
                  </a:lnTo>
                  <a:lnTo>
                    <a:pt x="659" y="455"/>
                  </a:lnTo>
                  <a:lnTo>
                    <a:pt x="698" y="439"/>
                  </a:lnTo>
                  <a:lnTo>
                    <a:pt x="732" y="424"/>
                  </a:lnTo>
                  <a:lnTo>
                    <a:pt x="771" y="405"/>
                  </a:lnTo>
                  <a:lnTo>
                    <a:pt x="806" y="385"/>
                  </a:lnTo>
                  <a:lnTo>
                    <a:pt x="844" y="366"/>
                  </a:lnTo>
                  <a:lnTo>
                    <a:pt x="883" y="347"/>
                  </a:lnTo>
                  <a:lnTo>
                    <a:pt x="917" y="324"/>
                  </a:lnTo>
                  <a:lnTo>
                    <a:pt x="956" y="297"/>
                  </a:lnTo>
                  <a:lnTo>
                    <a:pt x="991" y="266"/>
                  </a:lnTo>
                  <a:lnTo>
                    <a:pt x="1029" y="231"/>
                  </a:lnTo>
                  <a:lnTo>
                    <a:pt x="1064" y="189"/>
                  </a:lnTo>
                  <a:lnTo>
                    <a:pt x="1102" y="135"/>
                  </a:lnTo>
                  <a:lnTo>
                    <a:pt x="1137" y="85"/>
                  </a:lnTo>
                  <a:lnTo>
                    <a:pt x="1176" y="58"/>
                  </a:lnTo>
                  <a:lnTo>
                    <a:pt x="1210" y="35"/>
                  </a:lnTo>
                  <a:lnTo>
                    <a:pt x="1249" y="19"/>
                  </a:lnTo>
                  <a:lnTo>
                    <a:pt x="1287" y="0"/>
                  </a:lnTo>
                </a:path>
              </a:pathLst>
            </a:custGeom>
            <a:noFill/>
            <a:ln w="127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4037" y="2624"/>
              <a:ext cx="1288" cy="274"/>
            </a:xfrm>
            <a:custGeom>
              <a:avLst/>
              <a:gdLst>
                <a:gd name="T0" fmla="*/ 0 w 1288"/>
                <a:gd name="T1" fmla="*/ 123 h 274"/>
                <a:gd name="T2" fmla="*/ 35 w 1288"/>
                <a:gd name="T3" fmla="*/ 7 h 274"/>
                <a:gd name="T4" fmla="*/ 73 w 1288"/>
                <a:gd name="T5" fmla="*/ 0 h 274"/>
                <a:gd name="T6" fmla="*/ 108 w 1288"/>
                <a:gd name="T7" fmla="*/ 11 h 274"/>
                <a:gd name="T8" fmla="*/ 146 w 1288"/>
                <a:gd name="T9" fmla="*/ 31 h 274"/>
                <a:gd name="T10" fmla="*/ 181 w 1288"/>
                <a:gd name="T11" fmla="*/ 50 h 274"/>
                <a:gd name="T12" fmla="*/ 220 w 1288"/>
                <a:gd name="T13" fmla="*/ 65 h 274"/>
                <a:gd name="T14" fmla="*/ 254 w 1288"/>
                <a:gd name="T15" fmla="*/ 81 h 274"/>
                <a:gd name="T16" fmla="*/ 293 w 1288"/>
                <a:gd name="T17" fmla="*/ 92 h 274"/>
                <a:gd name="T18" fmla="*/ 328 w 1288"/>
                <a:gd name="T19" fmla="*/ 100 h 274"/>
                <a:gd name="T20" fmla="*/ 366 w 1288"/>
                <a:gd name="T21" fmla="*/ 104 h 274"/>
                <a:gd name="T22" fmla="*/ 401 w 1288"/>
                <a:gd name="T23" fmla="*/ 111 h 274"/>
                <a:gd name="T24" fmla="*/ 439 w 1288"/>
                <a:gd name="T25" fmla="*/ 111 h 274"/>
                <a:gd name="T26" fmla="*/ 478 w 1288"/>
                <a:gd name="T27" fmla="*/ 115 h 274"/>
                <a:gd name="T28" fmla="*/ 513 w 1288"/>
                <a:gd name="T29" fmla="*/ 115 h 274"/>
                <a:gd name="T30" fmla="*/ 551 w 1288"/>
                <a:gd name="T31" fmla="*/ 115 h 274"/>
                <a:gd name="T32" fmla="*/ 586 w 1288"/>
                <a:gd name="T33" fmla="*/ 115 h 274"/>
                <a:gd name="T34" fmla="*/ 624 w 1288"/>
                <a:gd name="T35" fmla="*/ 119 h 274"/>
                <a:gd name="T36" fmla="*/ 659 w 1288"/>
                <a:gd name="T37" fmla="*/ 119 h 274"/>
                <a:gd name="T38" fmla="*/ 698 w 1288"/>
                <a:gd name="T39" fmla="*/ 123 h 274"/>
                <a:gd name="T40" fmla="*/ 732 w 1288"/>
                <a:gd name="T41" fmla="*/ 123 h 274"/>
                <a:gd name="T42" fmla="*/ 771 w 1288"/>
                <a:gd name="T43" fmla="*/ 127 h 274"/>
                <a:gd name="T44" fmla="*/ 806 w 1288"/>
                <a:gd name="T45" fmla="*/ 131 h 274"/>
                <a:gd name="T46" fmla="*/ 844 w 1288"/>
                <a:gd name="T47" fmla="*/ 135 h 274"/>
                <a:gd name="T48" fmla="*/ 883 w 1288"/>
                <a:gd name="T49" fmla="*/ 146 h 274"/>
                <a:gd name="T50" fmla="*/ 917 w 1288"/>
                <a:gd name="T51" fmla="*/ 161 h 274"/>
                <a:gd name="T52" fmla="*/ 956 w 1288"/>
                <a:gd name="T53" fmla="*/ 185 h 274"/>
                <a:gd name="T54" fmla="*/ 991 w 1288"/>
                <a:gd name="T55" fmla="*/ 204 h 274"/>
                <a:gd name="T56" fmla="*/ 1029 w 1288"/>
                <a:gd name="T57" fmla="*/ 227 h 274"/>
                <a:gd name="T58" fmla="*/ 1064 w 1288"/>
                <a:gd name="T59" fmla="*/ 219 h 274"/>
                <a:gd name="T60" fmla="*/ 1102 w 1288"/>
                <a:gd name="T61" fmla="*/ 258 h 274"/>
                <a:gd name="T62" fmla="*/ 1137 w 1288"/>
                <a:gd name="T63" fmla="*/ 273 h 274"/>
                <a:gd name="T64" fmla="*/ 1176 w 1288"/>
                <a:gd name="T65" fmla="*/ 262 h 274"/>
                <a:gd name="T66" fmla="*/ 1210 w 1288"/>
                <a:gd name="T67" fmla="*/ 258 h 274"/>
                <a:gd name="T68" fmla="*/ 1249 w 1288"/>
                <a:gd name="T69" fmla="*/ 262 h 274"/>
                <a:gd name="T70" fmla="*/ 1287 w 1288"/>
                <a:gd name="T71" fmla="*/ 26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8" h="274">
                  <a:moveTo>
                    <a:pt x="0" y="123"/>
                  </a:moveTo>
                  <a:lnTo>
                    <a:pt x="35" y="7"/>
                  </a:lnTo>
                  <a:lnTo>
                    <a:pt x="73" y="0"/>
                  </a:lnTo>
                  <a:lnTo>
                    <a:pt x="108" y="11"/>
                  </a:lnTo>
                  <a:lnTo>
                    <a:pt x="146" y="31"/>
                  </a:lnTo>
                  <a:lnTo>
                    <a:pt x="181" y="50"/>
                  </a:lnTo>
                  <a:lnTo>
                    <a:pt x="220" y="65"/>
                  </a:lnTo>
                  <a:lnTo>
                    <a:pt x="254" y="81"/>
                  </a:lnTo>
                  <a:lnTo>
                    <a:pt x="293" y="92"/>
                  </a:lnTo>
                  <a:lnTo>
                    <a:pt x="328" y="100"/>
                  </a:lnTo>
                  <a:lnTo>
                    <a:pt x="366" y="104"/>
                  </a:lnTo>
                  <a:lnTo>
                    <a:pt x="401" y="111"/>
                  </a:lnTo>
                  <a:lnTo>
                    <a:pt x="439" y="111"/>
                  </a:lnTo>
                  <a:lnTo>
                    <a:pt x="478" y="115"/>
                  </a:lnTo>
                  <a:lnTo>
                    <a:pt x="513" y="115"/>
                  </a:lnTo>
                  <a:lnTo>
                    <a:pt x="551" y="115"/>
                  </a:lnTo>
                  <a:lnTo>
                    <a:pt x="586" y="115"/>
                  </a:lnTo>
                  <a:lnTo>
                    <a:pt x="624" y="119"/>
                  </a:lnTo>
                  <a:lnTo>
                    <a:pt x="659" y="119"/>
                  </a:lnTo>
                  <a:lnTo>
                    <a:pt x="698" y="123"/>
                  </a:lnTo>
                  <a:lnTo>
                    <a:pt x="732" y="123"/>
                  </a:lnTo>
                  <a:lnTo>
                    <a:pt x="771" y="127"/>
                  </a:lnTo>
                  <a:lnTo>
                    <a:pt x="806" y="131"/>
                  </a:lnTo>
                  <a:lnTo>
                    <a:pt x="844" y="135"/>
                  </a:lnTo>
                  <a:lnTo>
                    <a:pt x="883" y="146"/>
                  </a:lnTo>
                  <a:lnTo>
                    <a:pt x="917" y="161"/>
                  </a:lnTo>
                  <a:lnTo>
                    <a:pt x="956" y="185"/>
                  </a:lnTo>
                  <a:lnTo>
                    <a:pt x="991" y="204"/>
                  </a:lnTo>
                  <a:lnTo>
                    <a:pt x="1029" y="227"/>
                  </a:lnTo>
                  <a:lnTo>
                    <a:pt x="1064" y="219"/>
                  </a:lnTo>
                  <a:lnTo>
                    <a:pt x="1102" y="258"/>
                  </a:lnTo>
                  <a:lnTo>
                    <a:pt x="1137" y="273"/>
                  </a:lnTo>
                  <a:lnTo>
                    <a:pt x="1176" y="262"/>
                  </a:lnTo>
                  <a:lnTo>
                    <a:pt x="1210" y="258"/>
                  </a:lnTo>
                  <a:lnTo>
                    <a:pt x="1249" y="262"/>
                  </a:lnTo>
                  <a:lnTo>
                    <a:pt x="1287" y="265"/>
                  </a:lnTo>
                </a:path>
              </a:pathLst>
            </a:custGeom>
            <a:noFill/>
            <a:ln w="127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4037" y="2647"/>
              <a:ext cx="1288" cy="428"/>
            </a:xfrm>
            <a:custGeom>
              <a:avLst/>
              <a:gdLst>
                <a:gd name="T0" fmla="*/ 0 w 1288"/>
                <a:gd name="T1" fmla="*/ 277 h 428"/>
                <a:gd name="T2" fmla="*/ 35 w 1288"/>
                <a:gd name="T3" fmla="*/ 316 h 428"/>
                <a:gd name="T4" fmla="*/ 73 w 1288"/>
                <a:gd name="T5" fmla="*/ 320 h 428"/>
                <a:gd name="T6" fmla="*/ 108 w 1288"/>
                <a:gd name="T7" fmla="*/ 316 h 428"/>
                <a:gd name="T8" fmla="*/ 146 w 1288"/>
                <a:gd name="T9" fmla="*/ 312 h 428"/>
                <a:gd name="T10" fmla="*/ 181 w 1288"/>
                <a:gd name="T11" fmla="*/ 304 h 428"/>
                <a:gd name="T12" fmla="*/ 220 w 1288"/>
                <a:gd name="T13" fmla="*/ 300 h 428"/>
                <a:gd name="T14" fmla="*/ 254 w 1288"/>
                <a:gd name="T15" fmla="*/ 296 h 428"/>
                <a:gd name="T16" fmla="*/ 293 w 1288"/>
                <a:gd name="T17" fmla="*/ 296 h 428"/>
                <a:gd name="T18" fmla="*/ 328 w 1288"/>
                <a:gd name="T19" fmla="*/ 293 h 428"/>
                <a:gd name="T20" fmla="*/ 366 w 1288"/>
                <a:gd name="T21" fmla="*/ 289 h 428"/>
                <a:gd name="T22" fmla="*/ 401 w 1288"/>
                <a:gd name="T23" fmla="*/ 289 h 428"/>
                <a:gd name="T24" fmla="*/ 439 w 1288"/>
                <a:gd name="T25" fmla="*/ 289 h 428"/>
                <a:gd name="T26" fmla="*/ 478 w 1288"/>
                <a:gd name="T27" fmla="*/ 289 h 428"/>
                <a:gd name="T28" fmla="*/ 513 w 1288"/>
                <a:gd name="T29" fmla="*/ 289 h 428"/>
                <a:gd name="T30" fmla="*/ 551 w 1288"/>
                <a:gd name="T31" fmla="*/ 289 h 428"/>
                <a:gd name="T32" fmla="*/ 586 w 1288"/>
                <a:gd name="T33" fmla="*/ 289 h 428"/>
                <a:gd name="T34" fmla="*/ 624 w 1288"/>
                <a:gd name="T35" fmla="*/ 289 h 428"/>
                <a:gd name="T36" fmla="*/ 659 w 1288"/>
                <a:gd name="T37" fmla="*/ 285 h 428"/>
                <a:gd name="T38" fmla="*/ 698 w 1288"/>
                <a:gd name="T39" fmla="*/ 285 h 428"/>
                <a:gd name="T40" fmla="*/ 732 w 1288"/>
                <a:gd name="T41" fmla="*/ 281 h 428"/>
                <a:gd name="T42" fmla="*/ 771 w 1288"/>
                <a:gd name="T43" fmla="*/ 277 h 428"/>
                <a:gd name="T44" fmla="*/ 806 w 1288"/>
                <a:gd name="T45" fmla="*/ 269 h 428"/>
                <a:gd name="T46" fmla="*/ 844 w 1288"/>
                <a:gd name="T47" fmla="*/ 266 h 428"/>
                <a:gd name="T48" fmla="*/ 883 w 1288"/>
                <a:gd name="T49" fmla="*/ 254 h 428"/>
                <a:gd name="T50" fmla="*/ 917 w 1288"/>
                <a:gd name="T51" fmla="*/ 239 h 428"/>
                <a:gd name="T52" fmla="*/ 956 w 1288"/>
                <a:gd name="T53" fmla="*/ 219 h 428"/>
                <a:gd name="T54" fmla="*/ 991 w 1288"/>
                <a:gd name="T55" fmla="*/ 192 h 428"/>
                <a:gd name="T56" fmla="*/ 1029 w 1288"/>
                <a:gd name="T57" fmla="*/ 158 h 428"/>
                <a:gd name="T58" fmla="*/ 1064 w 1288"/>
                <a:gd name="T59" fmla="*/ 65 h 428"/>
                <a:gd name="T60" fmla="*/ 1102 w 1288"/>
                <a:gd name="T61" fmla="*/ 0 h 428"/>
                <a:gd name="T62" fmla="*/ 1137 w 1288"/>
                <a:gd name="T63" fmla="*/ 119 h 428"/>
                <a:gd name="T64" fmla="*/ 1176 w 1288"/>
                <a:gd name="T65" fmla="*/ 320 h 428"/>
                <a:gd name="T66" fmla="*/ 1210 w 1288"/>
                <a:gd name="T67" fmla="*/ 404 h 428"/>
                <a:gd name="T68" fmla="*/ 1249 w 1288"/>
                <a:gd name="T69" fmla="*/ 427 h 428"/>
                <a:gd name="T70" fmla="*/ 1287 w 1288"/>
                <a:gd name="T71" fmla="*/ 4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8" h="428">
                  <a:moveTo>
                    <a:pt x="0" y="277"/>
                  </a:moveTo>
                  <a:lnTo>
                    <a:pt x="35" y="316"/>
                  </a:lnTo>
                  <a:lnTo>
                    <a:pt x="73" y="320"/>
                  </a:lnTo>
                  <a:lnTo>
                    <a:pt x="108" y="316"/>
                  </a:lnTo>
                  <a:lnTo>
                    <a:pt x="146" y="312"/>
                  </a:lnTo>
                  <a:lnTo>
                    <a:pt x="181" y="304"/>
                  </a:lnTo>
                  <a:lnTo>
                    <a:pt x="220" y="300"/>
                  </a:lnTo>
                  <a:lnTo>
                    <a:pt x="254" y="296"/>
                  </a:lnTo>
                  <a:lnTo>
                    <a:pt x="293" y="296"/>
                  </a:lnTo>
                  <a:lnTo>
                    <a:pt x="328" y="293"/>
                  </a:lnTo>
                  <a:lnTo>
                    <a:pt x="366" y="289"/>
                  </a:lnTo>
                  <a:lnTo>
                    <a:pt x="401" y="289"/>
                  </a:lnTo>
                  <a:lnTo>
                    <a:pt x="439" y="289"/>
                  </a:lnTo>
                  <a:lnTo>
                    <a:pt x="478" y="289"/>
                  </a:lnTo>
                  <a:lnTo>
                    <a:pt x="513" y="289"/>
                  </a:lnTo>
                  <a:lnTo>
                    <a:pt x="551" y="289"/>
                  </a:lnTo>
                  <a:lnTo>
                    <a:pt x="586" y="289"/>
                  </a:lnTo>
                  <a:lnTo>
                    <a:pt x="624" y="289"/>
                  </a:lnTo>
                  <a:lnTo>
                    <a:pt x="659" y="285"/>
                  </a:lnTo>
                  <a:lnTo>
                    <a:pt x="698" y="285"/>
                  </a:lnTo>
                  <a:lnTo>
                    <a:pt x="732" y="281"/>
                  </a:lnTo>
                  <a:lnTo>
                    <a:pt x="771" y="277"/>
                  </a:lnTo>
                  <a:lnTo>
                    <a:pt x="806" y="269"/>
                  </a:lnTo>
                  <a:lnTo>
                    <a:pt x="844" y="266"/>
                  </a:lnTo>
                  <a:lnTo>
                    <a:pt x="883" y="254"/>
                  </a:lnTo>
                  <a:lnTo>
                    <a:pt x="917" y="239"/>
                  </a:lnTo>
                  <a:lnTo>
                    <a:pt x="956" y="219"/>
                  </a:lnTo>
                  <a:lnTo>
                    <a:pt x="991" y="192"/>
                  </a:lnTo>
                  <a:lnTo>
                    <a:pt x="1029" y="158"/>
                  </a:lnTo>
                  <a:lnTo>
                    <a:pt x="1064" y="65"/>
                  </a:lnTo>
                  <a:lnTo>
                    <a:pt x="1102" y="0"/>
                  </a:lnTo>
                  <a:lnTo>
                    <a:pt x="1137" y="119"/>
                  </a:lnTo>
                  <a:lnTo>
                    <a:pt x="1176" y="320"/>
                  </a:lnTo>
                  <a:lnTo>
                    <a:pt x="1210" y="404"/>
                  </a:lnTo>
                  <a:lnTo>
                    <a:pt x="1249" y="427"/>
                  </a:lnTo>
                  <a:lnTo>
                    <a:pt x="1287" y="427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965" y="3205"/>
              <a:ext cx="146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123" y="3205"/>
              <a:ext cx="194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 50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300" y="3205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100</a:t>
              </a: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485" y="3205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150</a:t>
              </a: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666" y="3205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200</a:t>
              </a: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851" y="3205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250</a:t>
              </a:r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5036" y="3205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300</a:t>
              </a:r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5221" y="3205"/>
              <a:ext cx="21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350</a:t>
              </a:r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574" y="3279"/>
              <a:ext cx="231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Días</a:t>
              </a:r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3294" y="3413"/>
              <a:ext cx="382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Productividad</a:t>
              </a:r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894" y="3413"/>
              <a:ext cx="489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tarea/(tecnicos*dia)</a:t>
              </a:r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>
              <a:off x="3703" y="3467"/>
              <a:ext cx="118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3294" y="3471"/>
              <a:ext cx="262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Calidad</a:t>
              </a:r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5044" y="3471"/>
              <a:ext cx="352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errores/tarea</a:t>
              </a:r>
            </a:p>
          </p:txBody>
        </p:sp>
        <p:sp>
          <p:nvSpPr>
            <p:cNvPr id="71" name="Line 68"/>
            <p:cNvSpPr>
              <a:spLocks noChangeShapeType="1"/>
            </p:cNvSpPr>
            <p:nvPr/>
          </p:nvSpPr>
          <p:spPr bwMode="auto">
            <a:xfrm>
              <a:off x="3568" y="3525"/>
              <a:ext cx="1471" cy="0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294" y="3529"/>
              <a:ext cx="505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Tareas desarrolladas</a:t>
              </a:r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5202" y="3529"/>
              <a:ext cx="206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tarea</a:t>
              </a:r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>
              <a:off x="3838" y="3583"/>
              <a:ext cx="135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3294" y="3587"/>
              <a:ext cx="223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Coste</a:t>
              </a:r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5040" y="3587"/>
              <a:ext cx="352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tecnicos*dia</a:t>
              </a:r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>
              <a:off x="3533" y="3641"/>
              <a:ext cx="1502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94" y="3644"/>
              <a:ext cx="541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Duración del proyecto</a:t>
              </a: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5240" y="3644"/>
              <a:ext cx="172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dia</a:t>
              </a:r>
            </a:p>
          </p:txBody>
        </p:sp>
        <p:sp>
          <p:nvSpPr>
            <p:cNvPr id="80" name="Line 77"/>
            <p:cNvSpPr>
              <a:spLocks noChangeShapeType="1"/>
            </p:cNvSpPr>
            <p:nvPr/>
          </p:nvSpPr>
          <p:spPr bwMode="auto">
            <a:xfrm>
              <a:off x="3873" y="3698"/>
              <a:ext cx="136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</p:grpSp>
      <p:grpSp>
        <p:nvGrpSpPr>
          <p:cNvPr id="81" name="Group 78"/>
          <p:cNvGrpSpPr>
            <a:grpSpLocks/>
          </p:cNvGrpSpPr>
          <p:nvPr/>
        </p:nvGrpSpPr>
        <p:grpSpPr bwMode="auto">
          <a:xfrm>
            <a:off x="6713562" y="316836"/>
            <a:ext cx="4032250" cy="2730500"/>
            <a:chOff x="3120" y="148"/>
            <a:chExt cx="2540" cy="1720"/>
          </a:xfrm>
        </p:grpSpPr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124" y="148"/>
              <a:ext cx="2536" cy="1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pic>
          <p:nvPicPr>
            <p:cNvPr id="83" name="Picture 80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83"/>
              <a:ext cx="2411" cy="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4" name="Rectangle 81" descr="Mármol blanco"/>
          <p:cNvSpPr>
            <a:spLocks noChangeArrowheads="1"/>
          </p:cNvSpPr>
          <p:nvPr/>
        </p:nvSpPr>
        <p:spPr bwMode="auto">
          <a:xfrm>
            <a:off x="2141562" y="3066386"/>
            <a:ext cx="4191000" cy="36353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sz="1800">
                <a:latin typeface="Arial" panose="020B0604020202020204" pitchFamily="34" charset="0"/>
              </a:rPr>
              <a:t>PDS Normal</a:t>
            </a:r>
            <a:endParaRPr lang="es-ES_tradnl" altLang="es-PE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5" name="Rectangle 82" descr="Mármol blanco"/>
          <p:cNvSpPr>
            <a:spLocks noChangeArrowheads="1"/>
          </p:cNvSpPr>
          <p:nvPr/>
        </p:nvSpPr>
        <p:spPr bwMode="auto">
          <a:xfrm>
            <a:off x="6180162" y="310486"/>
            <a:ext cx="457200" cy="59436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P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O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L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Í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T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I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C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A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S</a:t>
            </a:r>
          </a:p>
          <a:p>
            <a:pPr algn="ctr">
              <a:spcBef>
                <a:spcPct val="50000"/>
              </a:spcBef>
            </a:pPr>
            <a:endParaRPr lang="es-ES_tradnl" altLang="es-PE" sz="1400"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DE</a:t>
            </a:r>
          </a:p>
          <a:p>
            <a:pPr algn="ctr">
              <a:spcBef>
                <a:spcPct val="50000"/>
              </a:spcBef>
            </a:pPr>
            <a:endParaRPr lang="es-ES_tradnl" altLang="es-PE" sz="1400">
              <a:latin typeface="Arial Black" panose="020B0A040201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G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E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S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T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I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Ó</a:t>
            </a:r>
          </a:p>
          <a:p>
            <a:pPr algn="ctr">
              <a:spcBef>
                <a:spcPct val="50000"/>
              </a:spcBef>
            </a:pPr>
            <a:r>
              <a:rPr lang="es-ES_tradnl" altLang="es-PE" sz="1400">
                <a:latin typeface="Arial Black" panose="020B0A04020102020204" pitchFamily="34" charset="0"/>
              </a:rPr>
              <a:t>N</a:t>
            </a:r>
            <a:endParaRPr lang="es-ES_tradnl" altLang="es-PE" sz="14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6" name="Group 83"/>
          <p:cNvGrpSpPr>
            <a:grpSpLocks/>
          </p:cNvGrpSpPr>
          <p:nvPr/>
        </p:nvGrpSpPr>
        <p:grpSpPr bwMode="auto">
          <a:xfrm>
            <a:off x="2071712" y="316836"/>
            <a:ext cx="4025900" cy="2730500"/>
            <a:chOff x="196" y="148"/>
            <a:chExt cx="2536" cy="1720"/>
          </a:xfrm>
        </p:grpSpPr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196" y="148"/>
              <a:ext cx="2536" cy="1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796" y="277"/>
              <a:ext cx="1330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1000">
                  <a:solidFill>
                    <a:srgbClr val="000000"/>
                  </a:solidFill>
                </a:rPr>
                <a:t>Evolución de las variables principales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1148" y="440"/>
              <a:ext cx="1299" cy="7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1144" y="436"/>
              <a:ext cx="1303" cy="7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>
              <a:off x="1153" y="624"/>
              <a:ext cx="12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>
              <a:off x="1153" y="811"/>
              <a:ext cx="12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53" y="999"/>
              <a:ext cx="12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408" y="406"/>
              <a:ext cx="194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1.5</a:t>
              </a:r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553" y="406"/>
              <a:ext cx="61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tarea/(tecnicos*dia)</a:t>
              </a:r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408" y="480"/>
              <a:ext cx="194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1.5</a:t>
              </a:r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553" y="480"/>
              <a:ext cx="431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errores/tarea</a:t>
              </a:r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393" y="555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650</a:t>
              </a:r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553" y="555"/>
              <a:ext cx="237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</a:t>
              </a:r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346" y="629"/>
              <a:ext cx="258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2,000</a:t>
              </a:r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553" y="629"/>
              <a:ext cx="43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tecnicos*dia</a:t>
              </a: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93" y="70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450</a:t>
              </a: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553" y="703"/>
              <a:ext cx="192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dia</a:t>
              </a:r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55" y="785"/>
              <a:ext cx="14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553" y="785"/>
              <a:ext cx="61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tarea/(tecnicos*dia)</a:t>
              </a:r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455" y="860"/>
              <a:ext cx="14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553" y="860"/>
              <a:ext cx="431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errores/tarea</a:t>
              </a:r>
            </a:p>
          </p:txBody>
        </p:sp>
        <p:sp>
          <p:nvSpPr>
            <p:cNvPr id="108" name="Rectangle 105"/>
            <p:cNvSpPr>
              <a:spLocks noChangeArrowheads="1"/>
            </p:cNvSpPr>
            <p:nvPr/>
          </p:nvSpPr>
          <p:spPr bwMode="auto">
            <a:xfrm>
              <a:off x="455" y="934"/>
              <a:ext cx="14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9" name="Rectangle 106"/>
            <p:cNvSpPr>
              <a:spLocks noChangeArrowheads="1"/>
            </p:cNvSpPr>
            <p:nvPr/>
          </p:nvSpPr>
          <p:spPr bwMode="auto">
            <a:xfrm>
              <a:off x="553" y="934"/>
              <a:ext cx="237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tarea</a:t>
              </a:r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346" y="1008"/>
              <a:ext cx="258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1,000</a:t>
              </a:r>
            </a:p>
          </p:txBody>
        </p:sp>
        <p:sp>
          <p:nvSpPr>
            <p:cNvPr id="111" name="Rectangle 108"/>
            <p:cNvSpPr>
              <a:spLocks noChangeArrowheads="1"/>
            </p:cNvSpPr>
            <p:nvPr/>
          </p:nvSpPr>
          <p:spPr bwMode="auto">
            <a:xfrm>
              <a:off x="553" y="1008"/>
              <a:ext cx="43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tecnicos*dia</a:t>
              </a: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455" y="1083"/>
              <a:ext cx="14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553" y="1083"/>
              <a:ext cx="192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dia</a:t>
              </a:r>
            </a:p>
          </p:txBody>
        </p:sp>
        <p:sp>
          <p:nvSpPr>
            <p:cNvPr id="114" name="Line 111"/>
            <p:cNvSpPr>
              <a:spLocks noChangeShapeType="1"/>
            </p:cNvSpPr>
            <p:nvPr/>
          </p:nvSpPr>
          <p:spPr bwMode="auto">
            <a:xfrm>
              <a:off x="1234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15" name="Line 112"/>
            <p:cNvSpPr>
              <a:spLocks noChangeShapeType="1"/>
            </p:cNvSpPr>
            <p:nvPr/>
          </p:nvSpPr>
          <p:spPr bwMode="auto">
            <a:xfrm>
              <a:off x="1328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16" name="Line 113"/>
            <p:cNvSpPr>
              <a:spLocks noChangeShapeType="1"/>
            </p:cNvSpPr>
            <p:nvPr/>
          </p:nvSpPr>
          <p:spPr bwMode="auto">
            <a:xfrm>
              <a:off x="1422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17" name="Line 114"/>
            <p:cNvSpPr>
              <a:spLocks noChangeShapeType="1"/>
            </p:cNvSpPr>
            <p:nvPr/>
          </p:nvSpPr>
          <p:spPr bwMode="auto">
            <a:xfrm>
              <a:off x="1516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18" name="Line 115"/>
            <p:cNvSpPr>
              <a:spLocks noChangeShapeType="1"/>
            </p:cNvSpPr>
            <p:nvPr/>
          </p:nvSpPr>
          <p:spPr bwMode="auto">
            <a:xfrm>
              <a:off x="1610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19" name="Line 116"/>
            <p:cNvSpPr>
              <a:spLocks noChangeShapeType="1"/>
            </p:cNvSpPr>
            <p:nvPr/>
          </p:nvSpPr>
          <p:spPr bwMode="auto">
            <a:xfrm>
              <a:off x="1704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>
              <a:off x="1798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1" name="Line 118"/>
            <p:cNvSpPr>
              <a:spLocks noChangeShapeType="1"/>
            </p:cNvSpPr>
            <p:nvPr/>
          </p:nvSpPr>
          <p:spPr bwMode="auto">
            <a:xfrm>
              <a:off x="1888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1983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077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171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5" name="Line 122"/>
            <p:cNvSpPr>
              <a:spLocks noChangeShapeType="1"/>
            </p:cNvSpPr>
            <p:nvPr/>
          </p:nvSpPr>
          <p:spPr bwMode="auto">
            <a:xfrm>
              <a:off x="2265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6" name="Line 123"/>
            <p:cNvSpPr>
              <a:spLocks noChangeShapeType="1"/>
            </p:cNvSpPr>
            <p:nvPr/>
          </p:nvSpPr>
          <p:spPr bwMode="auto">
            <a:xfrm>
              <a:off x="2359" y="445"/>
              <a:ext cx="0" cy="7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27" name="Freeform 124"/>
            <p:cNvSpPr>
              <a:spLocks/>
            </p:cNvSpPr>
            <p:nvPr/>
          </p:nvSpPr>
          <p:spPr bwMode="auto">
            <a:xfrm>
              <a:off x="1144" y="538"/>
              <a:ext cx="1310" cy="114"/>
            </a:xfrm>
            <a:custGeom>
              <a:avLst/>
              <a:gdLst>
                <a:gd name="T0" fmla="*/ 0 w 1310"/>
                <a:gd name="T1" fmla="*/ 113 h 114"/>
                <a:gd name="T2" fmla="*/ 35 w 1310"/>
                <a:gd name="T3" fmla="*/ 113 h 114"/>
                <a:gd name="T4" fmla="*/ 74 w 1310"/>
                <a:gd name="T5" fmla="*/ 113 h 114"/>
                <a:gd name="T6" fmla="*/ 109 w 1310"/>
                <a:gd name="T7" fmla="*/ 113 h 114"/>
                <a:gd name="T8" fmla="*/ 149 w 1310"/>
                <a:gd name="T9" fmla="*/ 113 h 114"/>
                <a:gd name="T10" fmla="*/ 184 w 1310"/>
                <a:gd name="T11" fmla="*/ 113 h 114"/>
                <a:gd name="T12" fmla="*/ 223 w 1310"/>
                <a:gd name="T13" fmla="*/ 113 h 114"/>
                <a:gd name="T14" fmla="*/ 258 w 1310"/>
                <a:gd name="T15" fmla="*/ 113 h 114"/>
                <a:gd name="T16" fmla="*/ 298 w 1310"/>
                <a:gd name="T17" fmla="*/ 113 h 114"/>
                <a:gd name="T18" fmla="*/ 333 w 1310"/>
                <a:gd name="T19" fmla="*/ 113 h 114"/>
                <a:gd name="T20" fmla="*/ 372 w 1310"/>
                <a:gd name="T21" fmla="*/ 113 h 114"/>
                <a:gd name="T22" fmla="*/ 407 w 1310"/>
                <a:gd name="T23" fmla="*/ 113 h 114"/>
                <a:gd name="T24" fmla="*/ 446 w 1310"/>
                <a:gd name="T25" fmla="*/ 113 h 114"/>
                <a:gd name="T26" fmla="*/ 486 w 1310"/>
                <a:gd name="T27" fmla="*/ 113 h 114"/>
                <a:gd name="T28" fmla="*/ 521 w 1310"/>
                <a:gd name="T29" fmla="*/ 113 h 114"/>
                <a:gd name="T30" fmla="*/ 560 w 1310"/>
                <a:gd name="T31" fmla="*/ 113 h 114"/>
                <a:gd name="T32" fmla="*/ 595 w 1310"/>
                <a:gd name="T33" fmla="*/ 113 h 114"/>
                <a:gd name="T34" fmla="*/ 635 w 1310"/>
                <a:gd name="T35" fmla="*/ 113 h 114"/>
                <a:gd name="T36" fmla="*/ 670 w 1310"/>
                <a:gd name="T37" fmla="*/ 113 h 114"/>
                <a:gd name="T38" fmla="*/ 709 w 1310"/>
                <a:gd name="T39" fmla="*/ 113 h 114"/>
                <a:gd name="T40" fmla="*/ 744 w 1310"/>
                <a:gd name="T41" fmla="*/ 113 h 114"/>
                <a:gd name="T42" fmla="*/ 784 w 1310"/>
                <a:gd name="T43" fmla="*/ 113 h 114"/>
                <a:gd name="T44" fmla="*/ 819 w 1310"/>
                <a:gd name="T45" fmla="*/ 113 h 114"/>
                <a:gd name="T46" fmla="*/ 858 w 1310"/>
                <a:gd name="T47" fmla="*/ 113 h 114"/>
                <a:gd name="T48" fmla="*/ 897 w 1310"/>
                <a:gd name="T49" fmla="*/ 113 h 114"/>
                <a:gd name="T50" fmla="*/ 933 w 1310"/>
                <a:gd name="T51" fmla="*/ 113 h 114"/>
                <a:gd name="T52" fmla="*/ 972 w 1310"/>
                <a:gd name="T53" fmla="*/ 109 h 114"/>
                <a:gd name="T54" fmla="*/ 1007 w 1310"/>
                <a:gd name="T55" fmla="*/ 105 h 114"/>
                <a:gd name="T56" fmla="*/ 1046 w 1310"/>
                <a:gd name="T57" fmla="*/ 101 h 114"/>
                <a:gd name="T58" fmla="*/ 1082 w 1310"/>
                <a:gd name="T59" fmla="*/ 97 h 114"/>
                <a:gd name="T60" fmla="*/ 1121 w 1310"/>
                <a:gd name="T61" fmla="*/ 86 h 114"/>
                <a:gd name="T62" fmla="*/ 1156 w 1310"/>
                <a:gd name="T63" fmla="*/ 54 h 114"/>
                <a:gd name="T64" fmla="*/ 1195 w 1310"/>
                <a:gd name="T65" fmla="*/ 31 h 114"/>
                <a:gd name="T66" fmla="*/ 1231 w 1310"/>
                <a:gd name="T67" fmla="*/ 15 h 114"/>
                <a:gd name="T68" fmla="*/ 1270 w 1310"/>
                <a:gd name="T69" fmla="*/ 7 h 114"/>
                <a:gd name="T70" fmla="*/ 1309 w 1310"/>
                <a:gd name="T7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0" h="114">
                  <a:moveTo>
                    <a:pt x="0" y="113"/>
                  </a:moveTo>
                  <a:lnTo>
                    <a:pt x="35" y="113"/>
                  </a:lnTo>
                  <a:lnTo>
                    <a:pt x="74" y="113"/>
                  </a:lnTo>
                  <a:lnTo>
                    <a:pt x="109" y="113"/>
                  </a:lnTo>
                  <a:lnTo>
                    <a:pt x="149" y="113"/>
                  </a:lnTo>
                  <a:lnTo>
                    <a:pt x="184" y="113"/>
                  </a:lnTo>
                  <a:lnTo>
                    <a:pt x="223" y="113"/>
                  </a:lnTo>
                  <a:lnTo>
                    <a:pt x="258" y="113"/>
                  </a:lnTo>
                  <a:lnTo>
                    <a:pt x="298" y="113"/>
                  </a:lnTo>
                  <a:lnTo>
                    <a:pt x="333" y="113"/>
                  </a:lnTo>
                  <a:lnTo>
                    <a:pt x="372" y="113"/>
                  </a:lnTo>
                  <a:lnTo>
                    <a:pt x="407" y="113"/>
                  </a:lnTo>
                  <a:lnTo>
                    <a:pt x="446" y="113"/>
                  </a:lnTo>
                  <a:lnTo>
                    <a:pt x="486" y="113"/>
                  </a:lnTo>
                  <a:lnTo>
                    <a:pt x="521" y="113"/>
                  </a:lnTo>
                  <a:lnTo>
                    <a:pt x="560" y="113"/>
                  </a:lnTo>
                  <a:lnTo>
                    <a:pt x="595" y="113"/>
                  </a:lnTo>
                  <a:lnTo>
                    <a:pt x="635" y="113"/>
                  </a:lnTo>
                  <a:lnTo>
                    <a:pt x="670" y="113"/>
                  </a:lnTo>
                  <a:lnTo>
                    <a:pt x="709" y="113"/>
                  </a:lnTo>
                  <a:lnTo>
                    <a:pt x="744" y="113"/>
                  </a:lnTo>
                  <a:lnTo>
                    <a:pt x="784" y="113"/>
                  </a:lnTo>
                  <a:lnTo>
                    <a:pt x="819" y="113"/>
                  </a:lnTo>
                  <a:lnTo>
                    <a:pt x="858" y="113"/>
                  </a:lnTo>
                  <a:lnTo>
                    <a:pt x="897" y="113"/>
                  </a:lnTo>
                  <a:lnTo>
                    <a:pt x="933" y="113"/>
                  </a:lnTo>
                  <a:lnTo>
                    <a:pt x="972" y="109"/>
                  </a:lnTo>
                  <a:lnTo>
                    <a:pt x="1007" y="105"/>
                  </a:lnTo>
                  <a:lnTo>
                    <a:pt x="1046" y="101"/>
                  </a:lnTo>
                  <a:lnTo>
                    <a:pt x="1082" y="97"/>
                  </a:lnTo>
                  <a:lnTo>
                    <a:pt x="1121" y="86"/>
                  </a:lnTo>
                  <a:lnTo>
                    <a:pt x="1156" y="54"/>
                  </a:lnTo>
                  <a:lnTo>
                    <a:pt x="1195" y="31"/>
                  </a:lnTo>
                  <a:lnTo>
                    <a:pt x="1231" y="15"/>
                  </a:lnTo>
                  <a:lnTo>
                    <a:pt x="1270" y="7"/>
                  </a:lnTo>
                  <a:lnTo>
                    <a:pt x="1309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28" name="Freeform 125"/>
            <p:cNvSpPr>
              <a:spLocks/>
            </p:cNvSpPr>
            <p:nvPr/>
          </p:nvSpPr>
          <p:spPr bwMode="auto">
            <a:xfrm>
              <a:off x="1144" y="514"/>
              <a:ext cx="1310" cy="588"/>
            </a:xfrm>
            <a:custGeom>
              <a:avLst/>
              <a:gdLst>
                <a:gd name="T0" fmla="*/ 0 w 1310"/>
                <a:gd name="T1" fmla="*/ 587 h 588"/>
                <a:gd name="T2" fmla="*/ 35 w 1310"/>
                <a:gd name="T3" fmla="*/ 587 h 588"/>
                <a:gd name="T4" fmla="*/ 74 w 1310"/>
                <a:gd name="T5" fmla="*/ 587 h 588"/>
                <a:gd name="T6" fmla="*/ 109 w 1310"/>
                <a:gd name="T7" fmla="*/ 587 h 588"/>
                <a:gd name="T8" fmla="*/ 149 w 1310"/>
                <a:gd name="T9" fmla="*/ 587 h 588"/>
                <a:gd name="T10" fmla="*/ 184 w 1310"/>
                <a:gd name="T11" fmla="*/ 587 h 588"/>
                <a:gd name="T12" fmla="*/ 223 w 1310"/>
                <a:gd name="T13" fmla="*/ 587 h 588"/>
                <a:gd name="T14" fmla="*/ 258 w 1310"/>
                <a:gd name="T15" fmla="*/ 587 h 588"/>
                <a:gd name="T16" fmla="*/ 298 w 1310"/>
                <a:gd name="T17" fmla="*/ 587 h 588"/>
                <a:gd name="T18" fmla="*/ 333 w 1310"/>
                <a:gd name="T19" fmla="*/ 579 h 588"/>
                <a:gd name="T20" fmla="*/ 372 w 1310"/>
                <a:gd name="T21" fmla="*/ 571 h 588"/>
                <a:gd name="T22" fmla="*/ 407 w 1310"/>
                <a:gd name="T23" fmla="*/ 563 h 588"/>
                <a:gd name="T24" fmla="*/ 446 w 1310"/>
                <a:gd name="T25" fmla="*/ 552 h 588"/>
                <a:gd name="T26" fmla="*/ 486 w 1310"/>
                <a:gd name="T27" fmla="*/ 540 h 588"/>
                <a:gd name="T28" fmla="*/ 521 w 1310"/>
                <a:gd name="T29" fmla="*/ 524 h 588"/>
                <a:gd name="T30" fmla="*/ 560 w 1310"/>
                <a:gd name="T31" fmla="*/ 505 h 588"/>
                <a:gd name="T32" fmla="*/ 595 w 1310"/>
                <a:gd name="T33" fmla="*/ 481 h 588"/>
                <a:gd name="T34" fmla="*/ 635 w 1310"/>
                <a:gd name="T35" fmla="*/ 462 h 588"/>
                <a:gd name="T36" fmla="*/ 670 w 1310"/>
                <a:gd name="T37" fmla="*/ 442 h 588"/>
                <a:gd name="T38" fmla="*/ 709 w 1310"/>
                <a:gd name="T39" fmla="*/ 423 h 588"/>
                <a:gd name="T40" fmla="*/ 744 w 1310"/>
                <a:gd name="T41" fmla="*/ 403 h 588"/>
                <a:gd name="T42" fmla="*/ 784 w 1310"/>
                <a:gd name="T43" fmla="*/ 387 h 588"/>
                <a:gd name="T44" fmla="*/ 819 w 1310"/>
                <a:gd name="T45" fmla="*/ 372 h 588"/>
                <a:gd name="T46" fmla="*/ 858 w 1310"/>
                <a:gd name="T47" fmla="*/ 360 h 588"/>
                <a:gd name="T48" fmla="*/ 897 w 1310"/>
                <a:gd name="T49" fmla="*/ 352 h 588"/>
                <a:gd name="T50" fmla="*/ 933 w 1310"/>
                <a:gd name="T51" fmla="*/ 344 h 588"/>
                <a:gd name="T52" fmla="*/ 972 w 1310"/>
                <a:gd name="T53" fmla="*/ 337 h 588"/>
                <a:gd name="T54" fmla="*/ 1007 w 1310"/>
                <a:gd name="T55" fmla="*/ 333 h 588"/>
                <a:gd name="T56" fmla="*/ 1046 w 1310"/>
                <a:gd name="T57" fmla="*/ 329 h 588"/>
                <a:gd name="T58" fmla="*/ 1082 w 1310"/>
                <a:gd name="T59" fmla="*/ 325 h 588"/>
                <a:gd name="T60" fmla="*/ 1121 w 1310"/>
                <a:gd name="T61" fmla="*/ 251 h 588"/>
                <a:gd name="T62" fmla="*/ 1156 w 1310"/>
                <a:gd name="T63" fmla="*/ 110 h 588"/>
                <a:gd name="T64" fmla="*/ 1195 w 1310"/>
                <a:gd name="T65" fmla="*/ 47 h 588"/>
                <a:gd name="T66" fmla="*/ 1231 w 1310"/>
                <a:gd name="T67" fmla="*/ 28 h 588"/>
                <a:gd name="T68" fmla="*/ 1270 w 1310"/>
                <a:gd name="T69" fmla="*/ 12 h 588"/>
                <a:gd name="T70" fmla="*/ 1309 w 1310"/>
                <a:gd name="T71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0" h="588">
                  <a:moveTo>
                    <a:pt x="0" y="587"/>
                  </a:moveTo>
                  <a:lnTo>
                    <a:pt x="35" y="587"/>
                  </a:lnTo>
                  <a:lnTo>
                    <a:pt x="74" y="587"/>
                  </a:lnTo>
                  <a:lnTo>
                    <a:pt x="109" y="587"/>
                  </a:lnTo>
                  <a:lnTo>
                    <a:pt x="149" y="587"/>
                  </a:lnTo>
                  <a:lnTo>
                    <a:pt x="184" y="587"/>
                  </a:lnTo>
                  <a:lnTo>
                    <a:pt x="223" y="587"/>
                  </a:lnTo>
                  <a:lnTo>
                    <a:pt x="258" y="587"/>
                  </a:lnTo>
                  <a:lnTo>
                    <a:pt x="298" y="587"/>
                  </a:lnTo>
                  <a:lnTo>
                    <a:pt x="333" y="579"/>
                  </a:lnTo>
                  <a:lnTo>
                    <a:pt x="372" y="571"/>
                  </a:lnTo>
                  <a:lnTo>
                    <a:pt x="407" y="563"/>
                  </a:lnTo>
                  <a:lnTo>
                    <a:pt x="446" y="552"/>
                  </a:lnTo>
                  <a:lnTo>
                    <a:pt x="486" y="540"/>
                  </a:lnTo>
                  <a:lnTo>
                    <a:pt x="521" y="524"/>
                  </a:lnTo>
                  <a:lnTo>
                    <a:pt x="560" y="505"/>
                  </a:lnTo>
                  <a:lnTo>
                    <a:pt x="595" y="481"/>
                  </a:lnTo>
                  <a:lnTo>
                    <a:pt x="635" y="462"/>
                  </a:lnTo>
                  <a:lnTo>
                    <a:pt x="670" y="442"/>
                  </a:lnTo>
                  <a:lnTo>
                    <a:pt x="709" y="423"/>
                  </a:lnTo>
                  <a:lnTo>
                    <a:pt x="744" y="403"/>
                  </a:lnTo>
                  <a:lnTo>
                    <a:pt x="784" y="387"/>
                  </a:lnTo>
                  <a:lnTo>
                    <a:pt x="819" y="372"/>
                  </a:lnTo>
                  <a:lnTo>
                    <a:pt x="858" y="360"/>
                  </a:lnTo>
                  <a:lnTo>
                    <a:pt x="897" y="352"/>
                  </a:lnTo>
                  <a:lnTo>
                    <a:pt x="933" y="344"/>
                  </a:lnTo>
                  <a:lnTo>
                    <a:pt x="972" y="337"/>
                  </a:lnTo>
                  <a:lnTo>
                    <a:pt x="1007" y="333"/>
                  </a:lnTo>
                  <a:lnTo>
                    <a:pt x="1046" y="329"/>
                  </a:lnTo>
                  <a:lnTo>
                    <a:pt x="1082" y="325"/>
                  </a:lnTo>
                  <a:lnTo>
                    <a:pt x="1121" y="251"/>
                  </a:lnTo>
                  <a:lnTo>
                    <a:pt x="1156" y="110"/>
                  </a:lnTo>
                  <a:lnTo>
                    <a:pt x="1195" y="47"/>
                  </a:lnTo>
                  <a:lnTo>
                    <a:pt x="1231" y="28"/>
                  </a:lnTo>
                  <a:lnTo>
                    <a:pt x="1270" y="12"/>
                  </a:lnTo>
                  <a:lnTo>
                    <a:pt x="1309" y="0"/>
                  </a:lnTo>
                </a:path>
              </a:pathLst>
            </a:custGeom>
            <a:noFill/>
            <a:ln w="12700" cap="rnd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29" name="Freeform 126"/>
            <p:cNvSpPr>
              <a:spLocks/>
            </p:cNvSpPr>
            <p:nvPr/>
          </p:nvSpPr>
          <p:spPr bwMode="auto">
            <a:xfrm>
              <a:off x="1144" y="530"/>
              <a:ext cx="1310" cy="658"/>
            </a:xfrm>
            <a:custGeom>
              <a:avLst/>
              <a:gdLst>
                <a:gd name="T0" fmla="*/ 0 w 1310"/>
                <a:gd name="T1" fmla="*/ 657 h 658"/>
                <a:gd name="T2" fmla="*/ 35 w 1310"/>
                <a:gd name="T3" fmla="*/ 649 h 658"/>
                <a:gd name="T4" fmla="*/ 74 w 1310"/>
                <a:gd name="T5" fmla="*/ 645 h 658"/>
                <a:gd name="T6" fmla="*/ 109 w 1310"/>
                <a:gd name="T7" fmla="*/ 637 h 658"/>
                <a:gd name="T8" fmla="*/ 149 w 1310"/>
                <a:gd name="T9" fmla="*/ 630 h 658"/>
                <a:gd name="T10" fmla="*/ 184 w 1310"/>
                <a:gd name="T11" fmla="*/ 622 h 658"/>
                <a:gd name="T12" fmla="*/ 223 w 1310"/>
                <a:gd name="T13" fmla="*/ 614 h 658"/>
                <a:gd name="T14" fmla="*/ 258 w 1310"/>
                <a:gd name="T15" fmla="*/ 606 h 658"/>
                <a:gd name="T16" fmla="*/ 298 w 1310"/>
                <a:gd name="T17" fmla="*/ 594 h 658"/>
                <a:gd name="T18" fmla="*/ 333 w 1310"/>
                <a:gd name="T19" fmla="*/ 583 h 658"/>
                <a:gd name="T20" fmla="*/ 372 w 1310"/>
                <a:gd name="T21" fmla="*/ 571 h 658"/>
                <a:gd name="T22" fmla="*/ 407 w 1310"/>
                <a:gd name="T23" fmla="*/ 563 h 658"/>
                <a:gd name="T24" fmla="*/ 446 w 1310"/>
                <a:gd name="T25" fmla="*/ 551 h 658"/>
                <a:gd name="T26" fmla="*/ 486 w 1310"/>
                <a:gd name="T27" fmla="*/ 536 h 658"/>
                <a:gd name="T28" fmla="*/ 521 w 1310"/>
                <a:gd name="T29" fmla="*/ 524 h 658"/>
                <a:gd name="T30" fmla="*/ 560 w 1310"/>
                <a:gd name="T31" fmla="*/ 512 h 658"/>
                <a:gd name="T32" fmla="*/ 595 w 1310"/>
                <a:gd name="T33" fmla="*/ 501 h 658"/>
                <a:gd name="T34" fmla="*/ 635 w 1310"/>
                <a:gd name="T35" fmla="*/ 485 h 658"/>
                <a:gd name="T36" fmla="*/ 670 w 1310"/>
                <a:gd name="T37" fmla="*/ 473 h 658"/>
                <a:gd name="T38" fmla="*/ 709 w 1310"/>
                <a:gd name="T39" fmla="*/ 457 h 658"/>
                <a:gd name="T40" fmla="*/ 744 w 1310"/>
                <a:gd name="T41" fmla="*/ 442 h 658"/>
                <a:gd name="T42" fmla="*/ 784 w 1310"/>
                <a:gd name="T43" fmla="*/ 422 h 658"/>
                <a:gd name="T44" fmla="*/ 819 w 1310"/>
                <a:gd name="T45" fmla="*/ 403 h 658"/>
                <a:gd name="T46" fmla="*/ 858 w 1310"/>
                <a:gd name="T47" fmla="*/ 383 h 658"/>
                <a:gd name="T48" fmla="*/ 897 w 1310"/>
                <a:gd name="T49" fmla="*/ 364 h 658"/>
                <a:gd name="T50" fmla="*/ 933 w 1310"/>
                <a:gd name="T51" fmla="*/ 340 h 658"/>
                <a:gd name="T52" fmla="*/ 972 w 1310"/>
                <a:gd name="T53" fmla="*/ 313 h 658"/>
                <a:gd name="T54" fmla="*/ 1007 w 1310"/>
                <a:gd name="T55" fmla="*/ 281 h 658"/>
                <a:gd name="T56" fmla="*/ 1046 w 1310"/>
                <a:gd name="T57" fmla="*/ 246 h 658"/>
                <a:gd name="T58" fmla="*/ 1082 w 1310"/>
                <a:gd name="T59" fmla="*/ 203 h 658"/>
                <a:gd name="T60" fmla="*/ 1121 w 1310"/>
                <a:gd name="T61" fmla="*/ 148 h 658"/>
                <a:gd name="T62" fmla="*/ 1156 w 1310"/>
                <a:gd name="T63" fmla="*/ 98 h 658"/>
                <a:gd name="T64" fmla="*/ 1195 w 1310"/>
                <a:gd name="T65" fmla="*/ 66 h 658"/>
                <a:gd name="T66" fmla="*/ 1231 w 1310"/>
                <a:gd name="T67" fmla="*/ 39 h 658"/>
                <a:gd name="T68" fmla="*/ 1270 w 1310"/>
                <a:gd name="T69" fmla="*/ 19 h 658"/>
                <a:gd name="T70" fmla="*/ 1309 w 1310"/>
                <a:gd name="T71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0" h="658">
                  <a:moveTo>
                    <a:pt x="0" y="657"/>
                  </a:moveTo>
                  <a:lnTo>
                    <a:pt x="35" y="649"/>
                  </a:lnTo>
                  <a:lnTo>
                    <a:pt x="74" y="645"/>
                  </a:lnTo>
                  <a:lnTo>
                    <a:pt x="109" y="637"/>
                  </a:lnTo>
                  <a:lnTo>
                    <a:pt x="149" y="630"/>
                  </a:lnTo>
                  <a:lnTo>
                    <a:pt x="184" y="622"/>
                  </a:lnTo>
                  <a:lnTo>
                    <a:pt x="223" y="614"/>
                  </a:lnTo>
                  <a:lnTo>
                    <a:pt x="258" y="606"/>
                  </a:lnTo>
                  <a:lnTo>
                    <a:pt x="298" y="594"/>
                  </a:lnTo>
                  <a:lnTo>
                    <a:pt x="333" y="583"/>
                  </a:lnTo>
                  <a:lnTo>
                    <a:pt x="372" y="571"/>
                  </a:lnTo>
                  <a:lnTo>
                    <a:pt x="407" y="563"/>
                  </a:lnTo>
                  <a:lnTo>
                    <a:pt x="446" y="551"/>
                  </a:lnTo>
                  <a:lnTo>
                    <a:pt x="486" y="536"/>
                  </a:lnTo>
                  <a:lnTo>
                    <a:pt x="521" y="524"/>
                  </a:lnTo>
                  <a:lnTo>
                    <a:pt x="560" y="512"/>
                  </a:lnTo>
                  <a:lnTo>
                    <a:pt x="595" y="501"/>
                  </a:lnTo>
                  <a:lnTo>
                    <a:pt x="635" y="485"/>
                  </a:lnTo>
                  <a:lnTo>
                    <a:pt x="670" y="473"/>
                  </a:lnTo>
                  <a:lnTo>
                    <a:pt x="709" y="457"/>
                  </a:lnTo>
                  <a:lnTo>
                    <a:pt x="744" y="442"/>
                  </a:lnTo>
                  <a:lnTo>
                    <a:pt x="784" y="422"/>
                  </a:lnTo>
                  <a:lnTo>
                    <a:pt x="819" y="403"/>
                  </a:lnTo>
                  <a:lnTo>
                    <a:pt x="858" y="383"/>
                  </a:lnTo>
                  <a:lnTo>
                    <a:pt x="897" y="364"/>
                  </a:lnTo>
                  <a:lnTo>
                    <a:pt x="933" y="340"/>
                  </a:lnTo>
                  <a:lnTo>
                    <a:pt x="972" y="313"/>
                  </a:lnTo>
                  <a:lnTo>
                    <a:pt x="1007" y="281"/>
                  </a:lnTo>
                  <a:lnTo>
                    <a:pt x="1046" y="246"/>
                  </a:lnTo>
                  <a:lnTo>
                    <a:pt x="1082" y="203"/>
                  </a:lnTo>
                  <a:lnTo>
                    <a:pt x="1121" y="148"/>
                  </a:lnTo>
                  <a:lnTo>
                    <a:pt x="1156" y="98"/>
                  </a:lnTo>
                  <a:lnTo>
                    <a:pt x="1195" y="66"/>
                  </a:lnTo>
                  <a:lnTo>
                    <a:pt x="1231" y="39"/>
                  </a:lnTo>
                  <a:lnTo>
                    <a:pt x="1270" y="19"/>
                  </a:lnTo>
                  <a:lnTo>
                    <a:pt x="1309" y="0"/>
                  </a:lnTo>
                </a:path>
              </a:pathLst>
            </a:custGeom>
            <a:noFill/>
            <a:ln w="127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30" name="Freeform 127"/>
            <p:cNvSpPr>
              <a:spLocks/>
            </p:cNvSpPr>
            <p:nvPr/>
          </p:nvSpPr>
          <p:spPr bwMode="auto">
            <a:xfrm>
              <a:off x="1144" y="581"/>
              <a:ext cx="1310" cy="345"/>
            </a:xfrm>
            <a:custGeom>
              <a:avLst/>
              <a:gdLst>
                <a:gd name="T0" fmla="*/ 0 w 1310"/>
                <a:gd name="T1" fmla="*/ 125 h 345"/>
                <a:gd name="T2" fmla="*/ 35 w 1310"/>
                <a:gd name="T3" fmla="*/ 7 h 345"/>
                <a:gd name="T4" fmla="*/ 74 w 1310"/>
                <a:gd name="T5" fmla="*/ 0 h 345"/>
                <a:gd name="T6" fmla="*/ 109 w 1310"/>
                <a:gd name="T7" fmla="*/ 11 h 345"/>
                <a:gd name="T8" fmla="*/ 149 w 1310"/>
                <a:gd name="T9" fmla="*/ 31 h 345"/>
                <a:gd name="T10" fmla="*/ 184 w 1310"/>
                <a:gd name="T11" fmla="*/ 51 h 345"/>
                <a:gd name="T12" fmla="*/ 223 w 1310"/>
                <a:gd name="T13" fmla="*/ 66 h 345"/>
                <a:gd name="T14" fmla="*/ 258 w 1310"/>
                <a:gd name="T15" fmla="*/ 82 h 345"/>
                <a:gd name="T16" fmla="*/ 298 w 1310"/>
                <a:gd name="T17" fmla="*/ 94 h 345"/>
                <a:gd name="T18" fmla="*/ 333 w 1310"/>
                <a:gd name="T19" fmla="*/ 101 h 345"/>
                <a:gd name="T20" fmla="*/ 372 w 1310"/>
                <a:gd name="T21" fmla="*/ 105 h 345"/>
                <a:gd name="T22" fmla="*/ 407 w 1310"/>
                <a:gd name="T23" fmla="*/ 113 h 345"/>
                <a:gd name="T24" fmla="*/ 446 w 1310"/>
                <a:gd name="T25" fmla="*/ 113 h 345"/>
                <a:gd name="T26" fmla="*/ 486 w 1310"/>
                <a:gd name="T27" fmla="*/ 117 h 345"/>
                <a:gd name="T28" fmla="*/ 521 w 1310"/>
                <a:gd name="T29" fmla="*/ 117 h 345"/>
                <a:gd name="T30" fmla="*/ 560 w 1310"/>
                <a:gd name="T31" fmla="*/ 117 h 345"/>
                <a:gd name="T32" fmla="*/ 595 w 1310"/>
                <a:gd name="T33" fmla="*/ 117 h 345"/>
                <a:gd name="T34" fmla="*/ 635 w 1310"/>
                <a:gd name="T35" fmla="*/ 121 h 345"/>
                <a:gd name="T36" fmla="*/ 670 w 1310"/>
                <a:gd name="T37" fmla="*/ 121 h 345"/>
                <a:gd name="T38" fmla="*/ 709 w 1310"/>
                <a:gd name="T39" fmla="*/ 125 h 345"/>
                <a:gd name="T40" fmla="*/ 744 w 1310"/>
                <a:gd name="T41" fmla="*/ 125 h 345"/>
                <a:gd name="T42" fmla="*/ 784 w 1310"/>
                <a:gd name="T43" fmla="*/ 129 h 345"/>
                <a:gd name="T44" fmla="*/ 819 w 1310"/>
                <a:gd name="T45" fmla="*/ 133 h 345"/>
                <a:gd name="T46" fmla="*/ 858 w 1310"/>
                <a:gd name="T47" fmla="*/ 137 h 345"/>
                <a:gd name="T48" fmla="*/ 897 w 1310"/>
                <a:gd name="T49" fmla="*/ 148 h 345"/>
                <a:gd name="T50" fmla="*/ 933 w 1310"/>
                <a:gd name="T51" fmla="*/ 164 h 345"/>
                <a:gd name="T52" fmla="*/ 972 w 1310"/>
                <a:gd name="T53" fmla="*/ 187 h 345"/>
                <a:gd name="T54" fmla="*/ 1007 w 1310"/>
                <a:gd name="T55" fmla="*/ 207 h 345"/>
                <a:gd name="T56" fmla="*/ 1046 w 1310"/>
                <a:gd name="T57" fmla="*/ 234 h 345"/>
                <a:gd name="T58" fmla="*/ 1082 w 1310"/>
                <a:gd name="T59" fmla="*/ 227 h 345"/>
                <a:gd name="T60" fmla="*/ 1121 w 1310"/>
                <a:gd name="T61" fmla="*/ 273 h 345"/>
                <a:gd name="T62" fmla="*/ 1156 w 1310"/>
                <a:gd name="T63" fmla="*/ 320 h 345"/>
                <a:gd name="T64" fmla="*/ 1195 w 1310"/>
                <a:gd name="T65" fmla="*/ 324 h 345"/>
                <a:gd name="T66" fmla="*/ 1231 w 1310"/>
                <a:gd name="T67" fmla="*/ 328 h 345"/>
                <a:gd name="T68" fmla="*/ 1270 w 1310"/>
                <a:gd name="T69" fmla="*/ 336 h 345"/>
                <a:gd name="T70" fmla="*/ 1309 w 1310"/>
                <a:gd name="T71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0" h="345">
                  <a:moveTo>
                    <a:pt x="0" y="125"/>
                  </a:moveTo>
                  <a:lnTo>
                    <a:pt x="35" y="7"/>
                  </a:lnTo>
                  <a:lnTo>
                    <a:pt x="74" y="0"/>
                  </a:lnTo>
                  <a:lnTo>
                    <a:pt x="109" y="11"/>
                  </a:lnTo>
                  <a:lnTo>
                    <a:pt x="149" y="31"/>
                  </a:lnTo>
                  <a:lnTo>
                    <a:pt x="184" y="51"/>
                  </a:lnTo>
                  <a:lnTo>
                    <a:pt x="223" y="66"/>
                  </a:lnTo>
                  <a:lnTo>
                    <a:pt x="258" y="82"/>
                  </a:lnTo>
                  <a:lnTo>
                    <a:pt x="298" y="94"/>
                  </a:lnTo>
                  <a:lnTo>
                    <a:pt x="333" y="101"/>
                  </a:lnTo>
                  <a:lnTo>
                    <a:pt x="372" y="105"/>
                  </a:lnTo>
                  <a:lnTo>
                    <a:pt x="407" y="113"/>
                  </a:lnTo>
                  <a:lnTo>
                    <a:pt x="446" y="113"/>
                  </a:lnTo>
                  <a:lnTo>
                    <a:pt x="486" y="117"/>
                  </a:lnTo>
                  <a:lnTo>
                    <a:pt x="521" y="117"/>
                  </a:lnTo>
                  <a:lnTo>
                    <a:pt x="560" y="117"/>
                  </a:lnTo>
                  <a:lnTo>
                    <a:pt x="595" y="117"/>
                  </a:lnTo>
                  <a:lnTo>
                    <a:pt x="635" y="121"/>
                  </a:lnTo>
                  <a:lnTo>
                    <a:pt x="670" y="121"/>
                  </a:lnTo>
                  <a:lnTo>
                    <a:pt x="709" y="125"/>
                  </a:lnTo>
                  <a:lnTo>
                    <a:pt x="744" y="125"/>
                  </a:lnTo>
                  <a:lnTo>
                    <a:pt x="784" y="129"/>
                  </a:lnTo>
                  <a:lnTo>
                    <a:pt x="819" y="133"/>
                  </a:lnTo>
                  <a:lnTo>
                    <a:pt x="858" y="137"/>
                  </a:lnTo>
                  <a:lnTo>
                    <a:pt x="897" y="148"/>
                  </a:lnTo>
                  <a:lnTo>
                    <a:pt x="933" y="164"/>
                  </a:lnTo>
                  <a:lnTo>
                    <a:pt x="972" y="187"/>
                  </a:lnTo>
                  <a:lnTo>
                    <a:pt x="1007" y="207"/>
                  </a:lnTo>
                  <a:lnTo>
                    <a:pt x="1046" y="234"/>
                  </a:lnTo>
                  <a:lnTo>
                    <a:pt x="1082" y="227"/>
                  </a:lnTo>
                  <a:lnTo>
                    <a:pt x="1121" y="273"/>
                  </a:lnTo>
                  <a:lnTo>
                    <a:pt x="1156" y="320"/>
                  </a:lnTo>
                  <a:lnTo>
                    <a:pt x="1195" y="324"/>
                  </a:lnTo>
                  <a:lnTo>
                    <a:pt x="1231" y="328"/>
                  </a:lnTo>
                  <a:lnTo>
                    <a:pt x="1270" y="336"/>
                  </a:lnTo>
                  <a:lnTo>
                    <a:pt x="1309" y="344"/>
                  </a:lnTo>
                </a:path>
              </a:pathLst>
            </a:custGeom>
            <a:noFill/>
            <a:ln w="127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31" name="Freeform 128"/>
            <p:cNvSpPr>
              <a:spLocks/>
            </p:cNvSpPr>
            <p:nvPr/>
          </p:nvSpPr>
          <p:spPr bwMode="auto">
            <a:xfrm>
              <a:off x="1144" y="581"/>
              <a:ext cx="1310" cy="349"/>
            </a:xfrm>
            <a:custGeom>
              <a:avLst/>
              <a:gdLst>
                <a:gd name="T0" fmla="*/ 0 w 1310"/>
                <a:gd name="T1" fmla="*/ 305 h 349"/>
                <a:gd name="T2" fmla="*/ 35 w 1310"/>
                <a:gd name="T3" fmla="*/ 344 h 349"/>
                <a:gd name="T4" fmla="*/ 74 w 1310"/>
                <a:gd name="T5" fmla="*/ 348 h 349"/>
                <a:gd name="T6" fmla="*/ 109 w 1310"/>
                <a:gd name="T7" fmla="*/ 344 h 349"/>
                <a:gd name="T8" fmla="*/ 149 w 1310"/>
                <a:gd name="T9" fmla="*/ 340 h 349"/>
                <a:gd name="T10" fmla="*/ 184 w 1310"/>
                <a:gd name="T11" fmla="*/ 332 h 349"/>
                <a:gd name="T12" fmla="*/ 223 w 1310"/>
                <a:gd name="T13" fmla="*/ 328 h 349"/>
                <a:gd name="T14" fmla="*/ 258 w 1310"/>
                <a:gd name="T15" fmla="*/ 324 h 349"/>
                <a:gd name="T16" fmla="*/ 298 w 1310"/>
                <a:gd name="T17" fmla="*/ 324 h 349"/>
                <a:gd name="T18" fmla="*/ 333 w 1310"/>
                <a:gd name="T19" fmla="*/ 320 h 349"/>
                <a:gd name="T20" fmla="*/ 372 w 1310"/>
                <a:gd name="T21" fmla="*/ 317 h 349"/>
                <a:gd name="T22" fmla="*/ 407 w 1310"/>
                <a:gd name="T23" fmla="*/ 317 h 349"/>
                <a:gd name="T24" fmla="*/ 446 w 1310"/>
                <a:gd name="T25" fmla="*/ 317 h 349"/>
                <a:gd name="T26" fmla="*/ 486 w 1310"/>
                <a:gd name="T27" fmla="*/ 317 h 349"/>
                <a:gd name="T28" fmla="*/ 521 w 1310"/>
                <a:gd name="T29" fmla="*/ 317 h 349"/>
                <a:gd name="T30" fmla="*/ 560 w 1310"/>
                <a:gd name="T31" fmla="*/ 317 h 349"/>
                <a:gd name="T32" fmla="*/ 595 w 1310"/>
                <a:gd name="T33" fmla="*/ 317 h 349"/>
                <a:gd name="T34" fmla="*/ 635 w 1310"/>
                <a:gd name="T35" fmla="*/ 317 h 349"/>
                <a:gd name="T36" fmla="*/ 670 w 1310"/>
                <a:gd name="T37" fmla="*/ 313 h 349"/>
                <a:gd name="T38" fmla="*/ 709 w 1310"/>
                <a:gd name="T39" fmla="*/ 313 h 349"/>
                <a:gd name="T40" fmla="*/ 744 w 1310"/>
                <a:gd name="T41" fmla="*/ 309 h 349"/>
                <a:gd name="T42" fmla="*/ 784 w 1310"/>
                <a:gd name="T43" fmla="*/ 305 h 349"/>
                <a:gd name="T44" fmla="*/ 819 w 1310"/>
                <a:gd name="T45" fmla="*/ 297 h 349"/>
                <a:gd name="T46" fmla="*/ 858 w 1310"/>
                <a:gd name="T47" fmla="*/ 293 h 349"/>
                <a:gd name="T48" fmla="*/ 897 w 1310"/>
                <a:gd name="T49" fmla="*/ 281 h 349"/>
                <a:gd name="T50" fmla="*/ 933 w 1310"/>
                <a:gd name="T51" fmla="*/ 266 h 349"/>
                <a:gd name="T52" fmla="*/ 972 w 1310"/>
                <a:gd name="T53" fmla="*/ 246 h 349"/>
                <a:gd name="T54" fmla="*/ 1007 w 1310"/>
                <a:gd name="T55" fmla="*/ 219 h 349"/>
                <a:gd name="T56" fmla="*/ 1046 w 1310"/>
                <a:gd name="T57" fmla="*/ 180 h 349"/>
                <a:gd name="T58" fmla="*/ 1082 w 1310"/>
                <a:gd name="T59" fmla="*/ 94 h 349"/>
                <a:gd name="T60" fmla="*/ 1121 w 1310"/>
                <a:gd name="T61" fmla="*/ 0 h 349"/>
                <a:gd name="T62" fmla="*/ 1156 w 1310"/>
                <a:gd name="T63" fmla="*/ 47 h 349"/>
                <a:gd name="T64" fmla="*/ 1195 w 1310"/>
                <a:gd name="T65" fmla="*/ 227 h 349"/>
                <a:gd name="T66" fmla="*/ 1231 w 1310"/>
                <a:gd name="T67" fmla="*/ 270 h 349"/>
                <a:gd name="T68" fmla="*/ 1270 w 1310"/>
                <a:gd name="T69" fmla="*/ 281 h 349"/>
                <a:gd name="T70" fmla="*/ 1309 w 1310"/>
                <a:gd name="T71" fmla="*/ 28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0" h="349">
                  <a:moveTo>
                    <a:pt x="0" y="305"/>
                  </a:moveTo>
                  <a:lnTo>
                    <a:pt x="35" y="344"/>
                  </a:lnTo>
                  <a:lnTo>
                    <a:pt x="74" y="348"/>
                  </a:lnTo>
                  <a:lnTo>
                    <a:pt x="109" y="344"/>
                  </a:lnTo>
                  <a:lnTo>
                    <a:pt x="149" y="340"/>
                  </a:lnTo>
                  <a:lnTo>
                    <a:pt x="184" y="332"/>
                  </a:lnTo>
                  <a:lnTo>
                    <a:pt x="223" y="328"/>
                  </a:lnTo>
                  <a:lnTo>
                    <a:pt x="258" y="324"/>
                  </a:lnTo>
                  <a:lnTo>
                    <a:pt x="298" y="324"/>
                  </a:lnTo>
                  <a:lnTo>
                    <a:pt x="333" y="320"/>
                  </a:lnTo>
                  <a:lnTo>
                    <a:pt x="372" y="317"/>
                  </a:lnTo>
                  <a:lnTo>
                    <a:pt x="407" y="317"/>
                  </a:lnTo>
                  <a:lnTo>
                    <a:pt x="446" y="317"/>
                  </a:lnTo>
                  <a:lnTo>
                    <a:pt x="486" y="317"/>
                  </a:lnTo>
                  <a:lnTo>
                    <a:pt x="521" y="317"/>
                  </a:lnTo>
                  <a:lnTo>
                    <a:pt x="560" y="317"/>
                  </a:lnTo>
                  <a:lnTo>
                    <a:pt x="595" y="317"/>
                  </a:lnTo>
                  <a:lnTo>
                    <a:pt x="635" y="317"/>
                  </a:lnTo>
                  <a:lnTo>
                    <a:pt x="670" y="313"/>
                  </a:lnTo>
                  <a:lnTo>
                    <a:pt x="709" y="313"/>
                  </a:lnTo>
                  <a:lnTo>
                    <a:pt x="744" y="309"/>
                  </a:lnTo>
                  <a:lnTo>
                    <a:pt x="784" y="305"/>
                  </a:lnTo>
                  <a:lnTo>
                    <a:pt x="819" y="297"/>
                  </a:lnTo>
                  <a:lnTo>
                    <a:pt x="858" y="293"/>
                  </a:lnTo>
                  <a:lnTo>
                    <a:pt x="897" y="281"/>
                  </a:lnTo>
                  <a:lnTo>
                    <a:pt x="933" y="266"/>
                  </a:lnTo>
                  <a:lnTo>
                    <a:pt x="972" y="246"/>
                  </a:lnTo>
                  <a:lnTo>
                    <a:pt x="1007" y="219"/>
                  </a:lnTo>
                  <a:lnTo>
                    <a:pt x="1046" y="180"/>
                  </a:lnTo>
                  <a:lnTo>
                    <a:pt x="1082" y="94"/>
                  </a:lnTo>
                  <a:lnTo>
                    <a:pt x="1121" y="0"/>
                  </a:lnTo>
                  <a:lnTo>
                    <a:pt x="1156" y="47"/>
                  </a:lnTo>
                  <a:lnTo>
                    <a:pt x="1195" y="227"/>
                  </a:lnTo>
                  <a:lnTo>
                    <a:pt x="1231" y="270"/>
                  </a:lnTo>
                  <a:lnTo>
                    <a:pt x="1270" y="281"/>
                  </a:lnTo>
                  <a:lnTo>
                    <a:pt x="1309" y="281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1071" y="1173"/>
              <a:ext cx="146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" name="Rectangle 130"/>
            <p:cNvSpPr>
              <a:spLocks noChangeArrowheads="1"/>
            </p:cNvSpPr>
            <p:nvPr/>
          </p:nvSpPr>
          <p:spPr bwMode="auto">
            <a:xfrm>
              <a:off x="1232" y="1173"/>
              <a:ext cx="194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 50</a:t>
              </a:r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1412" y="117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100</a:t>
              </a:r>
            </a:p>
          </p:txBody>
        </p:sp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1600" y="117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150</a:t>
              </a:r>
            </a:p>
          </p:txBody>
        </p:sp>
        <p:sp>
          <p:nvSpPr>
            <p:cNvPr id="136" name="Rectangle 133"/>
            <p:cNvSpPr>
              <a:spLocks noChangeArrowheads="1"/>
            </p:cNvSpPr>
            <p:nvPr/>
          </p:nvSpPr>
          <p:spPr bwMode="auto">
            <a:xfrm>
              <a:off x="1784" y="117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200</a:t>
              </a:r>
            </a:p>
          </p:txBody>
        </p:sp>
        <p:sp>
          <p:nvSpPr>
            <p:cNvPr id="137" name="Rectangle 134"/>
            <p:cNvSpPr>
              <a:spLocks noChangeArrowheads="1"/>
            </p:cNvSpPr>
            <p:nvPr/>
          </p:nvSpPr>
          <p:spPr bwMode="auto">
            <a:xfrm>
              <a:off x="1973" y="117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250</a:t>
              </a:r>
            </a:p>
          </p:txBody>
        </p:sp>
        <p:sp>
          <p:nvSpPr>
            <p:cNvPr id="138" name="Rectangle 135"/>
            <p:cNvSpPr>
              <a:spLocks noChangeArrowheads="1"/>
            </p:cNvSpPr>
            <p:nvPr/>
          </p:nvSpPr>
          <p:spPr bwMode="auto">
            <a:xfrm>
              <a:off x="2161" y="117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300</a:t>
              </a:r>
            </a:p>
          </p:txBody>
        </p:sp>
        <p:sp>
          <p:nvSpPr>
            <p:cNvPr id="139" name="Rectangle 136"/>
            <p:cNvSpPr>
              <a:spLocks noChangeArrowheads="1"/>
            </p:cNvSpPr>
            <p:nvPr/>
          </p:nvSpPr>
          <p:spPr bwMode="auto">
            <a:xfrm>
              <a:off x="2349" y="1173"/>
              <a:ext cx="210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350</a:t>
              </a:r>
            </a:p>
          </p:txBody>
        </p:sp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1690" y="1247"/>
              <a:ext cx="231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800">
                  <a:solidFill>
                    <a:srgbClr val="000000"/>
                  </a:solidFill>
                </a:rPr>
                <a:t>Días</a:t>
              </a:r>
            </a:p>
          </p:txBody>
        </p:sp>
        <p:sp>
          <p:nvSpPr>
            <p:cNvPr id="141" name="Rectangle 138"/>
            <p:cNvSpPr>
              <a:spLocks noChangeArrowheads="1"/>
            </p:cNvSpPr>
            <p:nvPr/>
          </p:nvSpPr>
          <p:spPr bwMode="auto">
            <a:xfrm>
              <a:off x="389" y="1383"/>
              <a:ext cx="382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Productividad</a:t>
              </a:r>
            </a:p>
          </p:txBody>
        </p:sp>
        <p:sp>
          <p:nvSpPr>
            <p:cNvPr id="142" name="Rectangle 139"/>
            <p:cNvSpPr>
              <a:spLocks noChangeArrowheads="1"/>
            </p:cNvSpPr>
            <p:nvPr/>
          </p:nvSpPr>
          <p:spPr bwMode="auto">
            <a:xfrm>
              <a:off x="2016" y="1383"/>
              <a:ext cx="489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tarea/(tecnicos*dia)</a:t>
              </a:r>
            </a:p>
          </p:txBody>
        </p:sp>
        <p:sp>
          <p:nvSpPr>
            <p:cNvPr id="143" name="Line 140"/>
            <p:cNvSpPr>
              <a:spLocks noChangeShapeType="1"/>
            </p:cNvSpPr>
            <p:nvPr/>
          </p:nvSpPr>
          <p:spPr bwMode="auto">
            <a:xfrm>
              <a:off x="804" y="1437"/>
              <a:ext cx="120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44" name="Rectangle 141"/>
            <p:cNvSpPr>
              <a:spLocks noChangeArrowheads="1"/>
            </p:cNvSpPr>
            <p:nvPr/>
          </p:nvSpPr>
          <p:spPr bwMode="auto">
            <a:xfrm>
              <a:off x="389" y="1442"/>
              <a:ext cx="262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Calidad</a:t>
              </a:r>
            </a:p>
          </p:txBody>
        </p:sp>
        <p:sp>
          <p:nvSpPr>
            <p:cNvPr id="145" name="Rectangle 142"/>
            <p:cNvSpPr>
              <a:spLocks noChangeArrowheads="1"/>
            </p:cNvSpPr>
            <p:nvPr/>
          </p:nvSpPr>
          <p:spPr bwMode="auto">
            <a:xfrm>
              <a:off x="2169" y="1442"/>
              <a:ext cx="352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errores/tarea</a:t>
              </a:r>
            </a:p>
          </p:txBody>
        </p:sp>
        <p:sp>
          <p:nvSpPr>
            <p:cNvPr id="146" name="Line 143"/>
            <p:cNvSpPr>
              <a:spLocks noChangeShapeType="1"/>
            </p:cNvSpPr>
            <p:nvPr/>
          </p:nvSpPr>
          <p:spPr bwMode="auto">
            <a:xfrm>
              <a:off x="666" y="1496"/>
              <a:ext cx="1497" cy="0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47" name="Rectangle 144"/>
            <p:cNvSpPr>
              <a:spLocks noChangeArrowheads="1"/>
            </p:cNvSpPr>
            <p:nvPr/>
          </p:nvSpPr>
          <p:spPr bwMode="auto">
            <a:xfrm>
              <a:off x="389" y="1500"/>
              <a:ext cx="505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Tareas desarrolladas</a:t>
              </a:r>
            </a:p>
          </p:txBody>
        </p:sp>
        <p:sp>
          <p:nvSpPr>
            <p:cNvPr id="148" name="Rectangle 145"/>
            <p:cNvSpPr>
              <a:spLocks noChangeArrowheads="1"/>
            </p:cNvSpPr>
            <p:nvPr/>
          </p:nvSpPr>
          <p:spPr bwMode="auto">
            <a:xfrm>
              <a:off x="2329" y="1500"/>
              <a:ext cx="206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tarea</a:t>
              </a:r>
            </a:p>
          </p:txBody>
        </p:sp>
        <p:sp>
          <p:nvSpPr>
            <p:cNvPr id="149" name="Line 146"/>
            <p:cNvSpPr>
              <a:spLocks noChangeShapeType="1"/>
            </p:cNvSpPr>
            <p:nvPr/>
          </p:nvSpPr>
          <p:spPr bwMode="auto">
            <a:xfrm>
              <a:off x="941" y="1555"/>
              <a:ext cx="1382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50" name="Rectangle 147"/>
            <p:cNvSpPr>
              <a:spLocks noChangeArrowheads="1"/>
            </p:cNvSpPr>
            <p:nvPr/>
          </p:nvSpPr>
          <p:spPr bwMode="auto">
            <a:xfrm>
              <a:off x="389" y="1559"/>
              <a:ext cx="223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Coste</a:t>
              </a:r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2165" y="1559"/>
              <a:ext cx="352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tecnicos*dia</a:t>
              </a:r>
            </a:p>
          </p:txBody>
        </p:sp>
        <p:sp>
          <p:nvSpPr>
            <p:cNvPr id="152" name="Line 149"/>
            <p:cNvSpPr>
              <a:spLocks noChangeShapeType="1"/>
            </p:cNvSpPr>
            <p:nvPr/>
          </p:nvSpPr>
          <p:spPr bwMode="auto">
            <a:xfrm>
              <a:off x="631" y="1613"/>
              <a:ext cx="1528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389" y="1618"/>
              <a:ext cx="541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Duración del proyecto</a:t>
              </a:r>
            </a:p>
          </p:txBody>
        </p:sp>
        <p:sp>
          <p:nvSpPr>
            <p:cNvPr id="154" name="Rectangle 151"/>
            <p:cNvSpPr>
              <a:spLocks noChangeArrowheads="1"/>
            </p:cNvSpPr>
            <p:nvPr/>
          </p:nvSpPr>
          <p:spPr bwMode="auto">
            <a:xfrm>
              <a:off x="2369" y="1618"/>
              <a:ext cx="172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ES_tradnl" altLang="es-PE" sz="600">
                  <a:solidFill>
                    <a:srgbClr val="000000"/>
                  </a:solidFill>
                </a:rPr>
                <a:t>dia</a:t>
              </a:r>
            </a:p>
          </p:txBody>
        </p:sp>
        <p:sp>
          <p:nvSpPr>
            <p:cNvPr id="155" name="Line 152"/>
            <p:cNvSpPr>
              <a:spLocks noChangeShapeType="1"/>
            </p:cNvSpPr>
            <p:nvPr/>
          </p:nvSpPr>
          <p:spPr bwMode="auto">
            <a:xfrm>
              <a:off x="976" y="1672"/>
              <a:ext cx="138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PE"/>
            </a:p>
          </p:txBody>
        </p:sp>
      </p:grpSp>
      <p:sp>
        <p:nvSpPr>
          <p:cNvPr id="156" name="Text Box 153"/>
          <p:cNvSpPr txBox="1">
            <a:spLocks noChangeArrowheads="1"/>
          </p:cNvSpPr>
          <p:nvPr/>
        </p:nvSpPr>
        <p:spPr bwMode="auto">
          <a:xfrm>
            <a:off x="7459687" y="6600161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s-ES" altLang="es-PE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5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APLICACIONES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Formación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40"/>
          <p:cNvSpPr>
            <a:spLocks noChangeArrowheads="1"/>
          </p:cNvSpPr>
          <p:nvPr/>
        </p:nvSpPr>
        <p:spPr bwMode="auto">
          <a:xfrm>
            <a:off x="2399731" y="1935708"/>
            <a:ext cx="7975600" cy="457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s-PE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616256" y="4213771"/>
            <a:ext cx="18510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1500">
                <a:solidFill>
                  <a:srgbClr val="000000"/>
                </a:solidFill>
              </a:rPr>
              <a:t>         </a:t>
            </a:r>
            <a:r>
              <a:rPr lang="es-ES_tradnl" altLang="es-PE" sz="1500" b="1">
                <a:solidFill>
                  <a:srgbClr val="000000"/>
                </a:solidFill>
              </a:rPr>
              <a:t>  </a:t>
            </a:r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ERRORES</a:t>
            </a:r>
            <a:endParaRPr lang="es-ES_tradnl" altLang="es-PE">
              <a:solidFill>
                <a:srgbClr val="0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648131" y="3385096"/>
            <a:ext cx="1676400" cy="454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b="1">
                <a:solidFill>
                  <a:srgbClr val="000000"/>
                </a:solidFill>
                <a:latin typeface="CG Times" pitchFamily="18" charset="0"/>
              </a:rPr>
              <a:t> </a:t>
            </a:r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PRESIÓN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648969" y="4959896"/>
            <a:ext cx="24415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1500">
                <a:solidFill>
                  <a:srgbClr val="000000"/>
                </a:solidFill>
              </a:rPr>
              <a:t>	    </a:t>
            </a:r>
            <a:r>
              <a:rPr lang="es-ES_tradnl" altLang="es-PE" sz="2000">
                <a:solidFill>
                  <a:srgbClr val="000000"/>
                </a:solidFill>
              </a:rPr>
              <a:t> </a:t>
            </a:r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PÉRDIDAS</a:t>
            </a:r>
            <a:endParaRPr lang="es-ES_tradnl" altLang="es-PE" b="1">
              <a:solidFill>
                <a:srgbClr val="000000"/>
              </a:solidFill>
              <a:latin typeface="CG Times" pitchFamily="18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52531" y="6050508"/>
            <a:ext cx="2290763" cy="393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PRODUCTIVIDAD</a:t>
            </a:r>
            <a:endParaRPr lang="es-ES_tradnl" altLang="es-PE" sz="2000" b="1">
              <a:solidFill>
                <a:srgbClr val="000000"/>
              </a:solidFill>
              <a:latin typeface="CG Times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552131" y="3612108"/>
            <a:ext cx="2822575" cy="454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b="1">
                <a:solidFill>
                  <a:srgbClr val="000000"/>
                </a:solidFill>
                <a:latin typeface="CG Times" pitchFamily="18" charset="0"/>
              </a:rPr>
              <a:t>  </a:t>
            </a:r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CONTRATACIÓN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904931" y="4213771"/>
            <a:ext cx="20716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u="sng">
                <a:solidFill>
                  <a:srgbClr val="000066"/>
                </a:solidFill>
                <a:latin typeface="CG Times" pitchFamily="18" charset="0"/>
              </a:rPr>
              <a:t>PROGRESO</a:t>
            </a:r>
            <a:endParaRPr lang="es-ES_tradnl" altLang="es-PE" u="sng">
              <a:solidFill>
                <a:srgbClr val="000000"/>
              </a:solidFill>
              <a:latin typeface="CG Times" pitchFamily="18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380931" y="2240508"/>
            <a:ext cx="48006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b="1">
                <a:solidFill>
                  <a:srgbClr val="000000"/>
                </a:solidFill>
                <a:latin typeface="CG Times" pitchFamily="18" charset="0"/>
              </a:rPr>
              <a:t>          </a:t>
            </a:r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ESTIMACIONES INICIALES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981131" y="3307308"/>
            <a:ext cx="204628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>
                <a:solidFill>
                  <a:srgbClr val="000000"/>
                </a:solidFill>
                <a:latin typeface="CG Times" pitchFamily="18" charset="0"/>
              </a:rPr>
              <a:t>ESTIMACIONES</a:t>
            </a:r>
            <a:endParaRPr lang="es-ES_tradnl" altLang="es-PE" sz="2000" b="1">
              <a:solidFill>
                <a:srgbClr val="000000"/>
              </a:solidFill>
              <a:latin typeface="CG Times" pitchFamily="18" charset="0"/>
            </a:endParaRPr>
          </a:p>
        </p:txBody>
      </p:sp>
      <p:sp>
        <p:nvSpPr>
          <p:cNvPr id="15" name="Arc 11"/>
          <p:cNvSpPr>
            <a:spLocks/>
          </p:cNvSpPr>
          <p:nvPr/>
        </p:nvSpPr>
        <p:spPr bwMode="auto">
          <a:xfrm>
            <a:off x="7127306" y="3518446"/>
            <a:ext cx="1076325" cy="1236662"/>
          </a:xfrm>
          <a:custGeom>
            <a:avLst/>
            <a:gdLst>
              <a:gd name="G0" fmla="+- 7042 0 0"/>
              <a:gd name="G1" fmla="+- 0 0 0"/>
              <a:gd name="G2" fmla="+- 21600 0 0"/>
              <a:gd name="T0" fmla="*/ 15441 w 15441"/>
              <a:gd name="T1" fmla="*/ 19900 h 21600"/>
              <a:gd name="T2" fmla="*/ 0 w 15441"/>
              <a:gd name="T3" fmla="*/ 20420 h 21600"/>
              <a:gd name="T4" fmla="*/ 7042 w 15441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41" h="21600" fill="none" extrusionOk="0">
                <a:moveTo>
                  <a:pt x="15441" y="19900"/>
                </a:moveTo>
                <a:cubicBezTo>
                  <a:pt x="12782" y="21022"/>
                  <a:pt x="9927" y="21600"/>
                  <a:pt x="7042" y="21600"/>
                </a:cubicBezTo>
                <a:cubicBezTo>
                  <a:pt x="4645" y="21600"/>
                  <a:pt x="2265" y="21201"/>
                  <a:pt x="0" y="20419"/>
                </a:cubicBezTo>
              </a:path>
              <a:path w="15441" h="21600" stroke="0" extrusionOk="0">
                <a:moveTo>
                  <a:pt x="15441" y="19900"/>
                </a:moveTo>
                <a:cubicBezTo>
                  <a:pt x="12782" y="21022"/>
                  <a:pt x="9927" y="21600"/>
                  <a:pt x="7042" y="21600"/>
                </a:cubicBezTo>
                <a:cubicBezTo>
                  <a:pt x="4645" y="21600"/>
                  <a:pt x="2265" y="21201"/>
                  <a:pt x="0" y="20419"/>
                </a:cubicBezTo>
                <a:lnTo>
                  <a:pt x="7042" y="0"/>
                </a:lnTo>
                <a:close/>
              </a:path>
            </a:pathLst>
          </a:custGeom>
          <a:noFill/>
          <a:ln w="38100" cap="rnd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6" name="Arc 13"/>
          <p:cNvSpPr>
            <a:spLocks/>
          </p:cNvSpPr>
          <p:nvPr/>
        </p:nvSpPr>
        <p:spPr bwMode="auto">
          <a:xfrm>
            <a:off x="8487794" y="3688308"/>
            <a:ext cx="1074737" cy="46513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237 w 21237"/>
              <a:gd name="T1" fmla="*/ 3943 h 15590"/>
              <a:gd name="T2" fmla="*/ 14950 w 21237"/>
              <a:gd name="T3" fmla="*/ 15590 h 15590"/>
              <a:gd name="T4" fmla="*/ 0 w 21237"/>
              <a:gd name="T5" fmla="*/ 0 h 15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237" h="15590" fill="none" extrusionOk="0">
                <a:moveTo>
                  <a:pt x="21237" y="3943"/>
                </a:moveTo>
                <a:cubicBezTo>
                  <a:pt x="20411" y="8387"/>
                  <a:pt x="18212" y="12461"/>
                  <a:pt x="14950" y="15590"/>
                </a:cubicBezTo>
              </a:path>
              <a:path w="21237" h="15590" stroke="0" extrusionOk="0">
                <a:moveTo>
                  <a:pt x="21237" y="3943"/>
                </a:moveTo>
                <a:cubicBezTo>
                  <a:pt x="20411" y="8387"/>
                  <a:pt x="18212" y="12461"/>
                  <a:pt x="14950" y="15590"/>
                </a:cubicBezTo>
                <a:lnTo>
                  <a:pt x="0" y="0"/>
                </a:lnTo>
                <a:close/>
              </a:path>
            </a:pathLst>
          </a:custGeom>
          <a:noFill/>
          <a:ln w="38100" cap="rnd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7" name="Arc 17"/>
          <p:cNvSpPr>
            <a:spLocks/>
          </p:cNvSpPr>
          <p:nvPr/>
        </p:nvSpPr>
        <p:spPr bwMode="auto">
          <a:xfrm>
            <a:off x="3679256" y="4099471"/>
            <a:ext cx="900113" cy="790575"/>
          </a:xfrm>
          <a:custGeom>
            <a:avLst/>
            <a:gdLst>
              <a:gd name="G0" fmla="+- 21600 0 0"/>
              <a:gd name="G1" fmla="+- 10877 0 0"/>
              <a:gd name="G2" fmla="+- 21600 0 0"/>
              <a:gd name="T0" fmla="*/ 5604 w 21600"/>
              <a:gd name="T1" fmla="*/ 25392 h 25392"/>
              <a:gd name="T2" fmla="*/ 2938 w 21600"/>
              <a:gd name="T3" fmla="*/ 0 h 25392"/>
              <a:gd name="T4" fmla="*/ 21600 w 21600"/>
              <a:gd name="T5" fmla="*/ 10877 h 25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392" fill="none" extrusionOk="0">
                <a:moveTo>
                  <a:pt x="5603" y="25392"/>
                </a:moveTo>
                <a:cubicBezTo>
                  <a:pt x="1997" y="21417"/>
                  <a:pt x="0" y="16243"/>
                  <a:pt x="0" y="10877"/>
                </a:cubicBezTo>
                <a:cubicBezTo>
                  <a:pt x="0" y="7055"/>
                  <a:pt x="1013" y="3302"/>
                  <a:pt x="2938" y="0"/>
                </a:cubicBezTo>
              </a:path>
              <a:path w="21600" h="25392" stroke="0" extrusionOk="0">
                <a:moveTo>
                  <a:pt x="5603" y="25392"/>
                </a:moveTo>
                <a:cubicBezTo>
                  <a:pt x="1997" y="21417"/>
                  <a:pt x="0" y="16243"/>
                  <a:pt x="0" y="10877"/>
                </a:cubicBezTo>
                <a:cubicBezTo>
                  <a:pt x="0" y="7055"/>
                  <a:pt x="1013" y="3302"/>
                  <a:pt x="2938" y="0"/>
                </a:cubicBezTo>
                <a:lnTo>
                  <a:pt x="21600" y="10877"/>
                </a:lnTo>
                <a:close/>
              </a:path>
            </a:pathLst>
          </a:custGeom>
          <a:noFill/>
          <a:ln w="38100" cap="rnd">
            <a:solidFill>
              <a:srgbClr val="00808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8" name="Arc 19"/>
          <p:cNvSpPr>
            <a:spLocks/>
          </p:cNvSpPr>
          <p:nvPr/>
        </p:nvSpPr>
        <p:spPr bwMode="auto">
          <a:xfrm>
            <a:off x="7047931" y="3916908"/>
            <a:ext cx="2971800" cy="2362200"/>
          </a:xfrm>
          <a:custGeom>
            <a:avLst/>
            <a:gdLst>
              <a:gd name="G0" fmla="+- 0 0 0"/>
              <a:gd name="G1" fmla="+- 5094 0 0"/>
              <a:gd name="G2" fmla="+- 21600 0 0"/>
              <a:gd name="T0" fmla="*/ 20991 w 21600"/>
              <a:gd name="T1" fmla="*/ 0 h 24937"/>
              <a:gd name="T2" fmla="*/ 8533 w 21600"/>
              <a:gd name="T3" fmla="*/ 24937 h 24937"/>
              <a:gd name="T4" fmla="*/ 0 w 21600"/>
              <a:gd name="T5" fmla="*/ 5094 h 24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937" fill="none" extrusionOk="0">
                <a:moveTo>
                  <a:pt x="20990" y="0"/>
                </a:moveTo>
                <a:cubicBezTo>
                  <a:pt x="21395" y="1667"/>
                  <a:pt x="21600" y="3377"/>
                  <a:pt x="21600" y="5094"/>
                </a:cubicBezTo>
                <a:cubicBezTo>
                  <a:pt x="21600" y="13724"/>
                  <a:pt x="16461" y="21527"/>
                  <a:pt x="8533" y="24937"/>
                </a:cubicBezTo>
              </a:path>
              <a:path w="21600" h="24937" stroke="0" extrusionOk="0">
                <a:moveTo>
                  <a:pt x="20990" y="0"/>
                </a:moveTo>
                <a:cubicBezTo>
                  <a:pt x="21395" y="1667"/>
                  <a:pt x="21600" y="3377"/>
                  <a:pt x="21600" y="5094"/>
                </a:cubicBezTo>
                <a:cubicBezTo>
                  <a:pt x="21600" y="13724"/>
                  <a:pt x="16461" y="21527"/>
                  <a:pt x="8533" y="24937"/>
                </a:cubicBezTo>
                <a:lnTo>
                  <a:pt x="0" y="5094"/>
                </a:lnTo>
                <a:close/>
              </a:path>
            </a:pathLst>
          </a:custGeom>
          <a:noFill/>
          <a:ln w="38100" cap="rnd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9" name="Arc 21"/>
          <p:cNvSpPr>
            <a:spLocks/>
          </p:cNvSpPr>
          <p:nvPr/>
        </p:nvSpPr>
        <p:spPr bwMode="auto">
          <a:xfrm>
            <a:off x="4380931" y="4297908"/>
            <a:ext cx="2446338" cy="1828800"/>
          </a:xfrm>
          <a:custGeom>
            <a:avLst/>
            <a:gdLst>
              <a:gd name="G0" fmla="+- 18310 0 0"/>
              <a:gd name="G1" fmla="+- 0 0 0"/>
              <a:gd name="G2" fmla="+- 21600 0 0"/>
              <a:gd name="T0" fmla="*/ 9339 w 18310"/>
              <a:gd name="T1" fmla="*/ 19649 h 19649"/>
              <a:gd name="T2" fmla="*/ 0 w 18310"/>
              <a:gd name="T3" fmla="*/ 11458 h 19649"/>
              <a:gd name="T4" fmla="*/ 18310 w 18310"/>
              <a:gd name="T5" fmla="*/ 0 h 19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310" h="19649" fill="none" extrusionOk="0">
                <a:moveTo>
                  <a:pt x="9339" y="19648"/>
                </a:moveTo>
                <a:cubicBezTo>
                  <a:pt x="5491" y="17892"/>
                  <a:pt x="2243" y="15044"/>
                  <a:pt x="-1" y="11458"/>
                </a:cubicBezTo>
              </a:path>
              <a:path w="18310" h="19649" stroke="0" extrusionOk="0">
                <a:moveTo>
                  <a:pt x="9339" y="19648"/>
                </a:moveTo>
                <a:cubicBezTo>
                  <a:pt x="5491" y="17892"/>
                  <a:pt x="2243" y="15044"/>
                  <a:pt x="-1" y="11458"/>
                </a:cubicBezTo>
                <a:lnTo>
                  <a:pt x="18310" y="0"/>
                </a:lnTo>
                <a:close/>
              </a:path>
            </a:pathLst>
          </a:custGeom>
          <a:noFill/>
          <a:ln w="38100" cap="rnd">
            <a:solidFill>
              <a:srgbClr val="00808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>
              <a:solidFill>
                <a:srgbClr val="008080"/>
              </a:solidFill>
            </a:endParaRPr>
          </a:p>
        </p:txBody>
      </p:sp>
      <p:sp>
        <p:nvSpPr>
          <p:cNvPr id="20" name="Arc 25"/>
          <p:cNvSpPr>
            <a:spLocks/>
          </p:cNvSpPr>
          <p:nvPr/>
        </p:nvSpPr>
        <p:spPr bwMode="auto">
          <a:xfrm>
            <a:off x="4153919" y="2469108"/>
            <a:ext cx="1979612" cy="1981200"/>
          </a:xfrm>
          <a:custGeom>
            <a:avLst/>
            <a:gdLst>
              <a:gd name="G0" fmla="+- 12517 0 0"/>
              <a:gd name="G1" fmla="+- 0 0 0"/>
              <a:gd name="G2" fmla="+- 21600 0 0"/>
              <a:gd name="T0" fmla="*/ 11054 w 12517"/>
              <a:gd name="T1" fmla="*/ 21550 h 21550"/>
              <a:gd name="T2" fmla="*/ 0 w 12517"/>
              <a:gd name="T3" fmla="*/ 17604 h 21550"/>
              <a:gd name="T4" fmla="*/ 12517 w 12517"/>
              <a:gd name="T5" fmla="*/ 0 h 2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17" h="21550" fill="none" extrusionOk="0">
                <a:moveTo>
                  <a:pt x="11053" y="21550"/>
                </a:moveTo>
                <a:cubicBezTo>
                  <a:pt x="7075" y="21280"/>
                  <a:pt x="3249" y="19914"/>
                  <a:pt x="0" y="17603"/>
                </a:cubicBezTo>
              </a:path>
              <a:path w="12517" h="21550" stroke="0" extrusionOk="0">
                <a:moveTo>
                  <a:pt x="11053" y="21550"/>
                </a:moveTo>
                <a:cubicBezTo>
                  <a:pt x="7075" y="21280"/>
                  <a:pt x="3249" y="19914"/>
                  <a:pt x="0" y="17603"/>
                </a:cubicBezTo>
                <a:lnTo>
                  <a:pt x="12517" y="0"/>
                </a:lnTo>
                <a:close/>
              </a:path>
            </a:pathLst>
          </a:custGeom>
          <a:noFill/>
          <a:ln w="38100" cap="rnd">
            <a:solidFill>
              <a:srgbClr val="00808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1" name="Line 28"/>
          <p:cNvSpPr>
            <a:spLocks noChangeShapeType="1"/>
          </p:cNvSpPr>
          <p:nvPr/>
        </p:nvSpPr>
        <p:spPr bwMode="auto">
          <a:xfrm flipV="1">
            <a:off x="6590731" y="4672558"/>
            <a:ext cx="0" cy="1384300"/>
          </a:xfrm>
          <a:prstGeom prst="line">
            <a:avLst/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5279456" y="3734346"/>
            <a:ext cx="269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4076131" y="4678908"/>
            <a:ext cx="3810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/>
              <a:t>+</a:t>
            </a:r>
          </a:p>
        </p:txBody>
      </p:sp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5884294" y="5618708"/>
            <a:ext cx="277812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/>
              <a:t>-</a:t>
            </a:r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6265294" y="4628108"/>
            <a:ext cx="3365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/>
              <a:t>+</a:t>
            </a:r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7809931" y="5364708"/>
            <a:ext cx="10668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ES_tradnl" altLang="es-PE" sz="2000"/>
          </a:p>
          <a:p>
            <a:r>
              <a:rPr lang="es-ES_tradnl" altLang="es-PE" sz="2000"/>
              <a:t>          +</a:t>
            </a:r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8648131" y="3993108"/>
            <a:ext cx="609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/>
              <a:t>+</a:t>
            </a: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 flipH="1" flipV="1">
            <a:off x="6895531" y="4374108"/>
            <a:ext cx="3048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/>
              <a:t>-</a:t>
            </a:r>
          </a:p>
          <a:p>
            <a:endParaRPr lang="es-ES_tradnl" altLang="es-PE" sz="2000"/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 flipH="1" flipV="1">
            <a:off x="9410131" y="3002508"/>
            <a:ext cx="2000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 sz="2000"/>
              <a:t>-</a:t>
            </a:r>
          </a:p>
        </p:txBody>
      </p:sp>
      <p:sp>
        <p:nvSpPr>
          <p:cNvPr id="30" name="Rectangle 41"/>
          <p:cNvSpPr>
            <a:spLocks noChangeArrowheads="1"/>
          </p:cNvSpPr>
          <p:nvPr/>
        </p:nvSpPr>
        <p:spPr bwMode="auto">
          <a:xfrm>
            <a:off x="5808094" y="3972471"/>
            <a:ext cx="3651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ES_tradnl" altLang="es-PE"/>
              <a:t>+</a:t>
            </a:r>
          </a:p>
        </p:txBody>
      </p:sp>
      <p:sp>
        <p:nvSpPr>
          <p:cNvPr id="31" name="Rectangle 42"/>
          <p:cNvSpPr txBox="1">
            <a:spLocks noChangeArrowheads="1"/>
          </p:cNvSpPr>
          <p:nvPr/>
        </p:nvSpPr>
        <p:spPr>
          <a:xfrm>
            <a:off x="2044131" y="487908"/>
            <a:ext cx="8280400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s-ES_tradnl" altLang="es-PE" b="1"/>
            </a:br>
            <a:endParaRPr lang="es-ES_tradnl" altLang="es-PE" b="1"/>
          </a:p>
        </p:txBody>
      </p: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6362131" y="3612108"/>
            <a:ext cx="282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 b="1"/>
              <a:t>-</a:t>
            </a: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3695131" y="3154908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_tradnl" altLang="es-PE" sz="1800"/>
              <a:t>-</a:t>
            </a:r>
          </a:p>
        </p:txBody>
      </p:sp>
      <p:cxnSp>
        <p:nvCxnSpPr>
          <p:cNvPr id="34" name="AutoShape 45"/>
          <p:cNvCxnSpPr>
            <a:cxnSpLocks noChangeShapeType="1"/>
          </p:cNvCxnSpPr>
          <p:nvPr/>
        </p:nvCxnSpPr>
        <p:spPr bwMode="auto">
          <a:xfrm rot="16200000" flipH="1">
            <a:off x="6453412" y="2911227"/>
            <a:ext cx="668338" cy="88900"/>
          </a:xfrm>
          <a:prstGeom prst="curvedConnector3">
            <a:avLst>
              <a:gd name="adj1" fmla="val 49880"/>
            </a:avLst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AutoShape 46"/>
          <p:cNvCxnSpPr>
            <a:cxnSpLocks noChangeShapeType="1"/>
          </p:cNvCxnSpPr>
          <p:nvPr/>
        </p:nvCxnSpPr>
        <p:spPr bwMode="auto">
          <a:xfrm rot="5400000" flipV="1">
            <a:off x="8221093" y="2057946"/>
            <a:ext cx="22225" cy="2673350"/>
          </a:xfrm>
          <a:prstGeom prst="curvedConnector3">
            <a:avLst>
              <a:gd name="adj1" fmla="val -1028569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47"/>
          <p:cNvCxnSpPr>
            <a:cxnSpLocks noChangeShapeType="1"/>
          </p:cNvCxnSpPr>
          <p:nvPr/>
        </p:nvCxnSpPr>
        <p:spPr bwMode="auto">
          <a:xfrm rot="16200000" flipH="1" flipV="1">
            <a:off x="5223894" y="2083345"/>
            <a:ext cx="249238" cy="2849563"/>
          </a:xfrm>
          <a:prstGeom prst="curvedConnector3">
            <a:avLst>
              <a:gd name="adj1" fmla="val -91718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AutoShape 48"/>
          <p:cNvCxnSpPr>
            <a:cxnSpLocks noChangeShapeType="1"/>
            <a:endCxn id="14" idx="2"/>
          </p:cNvCxnSpPr>
          <p:nvPr/>
        </p:nvCxnSpPr>
        <p:spPr bwMode="auto">
          <a:xfrm flipV="1">
            <a:off x="6474844" y="3701008"/>
            <a:ext cx="530225" cy="444500"/>
          </a:xfrm>
          <a:prstGeom prst="curvedConnector2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 Box 55"/>
          <p:cNvSpPr txBox="1">
            <a:spLocks noChangeArrowheads="1"/>
          </p:cNvSpPr>
          <p:nvPr/>
        </p:nvSpPr>
        <p:spPr bwMode="auto">
          <a:xfrm>
            <a:off x="3069656" y="753021"/>
            <a:ext cx="1841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56646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APLICACIONES</a:t>
            </a:r>
            <a:br>
              <a:rPr lang="es-ES" dirty="0"/>
            </a:br>
            <a:r>
              <a:rPr lang="es-ES" dirty="0"/>
              <a:t>Estimación automática de los resultados deseados</a:t>
            </a:r>
            <a:br>
              <a:rPr lang="es-ES" dirty="0"/>
            </a:b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317" y="2553390"/>
            <a:ext cx="7169150" cy="39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APLICACIONES</a:t>
            </a:r>
            <a:br>
              <a:rPr lang="es-ES" dirty="0"/>
            </a:br>
            <a:r>
              <a:rPr lang="es-ES" dirty="0"/>
              <a:t>Estimación automática de los resultados deseados</a:t>
            </a:r>
            <a:br>
              <a:rPr lang="es-ES" dirty="0"/>
            </a:br>
            <a:endParaRPr lang="en-US" dirty="0"/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2102892" y="3658985"/>
            <a:ext cx="8077200" cy="24384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s-PE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55292" y="3277985"/>
            <a:ext cx="7696200" cy="295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ES_tradnl" altLang="es-PE" sz="1600" dirty="0">
              <a:solidFill>
                <a:srgbClr val="008000"/>
              </a:solidFill>
              <a:latin typeface="CG Times" pitchFamily="18" charset="0"/>
            </a:endParaRPr>
          </a:p>
          <a:p>
            <a:r>
              <a:rPr lang="es-ES_tradnl" altLang="es-PE" sz="1600" dirty="0">
                <a:solidFill>
                  <a:srgbClr val="008000"/>
                </a:solidFill>
                <a:latin typeface="CG Times" pitchFamily="18" charset="0"/>
              </a:rPr>
              <a:t>                             </a:t>
            </a:r>
          </a:p>
          <a:p>
            <a:pPr algn="ctr"/>
            <a:endParaRPr lang="es-ES_tradnl" altLang="es-PE" sz="1600" dirty="0">
              <a:solidFill>
                <a:srgbClr val="008000"/>
              </a:solidFill>
              <a:latin typeface="CG Times" pitchFamily="18" charset="0"/>
            </a:endParaRPr>
          </a:p>
          <a:p>
            <a:pPr algn="just"/>
            <a:r>
              <a:rPr lang="es-ES_tradnl" altLang="es-PE" sz="1600" dirty="0">
                <a:solidFill>
                  <a:srgbClr val="008000"/>
                </a:solidFill>
                <a:latin typeface="CG Times" pitchFamily="18" charset="0"/>
              </a:rPr>
              <a:t> 	</a:t>
            </a:r>
            <a:r>
              <a:rPr lang="es-ES_tradnl" altLang="es-PE" b="1" i="1" dirty="0">
                <a:solidFill>
                  <a:srgbClr val="006600"/>
                </a:solidFill>
                <a:latin typeface="CG Times" pitchFamily="18" charset="0"/>
              </a:rPr>
              <a:t>“La dedicación media de los técnicos es alta, el número de técnicos nuevos por cada técnico experto a tiempo completo es bajo y el porcentaje de técnicos estimados al inicio del proyecto es de medio a bajo” </a:t>
            </a:r>
          </a:p>
          <a:p>
            <a:pPr algn="just"/>
            <a:endParaRPr lang="es-ES_tradnl" altLang="es-PE" b="1" i="1" dirty="0">
              <a:solidFill>
                <a:srgbClr val="006600"/>
              </a:solidFill>
              <a:latin typeface="CG Times" pitchFamily="18" charset="0"/>
            </a:endParaRPr>
          </a:p>
          <a:p>
            <a:pPr eaLnBrk="1" hangingPunct="1"/>
            <a:endParaRPr lang="es-ES_tradnl" altLang="es-PE" sz="1800" dirty="0">
              <a:solidFill>
                <a:srgbClr val="008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72817" y="95706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026692" y="382385"/>
            <a:ext cx="86868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 altLang="es-PE" sz="2400"/>
          </a:p>
          <a:p>
            <a:endParaRPr lang="es-ES_tradnl" altLang="es-PE" sz="1800" b="1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58617" y="187146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030117" y="3049385"/>
            <a:ext cx="4116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1200" b="1">
                <a:solidFill>
                  <a:srgbClr val="008000"/>
                </a:solidFill>
              </a:rPr>
              <a:t>ADMPPS &gt; 0.74, MNHPXS &lt;= 1.46, 0.36 &lt;= INUST &lt;= 0.47 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72817" y="225246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ES_tradnl" altLang="es-PE" sz="1800" b="1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479130" y="2211185"/>
            <a:ext cx="765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 altLang="es-PE" sz="2400" b="1" dirty="0"/>
              <a:t>Se podrán estimar resultados BUENOS para el tiempo si:</a:t>
            </a:r>
            <a:endParaRPr lang="es-ES_tradnl" altLang="es-PE" sz="2400" dirty="0">
              <a:solidFill>
                <a:srgbClr val="008000"/>
              </a:solidFill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3855492" y="2896985"/>
            <a:ext cx="76200" cy="533400"/>
          </a:xfrm>
          <a:prstGeom prst="leftBracket">
            <a:avLst>
              <a:gd name="adj" fmla="val 58333"/>
            </a:avLst>
          </a:prstGeom>
          <a:noFill/>
          <a:ln w="12700">
            <a:solidFill>
              <a:srgbClr val="008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altLang="es-PE">
              <a:solidFill>
                <a:srgbClr val="008000"/>
              </a:solidFill>
            </a:endParaRPr>
          </a:p>
        </p:txBody>
      </p:sp>
      <p:sp>
        <p:nvSpPr>
          <p:cNvPr id="14" name="AutoShape 11"/>
          <p:cNvSpPr>
            <a:spLocks/>
          </p:cNvSpPr>
          <p:nvPr/>
        </p:nvSpPr>
        <p:spPr bwMode="auto">
          <a:xfrm>
            <a:off x="8275092" y="2896985"/>
            <a:ext cx="152400" cy="533400"/>
          </a:xfrm>
          <a:prstGeom prst="rightBracket">
            <a:avLst>
              <a:gd name="adj" fmla="val 29167"/>
            </a:avLst>
          </a:prstGeom>
          <a:noFill/>
          <a:ln w="12700">
            <a:solidFill>
              <a:srgbClr val="008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2738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APLICACIONES</a:t>
            </a:r>
            <a:br>
              <a:rPr lang="es-ES" dirty="0"/>
            </a:br>
            <a:r>
              <a:rPr lang="es-ES" dirty="0"/>
              <a:t>Estimación automática de los resultados deseados</a:t>
            </a:r>
            <a:endParaRPr lang="en-US" dirty="0"/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2305334" y="4236717"/>
            <a:ext cx="8534400" cy="236220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  <p:pic>
        <p:nvPicPr>
          <p:cNvPr id="6" name="Picture 5" descr="C:\JAVIER\Investigacion\Cursos\reg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334" y="2827017"/>
            <a:ext cx="82296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52934" y="4465317"/>
            <a:ext cx="8686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buFont typeface="Monotype Sorts" pitchFamily="2" charset="2"/>
              <a:buNone/>
            </a:pPr>
            <a:r>
              <a:rPr kumimoji="0" lang="es-ES_tradnl" altLang="es-PE" sz="2400" b="1" i="1">
                <a:solidFill>
                  <a:srgbClr val="008000"/>
                </a:solidFill>
                <a:latin typeface="CG Times" pitchFamily="18" charset="0"/>
              </a:rPr>
              <a:t>		“Valores medios en la dedicación, medios en la Formación, bajos en la Infreaestimación del esfuerzo, medios-bajos en la Infraestimación del tamaño, medios-altos en el número de técnicos que comienza el proyecto  y bajos en el Retraso de Contratación”   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963352" y="2263454"/>
            <a:ext cx="7065963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800" b="1" dirty="0">
                <a:solidFill>
                  <a:srgbClr val="000000"/>
                </a:solidFill>
                <a:latin typeface="Tahoma" panose="020B0604030504040204" pitchFamily="34" charset="0"/>
              </a:rPr>
              <a:t>Obtendremos un </a:t>
            </a:r>
            <a:r>
              <a:rPr lang="es-ES_tradnl" altLang="es-PE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Coste</a:t>
            </a:r>
            <a:r>
              <a:rPr lang="es-ES_tradnl" altLang="es-PE" sz="1800" b="1" dirty="0">
                <a:solidFill>
                  <a:srgbClr val="000000"/>
                </a:solidFill>
                <a:latin typeface="Tahoma" panose="020B0604030504040204" pitchFamily="34" charset="0"/>
              </a:rPr>
              <a:t> medio y un </a:t>
            </a:r>
            <a:r>
              <a:rPr lang="es-ES_tradnl" altLang="es-PE" sz="1800" b="1" i="1" dirty="0">
                <a:solidFill>
                  <a:srgbClr val="000000"/>
                </a:solidFill>
                <a:latin typeface="Tahoma" panose="020B0604030504040204" pitchFamily="34" charset="0"/>
              </a:rPr>
              <a:t>Tiempo</a:t>
            </a:r>
            <a:r>
              <a:rPr lang="es-ES_tradnl" altLang="es-PE" sz="1800" b="1" dirty="0">
                <a:solidFill>
                  <a:srgbClr val="000000"/>
                </a:solidFill>
                <a:latin typeface="Tahoma" panose="020B0604030504040204" pitchFamily="34" charset="0"/>
              </a:rPr>
              <a:t> muy bajo para:</a:t>
            </a:r>
            <a:endParaRPr lang="es-ES" altLang="es-PE" sz="18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6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APLICACIONES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Formación</a:t>
            </a:r>
            <a:br>
              <a:rPr lang="en-US" dirty="0"/>
            </a:br>
            <a:endParaRPr lang="en-US" dirty="0"/>
          </a:p>
        </p:txBody>
      </p:sp>
      <p:sp>
        <p:nvSpPr>
          <p:cNvPr id="10" name="Rectangle 53"/>
          <p:cNvSpPr>
            <a:spLocks noChangeArrowheads="1"/>
          </p:cNvSpPr>
          <p:nvPr/>
        </p:nvSpPr>
        <p:spPr bwMode="auto">
          <a:xfrm>
            <a:off x="2457734" y="2060812"/>
            <a:ext cx="8153400" cy="441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  <p:sp>
        <p:nvSpPr>
          <p:cNvPr id="11" name="Rectangle 54"/>
          <p:cNvSpPr>
            <a:spLocks noChangeArrowheads="1"/>
          </p:cNvSpPr>
          <p:nvPr/>
        </p:nvSpPr>
        <p:spPr bwMode="auto">
          <a:xfrm>
            <a:off x="2794284" y="2213212"/>
            <a:ext cx="5707063" cy="2146300"/>
          </a:xfrm>
          <a:prstGeom prst="rect">
            <a:avLst/>
          </a:prstGeom>
          <a:solidFill>
            <a:srgbClr val="00D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grpSp>
        <p:nvGrpSpPr>
          <p:cNvPr id="12" name="Group 58"/>
          <p:cNvGrpSpPr>
            <a:grpSpLocks/>
          </p:cNvGrpSpPr>
          <p:nvPr/>
        </p:nvGrpSpPr>
        <p:grpSpPr bwMode="auto">
          <a:xfrm>
            <a:off x="5073934" y="3753087"/>
            <a:ext cx="1760538" cy="1139825"/>
            <a:chOff x="1984" y="2218"/>
            <a:chExt cx="1109" cy="718"/>
          </a:xfrm>
        </p:grpSpPr>
        <p:sp>
          <p:nvSpPr>
            <p:cNvPr id="13" name="Freeform 55"/>
            <p:cNvSpPr>
              <a:spLocks/>
            </p:cNvSpPr>
            <p:nvPr/>
          </p:nvSpPr>
          <p:spPr bwMode="auto">
            <a:xfrm>
              <a:off x="2289" y="2239"/>
              <a:ext cx="804" cy="696"/>
            </a:xfrm>
            <a:custGeom>
              <a:avLst/>
              <a:gdLst>
                <a:gd name="T0" fmla="*/ 0 w 804"/>
                <a:gd name="T1" fmla="*/ 511 h 696"/>
                <a:gd name="T2" fmla="*/ 31 w 804"/>
                <a:gd name="T3" fmla="*/ 478 h 696"/>
                <a:gd name="T4" fmla="*/ 21 w 804"/>
                <a:gd name="T5" fmla="*/ 424 h 696"/>
                <a:gd name="T6" fmla="*/ 5 w 804"/>
                <a:gd name="T7" fmla="*/ 306 h 696"/>
                <a:gd name="T8" fmla="*/ 26 w 804"/>
                <a:gd name="T9" fmla="*/ 184 h 696"/>
                <a:gd name="T10" fmla="*/ 79 w 804"/>
                <a:gd name="T11" fmla="*/ 90 h 696"/>
                <a:gd name="T12" fmla="*/ 163 w 804"/>
                <a:gd name="T13" fmla="*/ 36 h 696"/>
                <a:gd name="T14" fmla="*/ 294 w 804"/>
                <a:gd name="T15" fmla="*/ 11 h 696"/>
                <a:gd name="T16" fmla="*/ 446 w 804"/>
                <a:gd name="T17" fmla="*/ 0 h 696"/>
                <a:gd name="T18" fmla="*/ 562 w 804"/>
                <a:gd name="T19" fmla="*/ 11 h 696"/>
                <a:gd name="T20" fmla="*/ 683 w 804"/>
                <a:gd name="T21" fmla="*/ 62 h 696"/>
                <a:gd name="T22" fmla="*/ 735 w 804"/>
                <a:gd name="T23" fmla="*/ 130 h 696"/>
                <a:gd name="T24" fmla="*/ 783 w 804"/>
                <a:gd name="T25" fmla="*/ 212 h 696"/>
                <a:gd name="T26" fmla="*/ 804 w 804"/>
                <a:gd name="T27" fmla="*/ 335 h 696"/>
                <a:gd name="T28" fmla="*/ 777 w 804"/>
                <a:gd name="T29" fmla="*/ 363 h 696"/>
                <a:gd name="T30" fmla="*/ 788 w 804"/>
                <a:gd name="T31" fmla="*/ 396 h 696"/>
                <a:gd name="T32" fmla="*/ 783 w 804"/>
                <a:gd name="T33" fmla="*/ 460 h 696"/>
                <a:gd name="T34" fmla="*/ 756 w 804"/>
                <a:gd name="T35" fmla="*/ 525 h 696"/>
                <a:gd name="T36" fmla="*/ 630 w 804"/>
                <a:gd name="T37" fmla="*/ 636 h 696"/>
                <a:gd name="T38" fmla="*/ 541 w 804"/>
                <a:gd name="T39" fmla="*/ 661 h 696"/>
                <a:gd name="T40" fmla="*/ 436 w 804"/>
                <a:gd name="T41" fmla="*/ 679 h 696"/>
                <a:gd name="T42" fmla="*/ 350 w 804"/>
                <a:gd name="T43" fmla="*/ 696 h 696"/>
                <a:gd name="T44" fmla="*/ 0 w 804"/>
                <a:gd name="T45" fmla="*/ 51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696">
                  <a:moveTo>
                    <a:pt x="0" y="511"/>
                  </a:moveTo>
                  <a:lnTo>
                    <a:pt x="31" y="478"/>
                  </a:lnTo>
                  <a:lnTo>
                    <a:pt x="21" y="424"/>
                  </a:lnTo>
                  <a:lnTo>
                    <a:pt x="5" y="306"/>
                  </a:lnTo>
                  <a:lnTo>
                    <a:pt x="26" y="184"/>
                  </a:lnTo>
                  <a:lnTo>
                    <a:pt x="79" y="90"/>
                  </a:lnTo>
                  <a:lnTo>
                    <a:pt x="163" y="36"/>
                  </a:lnTo>
                  <a:lnTo>
                    <a:pt x="294" y="11"/>
                  </a:lnTo>
                  <a:lnTo>
                    <a:pt x="446" y="0"/>
                  </a:lnTo>
                  <a:lnTo>
                    <a:pt x="562" y="11"/>
                  </a:lnTo>
                  <a:lnTo>
                    <a:pt x="683" y="62"/>
                  </a:lnTo>
                  <a:lnTo>
                    <a:pt x="735" y="130"/>
                  </a:lnTo>
                  <a:lnTo>
                    <a:pt x="783" y="212"/>
                  </a:lnTo>
                  <a:lnTo>
                    <a:pt x="804" y="335"/>
                  </a:lnTo>
                  <a:lnTo>
                    <a:pt x="777" y="363"/>
                  </a:lnTo>
                  <a:lnTo>
                    <a:pt x="788" y="396"/>
                  </a:lnTo>
                  <a:lnTo>
                    <a:pt x="783" y="460"/>
                  </a:lnTo>
                  <a:lnTo>
                    <a:pt x="756" y="525"/>
                  </a:lnTo>
                  <a:lnTo>
                    <a:pt x="630" y="636"/>
                  </a:lnTo>
                  <a:lnTo>
                    <a:pt x="541" y="661"/>
                  </a:lnTo>
                  <a:lnTo>
                    <a:pt x="436" y="679"/>
                  </a:lnTo>
                  <a:lnTo>
                    <a:pt x="350" y="696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BF7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4" name="Freeform 56"/>
            <p:cNvSpPr>
              <a:spLocks/>
            </p:cNvSpPr>
            <p:nvPr/>
          </p:nvSpPr>
          <p:spPr bwMode="auto">
            <a:xfrm>
              <a:off x="2247" y="2218"/>
              <a:ext cx="793" cy="564"/>
            </a:xfrm>
            <a:custGeom>
              <a:avLst/>
              <a:gdLst>
                <a:gd name="T0" fmla="*/ 37 w 793"/>
                <a:gd name="T1" fmla="*/ 489 h 564"/>
                <a:gd name="T2" fmla="*/ 5 w 793"/>
                <a:gd name="T3" fmla="*/ 352 h 564"/>
                <a:gd name="T4" fmla="*/ 0 w 793"/>
                <a:gd name="T5" fmla="*/ 277 h 564"/>
                <a:gd name="T6" fmla="*/ 26 w 793"/>
                <a:gd name="T7" fmla="*/ 169 h 564"/>
                <a:gd name="T8" fmla="*/ 68 w 793"/>
                <a:gd name="T9" fmla="*/ 86 h 564"/>
                <a:gd name="T10" fmla="*/ 168 w 793"/>
                <a:gd name="T11" fmla="*/ 21 h 564"/>
                <a:gd name="T12" fmla="*/ 289 w 793"/>
                <a:gd name="T13" fmla="*/ 4 h 564"/>
                <a:gd name="T14" fmla="*/ 441 w 793"/>
                <a:gd name="T15" fmla="*/ 0 h 564"/>
                <a:gd name="T16" fmla="*/ 525 w 793"/>
                <a:gd name="T17" fmla="*/ 7 h 564"/>
                <a:gd name="T18" fmla="*/ 609 w 793"/>
                <a:gd name="T19" fmla="*/ 29 h 564"/>
                <a:gd name="T20" fmla="*/ 683 w 793"/>
                <a:gd name="T21" fmla="*/ 54 h 564"/>
                <a:gd name="T22" fmla="*/ 751 w 793"/>
                <a:gd name="T23" fmla="*/ 90 h 564"/>
                <a:gd name="T24" fmla="*/ 772 w 793"/>
                <a:gd name="T25" fmla="*/ 122 h 564"/>
                <a:gd name="T26" fmla="*/ 693 w 793"/>
                <a:gd name="T27" fmla="*/ 90 h 564"/>
                <a:gd name="T28" fmla="*/ 620 w 793"/>
                <a:gd name="T29" fmla="*/ 86 h 564"/>
                <a:gd name="T30" fmla="*/ 593 w 793"/>
                <a:gd name="T31" fmla="*/ 83 h 564"/>
                <a:gd name="T32" fmla="*/ 656 w 793"/>
                <a:gd name="T33" fmla="*/ 115 h 564"/>
                <a:gd name="T34" fmla="*/ 693 w 793"/>
                <a:gd name="T35" fmla="*/ 151 h 564"/>
                <a:gd name="T36" fmla="*/ 714 w 793"/>
                <a:gd name="T37" fmla="*/ 187 h 564"/>
                <a:gd name="T38" fmla="*/ 746 w 793"/>
                <a:gd name="T39" fmla="*/ 212 h 564"/>
                <a:gd name="T40" fmla="*/ 777 w 793"/>
                <a:gd name="T41" fmla="*/ 244 h 564"/>
                <a:gd name="T42" fmla="*/ 788 w 793"/>
                <a:gd name="T43" fmla="*/ 277 h 564"/>
                <a:gd name="T44" fmla="*/ 793 w 793"/>
                <a:gd name="T45" fmla="*/ 312 h 564"/>
                <a:gd name="T46" fmla="*/ 762 w 793"/>
                <a:gd name="T47" fmla="*/ 381 h 564"/>
                <a:gd name="T48" fmla="*/ 730 w 793"/>
                <a:gd name="T49" fmla="*/ 427 h 564"/>
                <a:gd name="T50" fmla="*/ 688 w 793"/>
                <a:gd name="T51" fmla="*/ 413 h 564"/>
                <a:gd name="T52" fmla="*/ 698 w 793"/>
                <a:gd name="T53" fmla="*/ 395 h 564"/>
                <a:gd name="T54" fmla="*/ 704 w 793"/>
                <a:gd name="T55" fmla="*/ 370 h 564"/>
                <a:gd name="T56" fmla="*/ 677 w 793"/>
                <a:gd name="T57" fmla="*/ 348 h 564"/>
                <a:gd name="T58" fmla="*/ 614 w 793"/>
                <a:gd name="T59" fmla="*/ 359 h 564"/>
                <a:gd name="T60" fmla="*/ 536 w 793"/>
                <a:gd name="T61" fmla="*/ 392 h 564"/>
                <a:gd name="T62" fmla="*/ 504 w 793"/>
                <a:gd name="T63" fmla="*/ 456 h 564"/>
                <a:gd name="T64" fmla="*/ 488 w 793"/>
                <a:gd name="T65" fmla="*/ 485 h 564"/>
                <a:gd name="T66" fmla="*/ 504 w 793"/>
                <a:gd name="T67" fmla="*/ 506 h 564"/>
                <a:gd name="T68" fmla="*/ 536 w 793"/>
                <a:gd name="T69" fmla="*/ 517 h 564"/>
                <a:gd name="T70" fmla="*/ 404 w 793"/>
                <a:gd name="T71" fmla="*/ 546 h 564"/>
                <a:gd name="T72" fmla="*/ 299 w 793"/>
                <a:gd name="T73" fmla="*/ 557 h 564"/>
                <a:gd name="T74" fmla="*/ 215 w 793"/>
                <a:gd name="T75" fmla="*/ 564 h 564"/>
                <a:gd name="T76" fmla="*/ 115 w 793"/>
                <a:gd name="T77" fmla="*/ 524 h 564"/>
                <a:gd name="T78" fmla="*/ 37 w 793"/>
                <a:gd name="T79" fmla="*/ 48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3" h="564">
                  <a:moveTo>
                    <a:pt x="37" y="489"/>
                  </a:moveTo>
                  <a:lnTo>
                    <a:pt x="5" y="352"/>
                  </a:lnTo>
                  <a:lnTo>
                    <a:pt x="0" y="277"/>
                  </a:lnTo>
                  <a:lnTo>
                    <a:pt x="26" y="169"/>
                  </a:lnTo>
                  <a:lnTo>
                    <a:pt x="68" y="86"/>
                  </a:lnTo>
                  <a:lnTo>
                    <a:pt x="168" y="21"/>
                  </a:lnTo>
                  <a:lnTo>
                    <a:pt x="289" y="4"/>
                  </a:lnTo>
                  <a:lnTo>
                    <a:pt x="441" y="0"/>
                  </a:lnTo>
                  <a:lnTo>
                    <a:pt x="525" y="7"/>
                  </a:lnTo>
                  <a:lnTo>
                    <a:pt x="609" y="29"/>
                  </a:lnTo>
                  <a:lnTo>
                    <a:pt x="683" y="54"/>
                  </a:lnTo>
                  <a:lnTo>
                    <a:pt x="751" y="90"/>
                  </a:lnTo>
                  <a:lnTo>
                    <a:pt x="772" y="122"/>
                  </a:lnTo>
                  <a:lnTo>
                    <a:pt x="693" y="90"/>
                  </a:lnTo>
                  <a:lnTo>
                    <a:pt x="620" y="86"/>
                  </a:lnTo>
                  <a:lnTo>
                    <a:pt x="593" y="83"/>
                  </a:lnTo>
                  <a:lnTo>
                    <a:pt x="656" y="115"/>
                  </a:lnTo>
                  <a:lnTo>
                    <a:pt x="693" y="151"/>
                  </a:lnTo>
                  <a:lnTo>
                    <a:pt x="714" y="187"/>
                  </a:lnTo>
                  <a:lnTo>
                    <a:pt x="746" y="212"/>
                  </a:lnTo>
                  <a:lnTo>
                    <a:pt x="777" y="244"/>
                  </a:lnTo>
                  <a:lnTo>
                    <a:pt x="788" y="277"/>
                  </a:lnTo>
                  <a:lnTo>
                    <a:pt x="793" y="312"/>
                  </a:lnTo>
                  <a:lnTo>
                    <a:pt x="762" y="381"/>
                  </a:lnTo>
                  <a:lnTo>
                    <a:pt x="730" y="427"/>
                  </a:lnTo>
                  <a:lnTo>
                    <a:pt x="688" y="413"/>
                  </a:lnTo>
                  <a:lnTo>
                    <a:pt x="698" y="395"/>
                  </a:lnTo>
                  <a:lnTo>
                    <a:pt x="704" y="370"/>
                  </a:lnTo>
                  <a:lnTo>
                    <a:pt x="677" y="348"/>
                  </a:lnTo>
                  <a:lnTo>
                    <a:pt x="614" y="359"/>
                  </a:lnTo>
                  <a:lnTo>
                    <a:pt x="536" y="392"/>
                  </a:lnTo>
                  <a:lnTo>
                    <a:pt x="504" y="456"/>
                  </a:lnTo>
                  <a:lnTo>
                    <a:pt x="488" y="485"/>
                  </a:lnTo>
                  <a:lnTo>
                    <a:pt x="504" y="506"/>
                  </a:lnTo>
                  <a:lnTo>
                    <a:pt x="536" y="517"/>
                  </a:lnTo>
                  <a:lnTo>
                    <a:pt x="404" y="546"/>
                  </a:lnTo>
                  <a:lnTo>
                    <a:pt x="299" y="557"/>
                  </a:lnTo>
                  <a:lnTo>
                    <a:pt x="215" y="564"/>
                  </a:lnTo>
                  <a:lnTo>
                    <a:pt x="115" y="524"/>
                  </a:lnTo>
                  <a:lnTo>
                    <a:pt x="37" y="48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5" name="Freeform 57"/>
            <p:cNvSpPr>
              <a:spLocks/>
            </p:cNvSpPr>
            <p:nvPr/>
          </p:nvSpPr>
          <p:spPr bwMode="auto">
            <a:xfrm>
              <a:off x="1984" y="2732"/>
              <a:ext cx="662" cy="204"/>
            </a:xfrm>
            <a:custGeom>
              <a:avLst/>
              <a:gdLst>
                <a:gd name="T0" fmla="*/ 0 w 662"/>
                <a:gd name="T1" fmla="*/ 143 h 204"/>
                <a:gd name="T2" fmla="*/ 152 w 662"/>
                <a:gd name="T3" fmla="*/ 97 h 204"/>
                <a:gd name="T4" fmla="*/ 273 w 662"/>
                <a:gd name="T5" fmla="*/ 0 h 204"/>
                <a:gd name="T6" fmla="*/ 662 w 662"/>
                <a:gd name="T7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204">
                  <a:moveTo>
                    <a:pt x="0" y="143"/>
                  </a:moveTo>
                  <a:lnTo>
                    <a:pt x="152" y="97"/>
                  </a:lnTo>
                  <a:lnTo>
                    <a:pt x="273" y="0"/>
                  </a:lnTo>
                  <a:lnTo>
                    <a:pt x="662" y="204"/>
                  </a:lnTo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6" name="Group 111"/>
          <p:cNvGrpSpPr>
            <a:grpSpLocks/>
          </p:cNvGrpSpPr>
          <p:nvPr/>
        </p:nvGrpSpPr>
        <p:grpSpPr bwMode="auto">
          <a:xfrm>
            <a:off x="7579009" y="2232262"/>
            <a:ext cx="3054350" cy="4103688"/>
            <a:chOff x="3562" y="1260"/>
            <a:chExt cx="1924" cy="2585"/>
          </a:xfrm>
        </p:grpSpPr>
        <p:sp>
          <p:nvSpPr>
            <p:cNvPr id="17" name="Freeform 59"/>
            <p:cNvSpPr>
              <a:spLocks/>
            </p:cNvSpPr>
            <p:nvPr/>
          </p:nvSpPr>
          <p:spPr bwMode="auto">
            <a:xfrm>
              <a:off x="3702" y="3212"/>
              <a:ext cx="1410" cy="633"/>
            </a:xfrm>
            <a:custGeom>
              <a:avLst/>
              <a:gdLst>
                <a:gd name="T0" fmla="*/ 115 w 1410"/>
                <a:gd name="T1" fmla="*/ 0 h 633"/>
                <a:gd name="T2" fmla="*/ 0 w 1410"/>
                <a:gd name="T3" fmla="*/ 633 h 633"/>
                <a:gd name="T4" fmla="*/ 1410 w 1410"/>
                <a:gd name="T5" fmla="*/ 633 h 633"/>
                <a:gd name="T6" fmla="*/ 1357 w 1410"/>
                <a:gd name="T7" fmla="*/ 7 h 633"/>
                <a:gd name="T8" fmla="*/ 115 w 1410"/>
                <a:gd name="T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3">
                  <a:moveTo>
                    <a:pt x="115" y="0"/>
                  </a:moveTo>
                  <a:lnTo>
                    <a:pt x="0" y="633"/>
                  </a:lnTo>
                  <a:lnTo>
                    <a:pt x="1410" y="633"/>
                  </a:lnTo>
                  <a:lnTo>
                    <a:pt x="1357" y="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18" name="Group 108"/>
            <p:cNvGrpSpPr>
              <a:grpSpLocks/>
            </p:cNvGrpSpPr>
            <p:nvPr/>
          </p:nvGrpSpPr>
          <p:grpSpPr bwMode="auto">
            <a:xfrm>
              <a:off x="3562" y="1260"/>
              <a:ext cx="1655" cy="2006"/>
              <a:chOff x="3562" y="1260"/>
              <a:chExt cx="1655" cy="2006"/>
            </a:xfrm>
          </p:grpSpPr>
          <p:grpSp>
            <p:nvGrpSpPr>
              <p:cNvPr id="21" name="Group 63"/>
              <p:cNvGrpSpPr>
                <a:grpSpLocks/>
              </p:cNvGrpSpPr>
              <p:nvPr/>
            </p:nvGrpSpPr>
            <p:grpSpPr bwMode="auto">
              <a:xfrm>
                <a:off x="4150" y="1885"/>
                <a:ext cx="617" cy="485"/>
                <a:chOff x="4150" y="1885"/>
                <a:chExt cx="617" cy="485"/>
              </a:xfrm>
            </p:grpSpPr>
            <p:sp>
              <p:nvSpPr>
                <p:cNvPr id="66" name="Freeform 60"/>
                <p:cNvSpPr>
                  <a:spLocks/>
                </p:cNvSpPr>
                <p:nvPr/>
              </p:nvSpPr>
              <p:spPr bwMode="auto">
                <a:xfrm>
                  <a:off x="4150" y="1885"/>
                  <a:ext cx="617" cy="485"/>
                </a:xfrm>
                <a:custGeom>
                  <a:avLst/>
                  <a:gdLst>
                    <a:gd name="T0" fmla="*/ 114 w 617"/>
                    <a:gd name="T1" fmla="*/ 0 h 485"/>
                    <a:gd name="T2" fmla="*/ 81 w 617"/>
                    <a:gd name="T3" fmla="*/ 129 h 485"/>
                    <a:gd name="T4" fmla="*/ 63 w 617"/>
                    <a:gd name="T5" fmla="*/ 141 h 485"/>
                    <a:gd name="T6" fmla="*/ 33 w 617"/>
                    <a:gd name="T7" fmla="*/ 155 h 485"/>
                    <a:gd name="T8" fmla="*/ 0 w 617"/>
                    <a:gd name="T9" fmla="*/ 162 h 485"/>
                    <a:gd name="T10" fmla="*/ 39 w 617"/>
                    <a:gd name="T11" fmla="*/ 287 h 485"/>
                    <a:gd name="T12" fmla="*/ 54 w 617"/>
                    <a:gd name="T13" fmla="*/ 349 h 485"/>
                    <a:gd name="T14" fmla="*/ 70 w 617"/>
                    <a:gd name="T15" fmla="*/ 386 h 485"/>
                    <a:gd name="T16" fmla="*/ 93 w 617"/>
                    <a:gd name="T17" fmla="*/ 418 h 485"/>
                    <a:gd name="T18" fmla="*/ 139 w 617"/>
                    <a:gd name="T19" fmla="*/ 438 h 485"/>
                    <a:gd name="T20" fmla="*/ 212 w 617"/>
                    <a:gd name="T21" fmla="*/ 460 h 485"/>
                    <a:gd name="T22" fmla="*/ 301 w 617"/>
                    <a:gd name="T23" fmla="*/ 479 h 485"/>
                    <a:gd name="T24" fmla="*/ 366 w 617"/>
                    <a:gd name="T25" fmla="*/ 485 h 485"/>
                    <a:gd name="T26" fmla="*/ 424 w 617"/>
                    <a:gd name="T27" fmla="*/ 479 h 485"/>
                    <a:gd name="T28" fmla="*/ 492 w 617"/>
                    <a:gd name="T29" fmla="*/ 467 h 485"/>
                    <a:gd name="T30" fmla="*/ 538 w 617"/>
                    <a:gd name="T31" fmla="*/ 447 h 485"/>
                    <a:gd name="T32" fmla="*/ 601 w 617"/>
                    <a:gd name="T33" fmla="*/ 388 h 485"/>
                    <a:gd name="T34" fmla="*/ 617 w 617"/>
                    <a:gd name="T35" fmla="*/ 335 h 485"/>
                    <a:gd name="T36" fmla="*/ 608 w 617"/>
                    <a:gd name="T37" fmla="*/ 262 h 485"/>
                    <a:gd name="T38" fmla="*/ 585 w 617"/>
                    <a:gd name="T39" fmla="*/ 235 h 485"/>
                    <a:gd name="T40" fmla="*/ 513 w 617"/>
                    <a:gd name="T41" fmla="*/ 184 h 485"/>
                    <a:gd name="T42" fmla="*/ 490 w 617"/>
                    <a:gd name="T43" fmla="*/ 169 h 485"/>
                    <a:gd name="T44" fmla="*/ 487 w 617"/>
                    <a:gd name="T45" fmla="*/ 98 h 485"/>
                    <a:gd name="T46" fmla="*/ 501 w 617"/>
                    <a:gd name="T47" fmla="*/ 50 h 485"/>
                    <a:gd name="T48" fmla="*/ 114 w 617"/>
                    <a:gd name="T49" fmla="*/ 0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17" h="485">
                      <a:moveTo>
                        <a:pt x="114" y="0"/>
                      </a:moveTo>
                      <a:lnTo>
                        <a:pt x="81" y="129"/>
                      </a:lnTo>
                      <a:lnTo>
                        <a:pt x="63" y="141"/>
                      </a:lnTo>
                      <a:lnTo>
                        <a:pt x="33" y="155"/>
                      </a:lnTo>
                      <a:lnTo>
                        <a:pt x="0" y="162"/>
                      </a:lnTo>
                      <a:lnTo>
                        <a:pt x="39" y="287"/>
                      </a:lnTo>
                      <a:lnTo>
                        <a:pt x="54" y="349"/>
                      </a:lnTo>
                      <a:lnTo>
                        <a:pt x="70" y="386"/>
                      </a:lnTo>
                      <a:lnTo>
                        <a:pt x="93" y="418"/>
                      </a:lnTo>
                      <a:lnTo>
                        <a:pt x="139" y="438"/>
                      </a:lnTo>
                      <a:lnTo>
                        <a:pt x="212" y="460"/>
                      </a:lnTo>
                      <a:lnTo>
                        <a:pt x="301" y="479"/>
                      </a:lnTo>
                      <a:lnTo>
                        <a:pt x="366" y="485"/>
                      </a:lnTo>
                      <a:lnTo>
                        <a:pt x="424" y="479"/>
                      </a:lnTo>
                      <a:lnTo>
                        <a:pt x="492" y="467"/>
                      </a:lnTo>
                      <a:lnTo>
                        <a:pt x="538" y="447"/>
                      </a:lnTo>
                      <a:lnTo>
                        <a:pt x="601" y="388"/>
                      </a:lnTo>
                      <a:lnTo>
                        <a:pt x="617" y="335"/>
                      </a:lnTo>
                      <a:lnTo>
                        <a:pt x="608" y="262"/>
                      </a:lnTo>
                      <a:lnTo>
                        <a:pt x="585" y="235"/>
                      </a:lnTo>
                      <a:lnTo>
                        <a:pt x="513" y="184"/>
                      </a:lnTo>
                      <a:lnTo>
                        <a:pt x="490" y="169"/>
                      </a:lnTo>
                      <a:lnTo>
                        <a:pt x="487" y="98"/>
                      </a:lnTo>
                      <a:lnTo>
                        <a:pt x="501" y="5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rgbClr val="FF9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67" name="Freeform 61"/>
                <p:cNvSpPr>
                  <a:spLocks/>
                </p:cNvSpPr>
                <p:nvPr/>
              </p:nvSpPr>
              <p:spPr bwMode="auto">
                <a:xfrm>
                  <a:off x="4152" y="1885"/>
                  <a:ext cx="501" cy="418"/>
                </a:xfrm>
                <a:custGeom>
                  <a:avLst/>
                  <a:gdLst>
                    <a:gd name="T0" fmla="*/ 114 w 501"/>
                    <a:gd name="T1" fmla="*/ 0 h 418"/>
                    <a:gd name="T2" fmla="*/ 80 w 501"/>
                    <a:gd name="T3" fmla="*/ 129 h 418"/>
                    <a:gd name="T4" fmla="*/ 63 w 501"/>
                    <a:gd name="T5" fmla="*/ 141 h 418"/>
                    <a:gd name="T6" fmla="*/ 33 w 501"/>
                    <a:gd name="T7" fmla="*/ 155 h 418"/>
                    <a:gd name="T8" fmla="*/ 0 w 501"/>
                    <a:gd name="T9" fmla="*/ 162 h 418"/>
                    <a:gd name="T10" fmla="*/ 38 w 501"/>
                    <a:gd name="T11" fmla="*/ 287 h 418"/>
                    <a:gd name="T12" fmla="*/ 54 w 501"/>
                    <a:gd name="T13" fmla="*/ 349 h 418"/>
                    <a:gd name="T14" fmla="*/ 70 w 501"/>
                    <a:gd name="T15" fmla="*/ 386 h 418"/>
                    <a:gd name="T16" fmla="*/ 93 w 501"/>
                    <a:gd name="T17" fmla="*/ 418 h 418"/>
                    <a:gd name="T18" fmla="*/ 98 w 501"/>
                    <a:gd name="T19" fmla="*/ 390 h 418"/>
                    <a:gd name="T20" fmla="*/ 98 w 501"/>
                    <a:gd name="T21" fmla="*/ 366 h 418"/>
                    <a:gd name="T22" fmla="*/ 110 w 501"/>
                    <a:gd name="T23" fmla="*/ 344 h 418"/>
                    <a:gd name="T24" fmla="*/ 114 w 501"/>
                    <a:gd name="T25" fmla="*/ 327 h 418"/>
                    <a:gd name="T26" fmla="*/ 123 w 501"/>
                    <a:gd name="T27" fmla="*/ 296 h 418"/>
                    <a:gd name="T28" fmla="*/ 128 w 501"/>
                    <a:gd name="T29" fmla="*/ 272 h 418"/>
                    <a:gd name="T30" fmla="*/ 144 w 501"/>
                    <a:gd name="T31" fmla="*/ 235 h 418"/>
                    <a:gd name="T32" fmla="*/ 163 w 501"/>
                    <a:gd name="T33" fmla="*/ 211 h 418"/>
                    <a:gd name="T34" fmla="*/ 193 w 501"/>
                    <a:gd name="T35" fmla="*/ 192 h 418"/>
                    <a:gd name="T36" fmla="*/ 222 w 501"/>
                    <a:gd name="T37" fmla="*/ 174 h 418"/>
                    <a:gd name="T38" fmla="*/ 259 w 501"/>
                    <a:gd name="T39" fmla="*/ 151 h 418"/>
                    <a:gd name="T40" fmla="*/ 308 w 501"/>
                    <a:gd name="T41" fmla="*/ 131 h 418"/>
                    <a:gd name="T42" fmla="*/ 501 w 501"/>
                    <a:gd name="T43" fmla="*/ 50 h 418"/>
                    <a:gd name="T44" fmla="*/ 114 w 501"/>
                    <a:gd name="T4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01" h="418">
                      <a:moveTo>
                        <a:pt x="114" y="0"/>
                      </a:moveTo>
                      <a:lnTo>
                        <a:pt x="80" y="129"/>
                      </a:lnTo>
                      <a:lnTo>
                        <a:pt x="63" y="141"/>
                      </a:lnTo>
                      <a:lnTo>
                        <a:pt x="33" y="155"/>
                      </a:lnTo>
                      <a:lnTo>
                        <a:pt x="0" y="162"/>
                      </a:lnTo>
                      <a:lnTo>
                        <a:pt x="38" y="287"/>
                      </a:lnTo>
                      <a:lnTo>
                        <a:pt x="54" y="349"/>
                      </a:lnTo>
                      <a:lnTo>
                        <a:pt x="70" y="386"/>
                      </a:lnTo>
                      <a:lnTo>
                        <a:pt x="93" y="418"/>
                      </a:lnTo>
                      <a:lnTo>
                        <a:pt x="98" y="390"/>
                      </a:lnTo>
                      <a:lnTo>
                        <a:pt x="98" y="366"/>
                      </a:lnTo>
                      <a:lnTo>
                        <a:pt x="110" y="344"/>
                      </a:lnTo>
                      <a:lnTo>
                        <a:pt x="114" y="327"/>
                      </a:lnTo>
                      <a:lnTo>
                        <a:pt x="123" y="296"/>
                      </a:lnTo>
                      <a:lnTo>
                        <a:pt x="128" y="272"/>
                      </a:lnTo>
                      <a:lnTo>
                        <a:pt x="144" y="235"/>
                      </a:lnTo>
                      <a:lnTo>
                        <a:pt x="163" y="211"/>
                      </a:lnTo>
                      <a:lnTo>
                        <a:pt x="193" y="192"/>
                      </a:lnTo>
                      <a:lnTo>
                        <a:pt x="222" y="174"/>
                      </a:lnTo>
                      <a:lnTo>
                        <a:pt x="259" y="151"/>
                      </a:lnTo>
                      <a:lnTo>
                        <a:pt x="308" y="131"/>
                      </a:lnTo>
                      <a:lnTo>
                        <a:pt x="501" y="5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rgbClr val="F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68" name="Freeform 62"/>
                <p:cNvSpPr>
                  <a:spLocks/>
                </p:cNvSpPr>
                <p:nvPr/>
              </p:nvSpPr>
              <p:spPr bwMode="auto">
                <a:xfrm>
                  <a:off x="4150" y="1885"/>
                  <a:ext cx="501" cy="349"/>
                </a:xfrm>
                <a:custGeom>
                  <a:avLst/>
                  <a:gdLst>
                    <a:gd name="T0" fmla="*/ 114 w 501"/>
                    <a:gd name="T1" fmla="*/ 0 h 349"/>
                    <a:gd name="T2" fmla="*/ 81 w 501"/>
                    <a:gd name="T3" fmla="*/ 129 h 349"/>
                    <a:gd name="T4" fmla="*/ 63 w 501"/>
                    <a:gd name="T5" fmla="*/ 141 h 349"/>
                    <a:gd name="T6" fmla="*/ 33 w 501"/>
                    <a:gd name="T7" fmla="*/ 155 h 349"/>
                    <a:gd name="T8" fmla="*/ 0 w 501"/>
                    <a:gd name="T9" fmla="*/ 162 h 349"/>
                    <a:gd name="T10" fmla="*/ 39 w 501"/>
                    <a:gd name="T11" fmla="*/ 287 h 349"/>
                    <a:gd name="T12" fmla="*/ 54 w 501"/>
                    <a:gd name="T13" fmla="*/ 349 h 349"/>
                    <a:gd name="T14" fmla="*/ 60 w 501"/>
                    <a:gd name="T15" fmla="*/ 316 h 349"/>
                    <a:gd name="T16" fmla="*/ 67 w 501"/>
                    <a:gd name="T17" fmla="*/ 284 h 349"/>
                    <a:gd name="T18" fmla="*/ 79 w 501"/>
                    <a:gd name="T19" fmla="*/ 255 h 349"/>
                    <a:gd name="T20" fmla="*/ 81 w 501"/>
                    <a:gd name="T21" fmla="*/ 231 h 349"/>
                    <a:gd name="T22" fmla="*/ 93 w 501"/>
                    <a:gd name="T23" fmla="*/ 210 h 349"/>
                    <a:gd name="T24" fmla="*/ 116 w 501"/>
                    <a:gd name="T25" fmla="*/ 188 h 349"/>
                    <a:gd name="T26" fmla="*/ 142 w 501"/>
                    <a:gd name="T27" fmla="*/ 175 h 349"/>
                    <a:gd name="T28" fmla="*/ 177 w 501"/>
                    <a:gd name="T29" fmla="*/ 165 h 349"/>
                    <a:gd name="T30" fmla="*/ 205 w 501"/>
                    <a:gd name="T31" fmla="*/ 156 h 349"/>
                    <a:gd name="T32" fmla="*/ 254 w 501"/>
                    <a:gd name="T33" fmla="*/ 138 h 349"/>
                    <a:gd name="T34" fmla="*/ 298 w 501"/>
                    <a:gd name="T35" fmla="*/ 123 h 349"/>
                    <a:gd name="T36" fmla="*/ 501 w 501"/>
                    <a:gd name="T37" fmla="*/ 50 h 349"/>
                    <a:gd name="T38" fmla="*/ 114 w 501"/>
                    <a:gd name="T39" fmla="*/ 0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01" h="349">
                      <a:moveTo>
                        <a:pt x="114" y="0"/>
                      </a:moveTo>
                      <a:lnTo>
                        <a:pt x="81" y="129"/>
                      </a:lnTo>
                      <a:lnTo>
                        <a:pt x="63" y="141"/>
                      </a:lnTo>
                      <a:lnTo>
                        <a:pt x="33" y="155"/>
                      </a:lnTo>
                      <a:lnTo>
                        <a:pt x="0" y="162"/>
                      </a:lnTo>
                      <a:lnTo>
                        <a:pt x="39" y="287"/>
                      </a:lnTo>
                      <a:lnTo>
                        <a:pt x="54" y="349"/>
                      </a:lnTo>
                      <a:lnTo>
                        <a:pt x="60" y="316"/>
                      </a:lnTo>
                      <a:lnTo>
                        <a:pt x="67" y="284"/>
                      </a:lnTo>
                      <a:lnTo>
                        <a:pt x="79" y="255"/>
                      </a:lnTo>
                      <a:lnTo>
                        <a:pt x="81" y="231"/>
                      </a:lnTo>
                      <a:lnTo>
                        <a:pt x="93" y="210"/>
                      </a:lnTo>
                      <a:lnTo>
                        <a:pt x="116" y="188"/>
                      </a:lnTo>
                      <a:lnTo>
                        <a:pt x="142" y="175"/>
                      </a:lnTo>
                      <a:lnTo>
                        <a:pt x="177" y="165"/>
                      </a:lnTo>
                      <a:lnTo>
                        <a:pt x="205" y="156"/>
                      </a:lnTo>
                      <a:lnTo>
                        <a:pt x="254" y="138"/>
                      </a:lnTo>
                      <a:lnTo>
                        <a:pt x="298" y="123"/>
                      </a:lnTo>
                      <a:lnTo>
                        <a:pt x="501" y="5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rgbClr val="FF9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</p:grpSp>
          <p:grpSp>
            <p:nvGrpSpPr>
              <p:cNvPr id="22" name="Group 93"/>
              <p:cNvGrpSpPr>
                <a:grpSpLocks/>
              </p:cNvGrpSpPr>
              <p:nvPr/>
            </p:nvGrpSpPr>
            <p:grpSpPr bwMode="auto">
              <a:xfrm>
                <a:off x="4070" y="1260"/>
                <a:ext cx="954" cy="744"/>
                <a:chOff x="4070" y="1260"/>
                <a:chExt cx="954" cy="744"/>
              </a:xfrm>
            </p:grpSpPr>
            <p:grpSp>
              <p:nvGrpSpPr>
                <p:cNvPr id="37" name="Group 69"/>
                <p:cNvGrpSpPr>
                  <a:grpSpLocks/>
                </p:cNvGrpSpPr>
                <p:nvPr/>
              </p:nvGrpSpPr>
              <p:grpSpPr bwMode="auto">
                <a:xfrm>
                  <a:off x="4133" y="1376"/>
                  <a:ext cx="693" cy="628"/>
                  <a:chOff x="4133" y="1376"/>
                  <a:chExt cx="693" cy="628"/>
                </a:xfrm>
              </p:grpSpPr>
              <p:grpSp>
                <p:nvGrpSpPr>
                  <p:cNvPr id="6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4133" y="1376"/>
                    <a:ext cx="693" cy="628"/>
                    <a:chOff x="4133" y="1376"/>
                    <a:chExt cx="693" cy="628"/>
                  </a:xfrm>
                </p:grpSpPr>
                <p:sp>
                  <p:nvSpPr>
                    <p:cNvPr id="63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271" y="1901"/>
                      <a:ext cx="364" cy="101"/>
                    </a:xfrm>
                    <a:custGeom>
                      <a:avLst/>
                      <a:gdLst>
                        <a:gd name="T0" fmla="*/ 0 w 364"/>
                        <a:gd name="T1" fmla="*/ 0 h 101"/>
                        <a:gd name="T2" fmla="*/ 7 w 364"/>
                        <a:gd name="T3" fmla="*/ 16 h 101"/>
                        <a:gd name="T4" fmla="*/ 18 w 364"/>
                        <a:gd name="T5" fmla="*/ 30 h 101"/>
                        <a:gd name="T6" fmla="*/ 30 w 364"/>
                        <a:gd name="T7" fmla="*/ 42 h 101"/>
                        <a:gd name="T8" fmla="*/ 51 w 364"/>
                        <a:gd name="T9" fmla="*/ 57 h 101"/>
                        <a:gd name="T10" fmla="*/ 72 w 364"/>
                        <a:gd name="T11" fmla="*/ 68 h 101"/>
                        <a:gd name="T12" fmla="*/ 96 w 364"/>
                        <a:gd name="T13" fmla="*/ 79 h 101"/>
                        <a:gd name="T14" fmla="*/ 126 w 364"/>
                        <a:gd name="T15" fmla="*/ 89 h 101"/>
                        <a:gd name="T16" fmla="*/ 152 w 364"/>
                        <a:gd name="T17" fmla="*/ 94 h 101"/>
                        <a:gd name="T18" fmla="*/ 191 w 364"/>
                        <a:gd name="T19" fmla="*/ 100 h 101"/>
                        <a:gd name="T20" fmla="*/ 221 w 364"/>
                        <a:gd name="T21" fmla="*/ 101 h 101"/>
                        <a:gd name="T22" fmla="*/ 270 w 364"/>
                        <a:gd name="T23" fmla="*/ 100 h 101"/>
                        <a:gd name="T24" fmla="*/ 296 w 364"/>
                        <a:gd name="T25" fmla="*/ 95 h 101"/>
                        <a:gd name="T26" fmla="*/ 317 w 364"/>
                        <a:gd name="T27" fmla="*/ 89 h 101"/>
                        <a:gd name="T28" fmla="*/ 338 w 364"/>
                        <a:gd name="T29" fmla="*/ 79 h 101"/>
                        <a:gd name="T30" fmla="*/ 364 w 364"/>
                        <a:gd name="T31" fmla="*/ 61 h 101"/>
                        <a:gd name="T32" fmla="*/ 0 w 364"/>
                        <a:gd name="T33" fmla="*/ 0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64" h="101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30"/>
                          </a:lnTo>
                          <a:lnTo>
                            <a:pt x="30" y="42"/>
                          </a:lnTo>
                          <a:lnTo>
                            <a:pt x="51" y="57"/>
                          </a:lnTo>
                          <a:lnTo>
                            <a:pt x="72" y="68"/>
                          </a:lnTo>
                          <a:lnTo>
                            <a:pt x="96" y="79"/>
                          </a:lnTo>
                          <a:lnTo>
                            <a:pt x="126" y="89"/>
                          </a:lnTo>
                          <a:lnTo>
                            <a:pt x="152" y="94"/>
                          </a:lnTo>
                          <a:lnTo>
                            <a:pt x="191" y="100"/>
                          </a:lnTo>
                          <a:lnTo>
                            <a:pt x="221" y="101"/>
                          </a:lnTo>
                          <a:lnTo>
                            <a:pt x="270" y="100"/>
                          </a:lnTo>
                          <a:lnTo>
                            <a:pt x="296" y="95"/>
                          </a:lnTo>
                          <a:lnTo>
                            <a:pt x="317" y="89"/>
                          </a:lnTo>
                          <a:lnTo>
                            <a:pt x="338" y="79"/>
                          </a:lnTo>
                          <a:lnTo>
                            <a:pt x="364" y="6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F3F00"/>
                    </a:solidFill>
                    <a:ln w="22225">
                      <a:solidFill>
                        <a:srgbClr val="7F3F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64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133" y="1376"/>
                      <a:ext cx="693" cy="626"/>
                    </a:xfrm>
                    <a:custGeom>
                      <a:avLst/>
                      <a:gdLst>
                        <a:gd name="T0" fmla="*/ 514 w 693"/>
                        <a:gd name="T1" fmla="*/ 574 h 626"/>
                        <a:gd name="T2" fmla="*/ 532 w 693"/>
                        <a:gd name="T3" fmla="*/ 556 h 626"/>
                        <a:gd name="T4" fmla="*/ 548 w 693"/>
                        <a:gd name="T5" fmla="*/ 537 h 626"/>
                        <a:gd name="T6" fmla="*/ 585 w 693"/>
                        <a:gd name="T7" fmla="*/ 484 h 626"/>
                        <a:gd name="T8" fmla="*/ 634 w 693"/>
                        <a:gd name="T9" fmla="*/ 401 h 626"/>
                        <a:gd name="T10" fmla="*/ 660 w 693"/>
                        <a:gd name="T11" fmla="*/ 335 h 626"/>
                        <a:gd name="T12" fmla="*/ 676 w 693"/>
                        <a:gd name="T13" fmla="*/ 276 h 626"/>
                        <a:gd name="T14" fmla="*/ 693 w 693"/>
                        <a:gd name="T15" fmla="*/ 192 h 626"/>
                        <a:gd name="T16" fmla="*/ 688 w 693"/>
                        <a:gd name="T17" fmla="*/ 116 h 626"/>
                        <a:gd name="T18" fmla="*/ 665 w 693"/>
                        <a:gd name="T19" fmla="*/ 74 h 626"/>
                        <a:gd name="T20" fmla="*/ 614 w 693"/>
                        <a:gd name="T21" fmla="*/ 42 h 626"/>
                        <a:gd name="T22" fmla="*/ 539 w 693"/>
                        <a:gd name="T23" fmla="*/ 14 h 626"/>
                        <a:gd name="T24" fmla="*/ 465 w 693"/>
                        <a:gd name="T25" fmla="*/ 4 h 626"/>
                        <a:gd name="T26" fmla="*/ 394 w 693"/>
                        <a:gd name="T27" fmla="*/ 0 h 626"/>
                        <a:gd name="T28" fmla="*/ 324 w 693"/>
                        <a:gd name="T29" fmla="*/ 5 h 626"/>
                        <a:gd name="T30" fmla="*/ 255 w 693"/>
                        <a:gd name="T31" fmla="*/ 12 h 626"/>
                        <a:gd name="T32" fmla="*/ 206 w 693"/>
                        <a:gd name="T33" fmla="*/ 24 h 626"/>
                        <a:gd name="T34" fmla="*/ 159 w 693"/>
                        <a:gd name="T35" fmla="*/ 47 h 626"/>
                        <a:gd name="T36" fmla="*/ 121 w 693"/>
                        <a:gd name="T37" fmla="*/ 77 h 626"/>
                        <a:gd name="T38" fmla="*/ 87 w 693"/>
                        <a:gd name="T39" fmla="*/ 117 h 626"/>
                        <a:gd name="T40" fmla="*/ 66 w 693"/>
                        <a:gd name="T41" fmla="*/ 156 h 626"/>
                        <a:gd name="T42" fmla="*/ 49 w 693"/>
                        <a:gd name="T43" fmla="*/ 197 h 626"/>
                        <a:gd name="T44" fmla="*/ 45 w 693"/>
                        <a:gd name="T45" fmla="*/ 244 h 626"/>
                        <a:gd name="T46" fmla="*/ 40 w 693"/>
                        <a:gd name="T47" fmla="*/ 274 h 626"/>
                        <a:gd name="T48" fmla="*/ 43 w 693"/>
                        <a:gd name="T49" fmla="*/ 296 h 626"/>
                        <a:gd name="T50" fmla="*/ 19 w 693"/>
                        <a:gd name="T51" fmla="*/ 298 h 626"/>
                        <a:gd name="T52" fmla="*/ 3 w 693"/>
                        <a:gd name="T53" fmla="*/ 309 h 626"/>
                        <a:gd name="T54" fmla="*/ 0 w 693"/>
                        <a:gd name="T55" fmla="*/ 321 h 626"/>
                        <a:gd name="T56" fmla="*/ 14 w 693"/>
                        <a:gd name="T57" fmla="*/ 349 h 626"/>
                        <a:gd name="T58" fmla="*/ 33 w 693"/>
                        <a:gd name="T59" fmla="*/ 362 h 626"/>
                        <a:gd name="T60" fmla="*/ 49 w 693"/>
                        <a:gd name="T61" fmla="*/ 380 h 626"/>
                        <a:gd name="T62" fmla="*/ 73 w 693"/>
                        <a:gd name="T63" fmla="*/ 392 h 626"/>
                        <a:gd name="T64" fmla="*/ 105 w 693"/>
                        <a:gd name="T65" fmla="*/ 392 h 626"/>
                        <a:gd name="T66" fmla="*/ 98 w 693"/>
                        <a:gd name="T67" fmla="*/ 425 h 626"/>
                        <a:gd name="T68" fmla="*/ 108 w 693"/>
                        <a:gd name="T69" fmla="*/ 462 h 626"/>
                        <a:gd name="T70" fmla="*/ 124 w 693"/>
                        <a:gd name="T71" fmla="*/ 497 h 626"/>
                        <a:gd name="T72" fmla="*/ 135 w 693"/>
                        <a:gd name="T73" fmla="*/ 523 h 626"/>
                        <a:gd name="T74" fmla="*/ 147 w 693"/>
                        <a:gd name="T75" fmla="*/ 543 h 626"/>
                        <a:gd name="T76" fmla="*/ 161 w 693"/>
                        <a:gd name="T77" fmla="*/ 557 h 626"/>
                        <a:gd name="T78" fmla="*/ 178 w 693"/>
                        <a:gd name="T79" fmla="*/ 571 h 626"/>
                        <a:gd name="T80" fmla="*/ 198 w 693"/>
                        <a:gd name="T81" fmla="*/ 587 h 626"/>
                        <a:gd name="T82" fmla="*/ 226 w 693"/>
                        <a:gd name="T83" fmla="*/ 600 h 626"/>
                        <a:gd name="T84" fmla="*/ 248 w 693"/>
                        <a:gd name="T85" fmla="*/ 608 h 626"/>
                        <a:gd name="T86" fmla="*/ 273 w 693"/>
                        <a:gd name="T87" fmla="*/ 616 h 626"/>
                        <a:gd name="T88" fmla="*/ 297 w 693"/>
                        <a:gd name="T89" fmla="*/ 619 h 626"/>
                        <a:gd name="T90" fmla="*/ 322 w 693"/>
                        <a:gd name="T91" fmla="*/ 623 h 626"/>
                        <a:gd name="T92" fmla="*/ 350 w 693"/>
                        <a:gd name="T93" fmla="*/ 625 h 626"/>
                        <a:gd name="T94" fmla="*/ 380 w 693"/>
                        <a:gd name="T95" fmla="*/ 626 h 626"/>
                        <a:gd name="T96" fmla="*/ 413 w 693"/>
                        <a:gd name="T97" fmla="*/ 624 h 626"/>
                        <a:gd name="T98" fmla="*/ 443 w 693"/>
                        <a:gd name="T99" fmla="*/ 618 h 626"/>
                        <a:gd name="T100" fmla="*/ 465 w 693"/>
                        <a:gd name="T101" fmla="*/ 610 h 626"/>
                        <a:gd name="T102" fmla="*/ 492 w 693"/>
                        <a:gd name="T103" fmla="*/ 593 h 626"/>
                        <a:gd name="T104" fmla="*/ 514 w 693"/>
                        <a:gd name="T105" fmla="*/ 574 h 6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93" h="626">
                          <a:moveTo>
                            <a:pt x="514" y="574"/>
                          </a:moveTo>
                          <a:lnTo>
                            <a:pt x="532" y="556"/>
                          </a:lnTo>
                          <a:lnTo>
                            <a:pt x="548" y="537"/>
                          </a:lnTo>
                          <a:lnTo>
                            <a:pt x="585" y="484"/>
                          </a:lnTo>
                          <a:lnTo>
                            <a:pt x="634" y="401"/>
                          </a:lnTo>
                          <a:lnTo>
                            <a:pt x="660" y="335"/>
                          </a:lnTo>
                          <a:lnTo>
                            <a:pt x="676" y="276"/>
                          </a:lnTo>
                          <a:lnTo>
                            <a:pt x="693" y="192"/>
                          </a:lnTo>
                          <a:lnTo>
                            <a:pt x="688" y="116"/>
                          </a:lnTo>
                          <a:lnTo>
                            <a:pt x="665" y="74"/>
                          </a:lnTo>
                          <a:lnTo>
                            <a:pt x="614" y="42"/>
                          </a:lnTo>
                          <a:lnTo>
                            <a:pt x="539" y="14"/>
                          </a:lnTo>
                          <a:lnTo>
                            <a:pt x="465" y="4"/>
                          </a:lnTo>
                          <a:lnTo>
                            <a:pt x="394" y="0"/>
                          </a:lnTo>
                          <a:lnTo>
                            <a:pt x="324" y="5"/>
                          </a:lnTo>
                          <a:lnTo>
                            <a:pt x="255" y="12"/>
                          </a:lnTo>
                          <a:lnTo>
                            <a:pt x="206" y="24"/>
                          </a:lnTo>
                          <a:lnTo>
                            <a:pt x="159" y="47"/>
                          </a:lnTo>
                          <a:lnTo>
                            <a:pt x="121" y="77"/>
                          </a:lnTo>
                          <a:lnTo>
                            <a:pt x="87" y="117"/>
                          </a:lnTo>
                          <a:lnTo>
                            <a:pt x="66" y="156"/>
                          </a:lnTo>
                          <a:lnTo>
                            <a:pt x="49" y="197"/>
                          </a:lnTo>
                          <a:lnTo>
                            <a:pt x="45" y="244"/>
                          </a:lnTo>
                          <a:lnTo>
                            <a:pt x="40" y="274"/>
                          </a:lnTo>
                          <a:lnTo>
                            <a:pt x="43" y="296"/>
                          </a:lnTo>
                          <a:lnTo>
                            <a:pt x="19" y="298"/>
                          </a:lnTo>
                          <a:lnTo>
                            <a:pt x="3" y="309"/>
                          </a:lnTo>
                          <a:lnTo>
                            <a:pt x="0" y="321"/>
                          </a:lnTo>
                          <a:lnTo>
                            <a:pt x="14" y="349"/>
                          </a:lnTo>
                          <a:lnTo>
                            <a:pt x="33" y="362"/>
                          </a:lnTo>
                          <a:lnTo>
                            <a:pt x="49" y="380"/>
                          </a:lnTo>
                          <a:lnTo>
                            <a:pt x="73" y="392"/>
                          </a:lnTo>
                          <a:lnTo>
                            <a:pt x="105" y="392"/>
                          </a:lnTo>
                          <a:lnTo>
                            <a:pt x="98" y="425"/>
                          </a:lnTo>
                          <a:lnTo>
                            <a:pt x="108" y="462"/>
                          </a:lnTo>
                          <a:lnTo>
                            <a:pt x="124" y="497"/>
                          </a:lnTo>
                          <a:lnTo>
                            <a:pt x="135" y="523"/>
                          </a:lnTo>
                          <a:lnTo>
                            <a:pt x="147" y="543"/>
                          </a:lnTo>
                          <a:lnTo>
                            <a:pt x="161" y="557"/>
                          </a:lnTo>
                          <a:lnTo>
                            <a:pt x="178" y="571"/>
                          </a:lnTo>
                          <a:lnTo>
                            <a:pt x="198" y="587"/>
                          </a:lnTo>
                          <a:lnTo>
                            <a:pt x="226" y="600"/>
                          </a:lnTo>
                          <a:lnTo>
                            <a:pt x="248" y="608"/>
                          </a:lnTo>
                          <a:lnTo>
                            <a:pt x="273" y="616"/>
                          </a:lnTo>
                          <a:lnTo>
                            <a:pt x="297" y="619"/>
                          </a:lnTo>
                          <a:lnTo>
                            <a:pt x="322" y="623"/>
                          </a:lnTo>
                          <a:lnTo>
                            <a:pt x="350" y="625"/>
                          </a:lnTo>
                          <a:lnTo>
                            <a:pt x="380" y="626"/>
                          </a:lnTo>
                          <a:lnTo>
                            <a:pt x="413" y="624"/>
                          </a:lnTo>
                          <a:lnTo>
                            <a:pt x="443" y="618"/>
                          </a:lnTo>
                          <a:lnTo>
                            <a:pt x="465" y="610"/>
                          </a:lnTo>
                          <a:lnTo>
                            <a:pt x="492" y="593"/>
                          </a:lnTo>
                          <a:lnTo>
                            <a:pt x="514" y="574"/>
                          </a:lnTo>
                          <a:close/>
                        </a:path>
                      </a:pathLst>
                    </a:custGeom>
                    <a:solidFill>
                      <a:srgbClr val="FF9F7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65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430" y="1778"/>
                      <a:ext cx="337" cy="226"/>
                    </a:xfrm>
                    <a:custGeom>
                      <a:avLst/>
                      <a:gdLst>
                        <a:gd name="T0" fmla="*/ 217 w 337"/>
                        <a:gd name="T1" fmla="*/ 173 h 226"/>
                        <a:gd name="T2" fmla="*/ 235 w 337"/>
                        <a:gd name="T3" fmla="*/ 155 h 226"/>
                        <a:gd name="T4" fmla="*/ 251 w 337"/>
                        <a:gd name="T5" fmla="*/ 136 h 226"/>
                        <a:gd name="T6" fmla="*/ 288 w 337"/>
                        <a:gd name="T7" fmla="*/ 83 h 226"/>
                        <a:gd name="T8" fmla="*/ 337 w 337"/>
                        <a:gd name="T9" fmla="*/ 0 h 226"/>
                        <a:gd name="T10" fmla="*/ 302 w 337"/>
                        <a:gd name="T11" fmla="*/ 35 h 226"/>
                        <a:gd name="T12" fmla="*/ 268 w 337"/>
                        <a:gd name="T13" fmla="*/ 69 h 226"/>
                        <a:gd name="T14" fmla="*/ 251 w 337"/>
                        <a:gd name="T15" fmla="*/ 93 h 226"/>
                        <a:gd name="T16" fmla="*/ 244 w 337"/>
                        <a:gd name="T17" fmla="*/ 113 h 226"/>
                        <a:gd name="T18" fmla="*/ 226 w 337"/>
                        <a:gd name="T19" fmla="*/ 139 h 226"/>
                        <a:gd name="T20" fmla="*/ 209 w 337"/>
                        <a:gd name="T21" fmla="*/ 162 h 226"/>
                        <a:gd name="T22" fmla="*/ 188 w 337"/>
                        <a:gd name="T23" fmla="*/ 175 h 226"/>
                        <a:gd name="T24" fmla="*/ 170 w 337"/>
                        <a:gd name="T25" fmla="*/ 187 h 226"/>
                        <a:gd name="T26" fmla="*/ 149 w 337"/>
                        <a:gd name="T27" fmla="*/ 196 h 226"/>
                        <a:gd name="T28" fmla="*/ 118 w 337"/>
                        <a:gd name="T29" fmla="*/ 188 h 226"/>
                        <a:gd name="T30" fmla="*/ 111 w 337"/>
                        <a:gd name="T31" fmla="*/ 175 h 226"/>
                        <a:gd name="T32" fmla="*/ 86 w 337"/>
                        <a:gd name="T33" fmla="*/ 160 h 226"/>
                        <a:gd name="T34" fmla="*/ 93 w 337"/>
                        <a:gd name="T35" fmla="*/ 187 h 226"/>
                        <a:gd name="T36" fmla="*/ 76 w 337"/>
                        <a:gd name="T37" fmla="*/ 205 h 226"/>
                        <a:gd name="T38" fmla="*/ 56 w 337"/>
                        <a:gd name="T39" fmla="*/ 214 h 226"/>
                        <a:gd name="T40" fmla="*/ 0 w 337"/>
                        <a:gd name="T41" fmla="*/ 218 h 226"/>
                        <a:gd name="T42" fmla="*/ 25 w 337"/>
                        <a:gd name="T43" fmla="*/ 222 h 226"/>
                        <a:gd name="T44" fmla="*/ 53 w 337"/>
                        <a:gd name="T45" fmla="*/ 224 h 226"/>
                        <a:gd name="T46" fmla="*/ 83 w 337"/>
                        <a:gd name="T47" fmla="*/ 226 h 226"/>
                        <a:gd name="T48" fmla="*/ 116 w 337"/>
                        <a:gd name="T49" fmla="*/ 223 h 226"/>
                        <a:gd name="T50" fmla="*/ 146 w 337"/>
                        <a:gd name="T51" fmla="*/ 217 h 226"/>
                        <a:gd name="T52" fmla="*/ 168 w 337"/>
                        <a:gd name="T53" fmla="*/ 209 h 226"/>
                        <a:gd name="T54" fmla="*/ 195 w 337"/>
                        <a:gd name="T55" fmla="*/ 192 h 226"/>
                        <a:gd name="T56" fmla="*/ 217 w 337"/>
                        <a:gd name="T57" fmla="*/ 173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337" h="226">
                          <a:moveTo>
                            <a:pt x="217" y="173"/>
                          </a:moveTo>
                          <a:lnTo>
                            <a:pt x="235" y="155"/>
                          </a:lnTo>
                          <a:lnTo>
                            <a:pt x="251" y="136"/>
                          </a:lnTo>
                          <a:lnTo>
                            <a:pt x="288" y="83"/>
                          </a:lnTo>
                          <a:lnTo>
                            <a:pt x="337" y="0"/>
                          </a:lnTo>
                          <a:lnTo>
                            <a:pt x="302" y="35"/>
                          </a:lnTo>
                          <a:lnTo>
                            <a:pt x="268" y="69"/>
                          </a:lnTo>
                          <a:lnTo>
                            <a:pt x="251" y="93"/>
                          </a:lnTo>
                          <a:lnTo>
                            <a:pt x="244" y="113"/>
                          </a:lnTo>
                          <a:lnTo>
                            <a:pt x="226" y="139"/>
                          </a:lnTo>
                          <a:lnTo>
                            <a:pt x="209" y="162"/>
                          </a:lnTo>
                          <a:lnTo>
                            <a:pt x="188" y="175"/>
                          </a:lnTo>
                          <a:lnTo>
                            <a:pt x="170" y="187"/>
                          </a:lnTo>
                          <a:lnTo>
                            <a:pt x="149" y="196"/>
                          </a:lnTo>
                          <a:lnTo>
                            <a:pt x="118" y="188"/>
                          </a:lnTo>
                          <a:lnTo>
                            <a:pt x="111" y="175"/>
                          </a:lnTo>
                          <a:lnTo>
                            <a:pt x="86" y="160"/>
                          </a:lnTo>
                          <a:lnTo>
                            <a:pt x="93" y="187"/>
                          </a:lnTo>
                          <a:lnTo>
                            <a:pt x="76" y="205"/>
                          </a:lnTo>
                          <a:lnTo>
                            <a:pt x="56" y="214"/>
                          </a:lnTo>
                          <a:lnTo>
                            <a:pt x="0" y="218"/>
                          </a:lnTo>
                          <a:lnTo>
                            <a:pt x="25" y="222"/>
                          </a:lnTo>
                          <a:lnTo>
                            <a:pt x="53" y="224"/>
                          </a:lnTo>
                          <a:lnTo>
                            <a:pt x="83" y="226"/>
                          </a:lnTo>
                          <a:lnTo>
                            <a:pt x="116" y="223"/>
                          </a:lnTo>
                          <a:lnTo>
                            <a:pt x="146" y="217"/>
                          </a:lnTo>
                          <a:lnTo>
                            <a:pt x="168" y="209"/>
                          </a:lnTo>
                          <a:lnTo>
                            <a:pt x="195" y="192"/>
                          </a:lnTo>
                          <a:lnTo>
                            <a:pt x="217" y="173"/>
                          </a:lnTo>
                          <a:close/>
                        </a:path>
                      </a:pathLst>
                    </a:custGeom>
                    <a:solidFill>
                      <a:srgbClr val="FF7F3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</p:grpSp>
              <p:sp>
                <p:nvSpPr>
                  <p:cNvPr id="62" name="Freeform 68"/>
                  <p:cNvSpPr>
                    <a:spLocks/>
                  </p:cNvSpPr>
                  <p:nvPr/>
                </p:nvSpPr>
                <p:spPr bwMode="auto">
                  <a:xfrm>
                    <a:off x="4134" y="1687"/>
                    <a:ext cx="146" cy="215"/>
                  </a:xfrm>
                  <a:custGeom>
                    <a:avLst/>
                    <a:gdLst>
                      <a:gd name="T0" fmla="*/ 135 w 146"/>
                      <a:gd name="T1" fmla="*/ 175 h 215"/>
                      <a:gd name="T2" fmla="*/ 127 w 146"/>
                      <a:gd name="T3" fmla="*/ 161 h 215"/>
                      <a:gd name="T4" fmla="*/ 127 w 146"/>
                      <a:gd name="T5" fmla="*/ 144 h 215"/>
                      <a:gd name="T6" fmla="*/ 130 w 146"/>
                      <a:gd name="T7" fmla="*/ 131 h 215"/>
                      <a:gd name="T8" fmla="*/ 135 w 146"/>
                      <a:gd name="T9" fmla="*/ 115 h 215"/>
                      <a:gd name="T10" fmla="*/ 141 w 146"/>
                      <a:gd name="T11" fmla="*/ 99 h 215"/>
                      <a:gd name="T12" fmla="*/ 141 w 146"/>
                      <a:gd name="T13" fmla="*/ 85 h 215"/>
                      <a:gd name="T14" fmla="*/ 141 w 146"/>
                      <a:gd name="T15" fmla="*/ 72 h 215"/>
                      <a:gd name="T16" fmla="*/ 146 w 146"/>
                      <a:gd name="T17" fmla="*/ 56 h 215"/>
                      <a:gd name="T18" fmla="*/ 137 w 146"/>
                      <a:gd name="T19" fmla="*/ 51 h 215"/>
                      <a:gd name="T20" fmla="*/ 125 w 146"/>
                      <a:gd name="T21" fmla="*/ 41 h 215"/>
                      <a:gd name="T22" fmla="*/ 116 w 146"/>
                      <a:gd name="T23" fmla="*/ 29 h 215"/>
                      <a:gd name="T24" fmla="*/ 111 w 146"/>
                      <a:gd name="T25" fmla="*/ 23 h 215"/>
                      <a:gd name="T26" fmla="*/ 107 w 146"/>
                      <a:gd name="T27" fmla="*/ 14 h 215"/>
                      <a:gd name="T28" fmla="*/ 95 w 146"/>
                      <a:gd name="T29" fmla="*/ 5 h 215"/>
                      <a:gd name="T30" fmla="*/ 83 w 146"/>
                      <a:gd name="T31" fmla="*/ 9 h 215"/>
                      <a:gd name="T32" fmla="*/ 4 w 146"/>
                      <a:gd name="T33" fmla="*/ 0 h 215"/>
                      <a:gd name="T34" fmla="*/ 0 w 146"/>
                      <a:gd name="T35" fmla="*/ 12 h 215"/>
                      <a:gd name="T36" fmla="*/ 14 w 146"/>
                      <a:gd name="T37" fmla="*/ 40 h 215"/>
                      <a:gd name="T38" fmla="*/ 34 w 146"/>
                      <a:gd name="T39" fmla="*/ 53 h 215"/>
                      <a:gd name="T40" fmla="*/ 49 w 146"/>
                      <a:gd name="T41" fmla="*/ 71 h 215"/>
                      <a:gd name="T42" fmla="*/ 74 w 146"/>
                      <a:gd name="T43" fmla="*/ 83 h 215"/>
                      <a:gd name="T44" fmla="*/ 106 w 146"/>
                      <a:gd name="T45" fmla="*/ 83 h 215"/>
                      <a:gd name="T46" fmla="*/ 98 w 146"/>
                      <a:gd name="T47" fmla="*/ 117 h 215"/>
                      <a:gd name="T48" fmla="*/ 109 w 146"/>
                      <a:gd name="T49" fmla="*/ 154 h 215"/>
                      <a:gd name="T50" fmla="*/ 125 w 146"/>
                      <a:gd name="T51" fmla="*/ 188 h 215"/>
                      <a:gd name="T52" fmla="*/ 135 w 146"/>
                      <a:gd name="T53" fmla="*/ 215 h 215"/>
                      <a:gd name="T54" fmla="*/ 135 w 146"/>
                      <a:gd name="T55" fmla="*/ 175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46" h="215">
                        <a:moveTo>
                          <a:pt x="135" y="175"/>
                        </a:moveTo>
                        <a:lnTo>
                          <a:pt x="127" y="161"/>
                        </a:lnTo>
                        <a:lnTo>
                          <a:pt x="127" y="144"/>
                        </a:lnTo>
                        <a:lnTo>
                          <a:pt x="130" y="131"/>
                        </a:lnTo>
                        <a:lnTo>
                          <a:pt x="135" y="115"/>
                        </a:lnTo>
                        <a:lnTo>
                          <a:pt x="141" y="99"/>
                        </a:lnTo>
                        <a:lnTo>
                          <a:pt x="141" y="85"/>
                        </a:lnTo>
                        <a:lnTo>
                          <a:pt x="141" y="72"/>
                        </a:lnTo>
                        <a:lnTo>
                          <a:pt x="146" y="56"/>
                        </a:lnTo>
                        <a:lnTo>
                          <a:pt x="137" y="51"/>
                        </a:lnTo>
                        <a:lnTo>
                          <a:pt x="125" y="41"/>
                        </a:lnTo>
                        <a:lnTo>
                          <a:pt x="116" y="29"/>
                        </a:lnTo>
                        <a:lnTo>
                          <a:pt x="111" y="23"/>
                        </a:lnTo>
                        <a:lnTo>
                          <a:pt x="107" y="14"/>
                        </a:lnTo>
                        <a:lnTo>
                          <a:pt x="95" y="5"/>
                        </a:lnTo>
                        <a:lnTo>
                          <a:pt x="83" y="9"/>
                        </a:lnTo>
                        <a:lnTo>
                          <a:pt x="4" y="0"/>
                        </a:lnTo>
                        <a:lnTo>
                          <a:pt x="0" y="12"/>
                        </a:lnTo>
                        <a:lnTo>
                          <a:pt x="14" y="40"/>
                        </a:lnTo>
                        <a:lnTo>
                          <a:pt x="34" y="53"/>
                        </a:lnTo>
                        <a:lnTo>
                          <a:pt x="49" y="71"/>
                        </a:lnTo>
                        <a:lnTo>
                          <a:pt x="74" y="83"/>
                        </a:lnTo>
                        <a:lnTo>
                          <a:pt x="106" y="83"/>
                        </a:lnTo>
                        <a:lnTo>
                          <a:pt x="98" y="117"/>
                        </a:lnTo>
                        <a:lnTo>
                          <a:pt x="109" y="154"/>
                        </a:lnTo>
                        <a:lnTo>
                          <a:pt x="125" y="188"/>
                        </a:lnTo>
                        <a:lnTo>
                          <a:pt x="135" y="215"/>
                        </a:lnTo>
                        <a:lnTo>
                          <a:pt x="135" y="175"/>
                        </a:lnTo>
                        <a:close/>
                      </a:path>
                    </a:pathLst>
                  </a:custGeom>
                  <a:solidFill>
                    <a:srgbClr val="F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s-PE"/>
                  </a:p>
                </p:txBody>
              </p:sp>
            </p:grpSp>
            <p:grpSp>
              <p:nvGrpSpPr>
                <p:cNvPr id="38" name="Group 84"/>
                <p:cNvGrpSpPr>
                  <a:grpSpLocks/>
                </p:cNvGrpSpPr>
                <p:nvPr/>
              </p:nvGrpSpPr>
              <p:grpSpPr bwMode="auto">
                <a:xfrm>
                  <a:off x="4301" y="1583"/>
                  <a:ext cx="429" cy="330"/>
                  <a:chOff x="4301" y="1583"/>
                  <a:chExt cx="429" cy="330"/>
                </a:xfrm>
              </p:grpSpPr>
              <p:grpSp>
                <p:nvGrpSpPr>
                  <p:cNvPr id="47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4397" y="1846"/>
                    <a:ext cx="173" cy="67"/>
                    <a:chOff x="4397" y="1846"/>
                    <a:chExt cx="173" cy="67"/>
                  </a:xfrm>
                </p:grpSpPr>
                <p:sp>
                  <p:nvSpPr>
                    <p:cNvPr id="58" name="Oval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16" y="1867"/>
                      <a:ext cx="123" cy="28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5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4397" y="1846"/>
                      <a:ext cx="173" cy="41"/>
                    </a:xfrm>
                    <a:custGeom>
                      <a:avLst/>
                      <a:gdLst>
                        <a:gd name="T0" fmla="*/ 0 w 173"/>
                        <a:gd name="T1" fmla="*/ 23 h 41"/>
                        <a:gd name="T2" fmla="*/ 14 w 173"/>
                        <a:gd name="T3" fmla="*/ 15 h 41"/>
                        <a:gd name="T4" fmla="*/ 26 w 173"/>
                        <a:gd name="T5" fmla="*/ 10 h 41"/>
                        <a:gd name="T6" fmla="*/ 37 w 173"/>
                        <a:gd name="T7" fmla="*/ 6 h 41"/>
                        <a:gd name="T8" fmla="*/ 49 w 173"/>
                        <a:gd name="T9" fmla="*/ 1 h 41"/>
                        <a:gd name="T10" fmla="*/ 65 w 173"/>
                        <a:gd name="T11" fmla="*/ 0 h 41"/>
                        <a:gd name="T12" fmla="*/ 81 w 173"/>
                        <a:gd name="T13" fmla="*/ 2 h 41"/>
                        <a:gd name="T14" fmla="*/ 91 w 173"/>
                        <a:gd name="T15" fmla="*/ 8 h 41"/>
                        <a:gd name="T16" fmla="*/ 102 w 173"/>
                        <a:gd name="T17" fmla="*/ 8 h 41"/>
                        <a:gd name="T18" fmla="*/ 112 w 173"/>
                        <a:gd name="T19" fmla="*/ 7 h 41"/>
                        <a:gd name="T20" fmla="*/ 128 w 173"/>
                        <a:gd name="T21" fmla="*/ 8 h 41"/>
                        <a:gd name="T22" fmla="*/ 142 w 173"/>
                        <a:gd name="T23" fmla="*/ 13 h 41"/>
                        <a:gd name="T24" fmla="*/ 151 w 173"/>
                        <a:gd name="T25" fmla="*/ 21 h 41"/>
                        <a:gd name="T26" fmla="*/ 156 w 173"/>
                        <a:gd name="T27" fmla="*/ 28 h 41"/>
                        <a:gd name="T28" fmla="*/ 165 w 173"/>
                        <a:gd name="T29" fmla="*/ 35 h 41"/>
                        <a:gd name="T30" fmla="*/ 173 w 173"/>
                        <a:gd name="T31" fmla="*/ 41 h 41"/>
                        <a:gd name="T32" fmla="*/ 126 w 173"/>
                        <a:gd name="T33" fmla="*/ 37 h 41"/>
                        <a:gd name="T34" fmla="*/ 109 w 173"/>
                        <a:gd name="T35" fmla="*/ 34 h 41"/>
                        <a:gd name="T36" fmla="*/ 95 w 173"/>
                        <a:gd name="T37" fmla="*/ 31 h 41"/>
                        <a:gd name="T38" fmla="*/ 82 w 173"/>
                        <a:gd name="T39" fmla="*/ 27 h 41"/>
                        <a:gd name="T40" fmla="*/ 72 w 173"/>
                        <a:gd name="T41" fmla="*/ 28 h 41"/>
                        <a:gd name="T42" fmla="*/ 60 w 173"/>
                        <a:gd name="T43" fmla="*/ 27 h 41"/>
                        <a:gd name="T44" fmla="*/ 39 w 173"/>
                        <a:gd name="T45" fmla="*/ 28 h 41"/>
                        <a:gd name="T46" fmla="*/ 23 w 173"/>
                        <a:gd name="T47" fmla="*/ 27 h 41"/>
                        <a:gd name="T48" fmla="*/ 0 w 173"/>
                        <a:gd name="T49" fmla="*/ 23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73" h="41">
                          <a:moveTo>
                            <a:pt x="0" y="23"/>
                          </a:moveTo>
                          <a:lnTo>
                            <a:pt x="14" y="15"/>
                          </a:lnTo>
                          <a:lnTo>
                            <a:pt x="26" y="10"/>
                          </a:lnTo>
                          <a:lnTo>
                            <a:pt x="37" y="6"/>
                          </a:lnTo>
                          <a:lnTo>
                            <a:pt x="49" y="1"/>
                          </a:lnTo>
                          <a:lnTo>
                            <a:pt x="65" y="0"/>
                          </a:lnTo>
                          <a:lnTo>
                            <a:pt x="81" y="2"/>
                          </a:lnTo>
                          <a:lnTo>
                            <a:pt x="91" y="8"/>
                          </a:lnTo>
                          <a:lnTo>
                            <a:pt x="102" y="8"/>
                          </a:lnTo>
                          <a:lnTo>
                            <a:pt x="112" y="7"/>
                          </a:lnTo>
                          <a:lnTo>
                            <a:pt x="128" y="8"/>
                          </a:lnTo>
                          <a:lnTo>
                            <a:pt x="142" y="13"/>
                          </a:lnTo>
                          <a:lnTo>
                            <a:pt x="151" y="21"/>
                          </a:lnTo>
                          <a:lnTo>
                            <a:pt x="156" y="28"/>
                          </a:lnTo>
                          <a:lnTo>
                            <a:pt x="165" y="35"/>
                          </a:lnTo>
                          <a:lnTo>
                            <a:pt x="173" y="41"/>
                          </a:lnTo>
                          <a:lnTo>
                            <a:pt x="126" y="37"/>
                          </a:lnTo>
                          <a:lnTo>
                            <a:pt x="109" y="34"/>
                          </a:lnTo>
                          <a:lnTo>
                            <a:pt x="95" y="31"/>
                          </a:lnTo>
                          <a:lnTo>
                            <a:pt x="82" y="27"/>
                          </a:lnTo>
                          <a:lnTo>
                            <a:pt x="72" y="28"/>
                          </a:lnTo>
                          <a:lnTo>
                            <a:pt x="60" y="27"/>
                          </a:lnTo>
                          <a:lnTo>
                            <a:pt x="39" y="28"/>
                          </a:lnTo>
                          <a:lnTo>
                            <a:pt x="23" y="27"/>
                          </a:lnTo>
                          <a:lnTo>
                            <a:pt x="0" y="23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6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4397" y="1869"/>
                      <a:ext cx="172" cy="44"/>
                    </a:xfrm>
                    <a:custGeom>
                      <a:avLst/>
                      <a:gdLst>
                        <a:gd name="T0" fmla="*/ 0 w 172"/>
                        <a:gd name="T1" fmla="*/ 0 h 44"/>
                        <a:gd name="T2" fmla="*/ 18 w 172"/>
                        <a:gd name="T3" fmla="*/ 3 h 44"/>
                        <a:gd name="T4" fmla="*/ 33 w 172"/>
                        <a:gd name="T5" fmla="*/ 6 h 44"/>
                        <a:gd name="T6" fmla="*/ 46 w 172"/>
                        <a:gd name="T7" fmla="*/ 6 h 44"/>
                        <a:gd name="T8" fmla="*/ 56 w 172"/>
                        <a:gd name="T9" fmla="*/ 8 h 44"/>
                        <a:gd name="T10" fmla="*/ 68 w 172"/>
                        <a:gd name="T11" fmla="*/ 9 h 44"/>
                        <a:gd name="T12" fmla="*/ 79 w 172"/>
                        <a:gd name="T13" fmla="*/ 12 h 44"/>
                        <a:gd name="T14" fmla="*/ 91 w 172"/>
                        <a:gd name="T15" fmla="*/ 12 h 44"/>
                        <a:gd name="T16" fmla="*/ 103 w 172"/>
                        <a:gd name="T17" fmla="*/ 12 h 44"/>
                        <a:gd name="T18" fmla="*/ 121 w 172"/>
                        <a:gd name="T19" fmla="*/ 14 h 44"/>
                        <a:gd name="T20" fmla="*/ 137 w 172"/>
                        <a:gd name="T21" fmla="*/ 15 h 44"/>
                        <a:gd name="T22" fmla="*/ 154 w 172"/>
                        <a:gd name="T23" fmla="*/ 16 h 44"/>
                        <a:gd name="T24" fmla="*/ 172 w 172"/>
                        <a:gd name="T25" fmla="*/ 18 h 44"/>
                        <a:gd name="T26" fmla="*/ 159 w 172"/>
                        <a:gd name="T27" fmla="*/ 27 h 44"/>
                        <a:gd name="T28" fmla="*/ 138 w 172"/>
                        <a:gd name="T29" fmla="*/ 36 h 44"/>
                        <a:gd name="T30" fmla="*/ 121 w 172"/>
                        <a:gd name="T31" fmla="*/ 42 h 44"/>
                        <a:gd name="T32" fmla="*/ 107 w 172"/>
                        <a:gd name="T33" fmla="*/ 44 h 44"/>
                        <a:gd name="T34" fmla="*/ 91 w 172"/>
                        <a:gd name="T35" fmla="*/ 44 h 44"/>
                        <a:gd name="T36" fmla="*/ 75 w 172"/>
                        <a:gd name="T37" fmla="*/ 44 h 44"/>
                        <a:gd name="T38" fmla="*/ 60 w 172"/>
                        <a:gd name="T39" fmla="*/ 40 h 44"/>
                        <a:gd name="T40" fmla="*/ 44 w 172"/>
                        <a:gd name="T41" fmla="*/ 34 h 44"/>
                        <a:gd name="T42" fmla="*/ 32 w 172"/>
                        <a:gd name="T43" fmla="*/ 27 h 44"/>
                        <a:gd name="T44" fmla="*/ 21 w 172"/>
                        <a:gd name="T45" fmla="*/ 17 h 44"/>
                        <a:gd name="T46" fmla="*/ 12 w 172"/>
                        <a:gd name="T47" fmla="*/ 9 h 44"/>
                        <a:gd name="T48" fmla="*/ 0 w 172"/>
                        <a:gd name="T49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72" h="44">
                          <a:moveTo>
                            <a:pt x="0" y="0"/>
                          </a:moveTo>
                          <a:lnTo>
                            <a:pt x="18" y="3"/>
                          </a:lnTo>
                          <a:lnTo>
                            <a:pt x="33" y="6"/>
                          </a:lnTo>
                          <a:lnTo>
                            <a:pt x="46" y="6"/>
                          </a:lnTo>
                          <a:lnTo>
                            <a:pt x="56" y="8"/>
                          </a:lnTo>
                          <a:lnTo>
                            <a:pt x="68" y="9"/>
                          </a:lnTo>
                          <a:lnTo>
                            <a:pt x="79" y="12"/>
                          </a:lnTo>
                          <a:lnTo>
                            <a:pt x="91" y="12"/>
                          </a:lnTo>
                          <a:lnTo>
                            <a:pt x="103" y="12"/>
                          </a:lnTo>
                          <a:lnTo>
                            <a:pt x="121" y="14"/>
                          </a:lnTo>
                          <a:lnTo>
                            <a:pt x="137" y="15"/>
                          </a:lnTo>
                          <a:lnTo>
                            <a:pt x="154" y="16"/>
                          </a:lnTo>
                          <a:lnTo>
                            <a:pt x="172" y="18"/>
                          </a:lnTo>
                          <a:lnTo>
                            <a:pt x="159" y="27"/>
                          </a:lnTo>
                          <a:lnTo>
                            <a:pt x="138" y="36"/>
                          </a:lnTo>
                          <a:lnTo>
                            <a:pt x="121" y="42"/>
                          </a:lnTo>
                          <a:lnTo>
                            <a:pt x="107" y="44"/>
                          </a:lnTo>
                          <a:lnTo>
                            <a:pt x="91" y="44"/>
                          </a:lnTo>
                          <a:lnTo>
                            <a:pt x="75" y="44"/>
                          </a:lnTo>
                          <a:lnTo>
                            <a:pt x="60" y="40"/>
                          </a:lnTo>
                          <a:lnTo>
                            <a:pt x="44" y="34"/>
                          </a:lnTo>
                          <a:lnTo>
                            <a:pt x="32" y="27"/>
                          </a:lnTo>
                          <a:lnTo>
                            <a:pt x="21" y="17"/>
                          </a:lnTo>
                          <a:lnTo>
                            <a:pt x="12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</p:grpSp>
              <p:grpSp>
                <p:nvGrpSpPr>
                  <p:cNvPr id="48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4301" y="1583"/>
                    <a:ext cx="429" cy="127"/>
                    <a:chOff x="4301" y="1583"/>
                    <a:chExt cx="429" cy="127"/>
                  </a:xfrm>
                </p:grpSpPr>
                <p:grpSp>
                  <p:nvGrpSpPr>
                    <p:cNvPr id="50" name="Group 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01" y="1583"/>
                      <a:ext cx="177" cy="84"/>
                      <a:chOff x="4301" y="1583"/>
                      <a:chExt cx="177" cy="84"/>
                    </a:xfrm>
                  </p:grpSpPr>
                  <p:sp>
                    <p:nvSpPr>
                      <p:cNvPr id="55" name="Freeform 7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15" y="1583"/>
                        <a:ext cx="163" cy="60"/>
                      </a:xfrm>
                      <a:custGeom>
                        <a:avLst/>
                        <a:gdLst>
                          <a:gd name="T0" fmla="*/ 5 w 163"/>
                          <a:gd name="T1" fmla="*/ 13 h 60"/>
                          <a:gd name="T2" fmla="*/ 42 w 163"/>
                          <a:gd name="T3" fmla="*/ 1 h 60"/>
                          <a:gd name="T4" fmla="*/ 61 w 163"/>
                          <a:gd name="T5" fmla="*/ 0 h 60"/>
                          <a:gd name="T6" fmla="*/ 75 w 163"/>
                          <a:gd name="T7" fmla="*/ 0 h 60"/>
                          <a:gd name="T8" fmla="*/ 101 w 163"/>
                          <a:gd name="T9" fmla="*/ 4 h 60"/>
                          <a:gd name="T10" fmla="*/ 121 w 163"/>
                          <a:gd name="T11" fmla="*/ 11 h 60"/>
                          <a:gd name="T12" fmla="*/ 135 w 163"/>
                          <a:gd name="T13" fmla="*/ 21 h 60"/>
                          <a:gd name="T14" fmla="*/ 149 w 163"/>
                          <a:gd name="T15" fmla="*/ 33 h 60"/>
                          <a:gd name="T16" fmla="*/ 157 w 163"/>
                          <a:gd name="T17" fmla="*/ 46 h 60"/>
                          <a:gd name="T18" fmla="*/ 163 w 163"/>
                          <a:gd name="T19" fmla="*/ 60 h 60"/>
                          <a:gd name="T20" fmla="*/ 135 w 163"/>
                          <a:gd name="T21" fmla="*/ 46 h 60"/>
                          <a:gd name="T22" fmla="*/ 117 w 163"/>
                          <a:gd name="T23" fmla="*/ 31 h 60"/>
                          <a:gd name="T24" fmla="*/ 101 w 163"/>
                          <a:gd name="T25" fmla="*/ 19 h 60"/>
                          <a:gd name="T26" fmla="*/ 82 w 163"/>
                          <a:gd name="T27" fmla="*/ 11 h 60"/>
                          <a:gd name="T28" fmla="*/ 56 w 163"/>
                          <a:gd name="T29" fmla="*/ 7 h 60"/>
                          <a:gd name="T30" fmla="*/ 37 w 163"/>
                          <a:gd name="T31" fmla="*/ 10 h 60"/>
                          <a:gd name="T32" fmla="*/ 0 w 163"/>
                          <a:gd name="T33" fmla="*/ 19 h 60"/>
                          <a:gd name="T34" fmla="*/ 5 w 163"/>
                          <a:gd name="T35" fmla="*/ 13 h 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63" h="60">
                            <a:moveTo>
                              <a:pt x="5" y="13"/>
                            </a:moveTo>
                            <a:lnTo>
                              <a:pt x="42" y="1"/>
                            </a:lnTo>
                            <a:lnTo>
                              <a:pt x="61" y="0"/>
                            </a:lnTo>
                            <a:lnTo>
                              <a:pt x="75" y="0"/>
                            </a:lnTo>
                            <a:lnTo>
                              <a:pt x="101" y="4"/>
                            </a:lnTo>
                            <a:lnTo>
                              <a:pt x="121" y="11"/>
                            </a:lnTo>
                            <a:lnTo>
                              <a:pt x="135" y="21"/>
                            </a:lnTo>
                            <a:lnTo>
                              <a:pt x="149" y="33"/>
                            </a:lnTo>
                            <a:lnTo>
                              <a:pt x="157" y="46"/>
                            </a:lnTo>
                            <a:lnTo>
                              <a:pt x="163" y="60"/>
                            </a:lnTo>
                            <a:lnTo>
                              <a:pt x="135" y="46"/>
                            </a:lnTo>
                            <a:lnTo>
                              <a:pt x="117" y="31"/>
                            </a:lnTo>
                            <a:lnTo>
                              <a:pt x="101" y="19"/>
                            </a:lnTo>
                            <a:lnTo>
                              <a:pt x="82" y="11"/>
                            </a:lnTo>
                            <a:lnTo>
                              <a:pt x="56" y="7"/>
                            </a:lnTo>
                            <a:lnTo>
                              <a:pt x="37" y="10"/>
                            </a:lnTo>
                            <a:lnTo>
                              <a:pt x="0" y="19"/>
                            </a:lnTo>
                            <a:lnTo>
                              <a:pt x="5" y="13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s-PE"/>
                      </a:p>
                    </p:txBody>
                  </p:sp>
                  <p:sp>
                    <p:nvSpPr>
                      <p:cNvPr id="56" name="Freeform 7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01" y="1620"/>
                        <a:ext cx="157" cy="45"/>
                      </a:xfrm>
                      <a:custGeom>
                        <a:avLst/>
                        <a:gdLst>
                          <a:gd name="T0" fmla="*/ 0 w 157"/>
                          <a:gd name="T1" fmla="*/ 14 h 45"/>
                          <a:gd name="T2" fmla="*/ 24 w 157"/>
                          <a:gd name="T3" fmla="*/ 14 h 45"/>
                          <a:gd name="T4" fmla="*/ 37 w 157"/>
                          <a:gd name="T5" fmla="*/ 9 h 45"/>
                          <a:gd name="T6" fmla="*/ 51 w 157"/>
                          <a:gd name="T7" fmla="*/ 4 h 45"/>
                          <a:gd name="T8" fmla="*/ 72 w 157"/>
                          <a:gd name="T9" fmla="*/ 0 h 45"/>
                          <a:gd name="T10" fmla="*/ 89 w 157"/>
                          <a:gd name="T11" fmla="*/ 2 h 45"/>
                          <a:gd name="T12" fmla="*/ 108 w 157"/>
                          <a:gd name="T13" fmla="*/ 5 h 45"/>
                          <a:gd name="T14" fmla="*/ 119 w 157"/>
                          <a:gd name="T15" fmla="*/ 10 h 45"/>
                          <a:gd name="T16" fmla="*/ 136 w 157"/>
                          <a:gd name="T17" fmla="*/ 18 h 45"/>
                          <a:gd name="T18" fmla="*/ 147 w 157"/>
                          <a:gd name="T19" fmla="*/ 28 h 45"/>
                          <a:gd name="T20" fmla="*/ 157 w 157"/>
                          <a:gd name="T21" fmla="*/ 39 h 45"/>
                          <a:gd name="T22" fmla="*/ 154 w 157"/>
                          <a:gd name="T23" fmla="*/ 44 h 45"/>
                          <a:gd name="T24" fmla="*/ 142 w 157"/>
                          <a:gd name="T25" fmla="*/ 45 h 45"/>
                          <a:gd name="T26" fmla="*/ 126 w 157"/>
                          <a:gd name="T27" fmla="*/ 29 h 45"/>
                          <a:gd name="T28" fmla="*/ 115 w 157"/>
                          <a:gd name="T29" fmla="*/ 24 h 45"/>
                          <a:gd name="T30" fmla="*/ 107 w 157"/>
                          <a:gd name="T31" fmla="*/ 33 h 45"/>
                          <a:gd name="T32" fmla="*/ 96 w 157"/>
                          <a:gd name="T33" fmla="*/ 35 h 45"/>
                          <a:gd name="T34" fmla="*/ 84 w 157"/>
                          <a:gd name="T35" fmla="*/ 35 h 45"/>
                          <a:gd name="T36" fmla="*/ 72 w 157"/>
                          <a:gd name="T37" fmla="*/ 33 h 45"/>
                          <a:gd name="T38" fmla="*/ 65 w 157"/>
                          <a:gd name="T39" fmla="*/ 28 h 45"/>
                          <a:gd name="T40" fmla="*/ 61 w 157"/>
                          <a:gd name="T41" fmla="*/ 21 h 45"/>
                          <a:gd name="T42" fmla="*/ 45 w 157"/>
                          <a:gd name="T43" fmla="*/ 24 h 45"/>
                          <a:gd name="T44" fmla="*/ 26 w 157"/>
                          <a:gd name="T45" fmla="*/ 23 h 45"/>
                          <a:gd name="T46" fmla="*/ 12 w 157"/>
                          <a:gd name="T47" fmla="*/ 23 h 45"/>
                          <a:gd name="T48" fmla="*/ 0 w 157"/>
                          <a:gd name="T49" fmla="*/ 14 h 4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</a:cxnLst>
                        <a:rect l="0" t="0" r="r" b="b"/>
                        <a:pathLst>
                          <a:path w="157" h="45">
                            <a:moveTo>
                              <a:pt x="0" y="14"/>
                            </a:moveTo>
                            <a:lnTo>
                              <a:pt x="24" y="14"/>
                            </a:lnTo>
                            <a:lnTo>
                              <a:pt x="37" y="9"/>
                            </a:lnTo>
                            <a:lnTo>
                              <a:pt x="51" y="4"/>
                            </a:lnTo>
                            <a:lnTo>
                              <a:pt x="72" y="0"/>
                            </a:lnTo>
                            <a:lnTo>
                              <a:pt x="89" y="2"/>
                            </a:lnTo>
                            <a:lnTo>
                              <a:pt x="108" y="5"/>
                            </a:lnTo>
                            <a:lnTo>
                              <a:pt x="119" y="10"/>
                            </a:lnTo>
                            <a:lnTo>
                              <a:pt x="136" y="18"/>
                            </a:lnTo>
                            <a:lnTo>
                              <a:pt x="147" y="28"/>
                            </a:lnTo>
                            <a:lnTo>
                              <a:pt x="157" y="39"/>
                            </a:lnTo>
                            <a:lnTo>
                              <a:pt x="154" y="44"/>
                            </a:lnTo>
                            <a:lnTo>
                              <a:pt x="142" y="45"/>
                            </a:lnTo>
                            <a:lnTo>
                              <a:pt x="126" y="29"/>
                            </a:lnTo>
                            <a:lnTo>
                              <a:pt x="115" y="24"/>
                            </a:lnTo>
                            <a:lnTo>
                              <a:pt x="107" y="33"/>
                            </a:lnTo>
                            <a:lnTo>
                              <a:pt x="96" y="35"/>
                            </a:lnTo>
                            <a:lnTo>
                              <a:pt x="84" y="35"/>
                            </a:lnTo>
                            <a:lnTo>
                              <a:pt x="72" y="33"/>
                            </a:lnTo>
                            <a:lnTo>
                              <a:pt x="65" y="28"/>
                            </a:lnTo>
                            <a:lnTo>
                              <a:pt x="61" y="21"/>
                            </a:lnTo>
                            <a:lnTo>
                              <a:pt x="45" y="24"/>
                            </a:lnTo>
                            <a:lnTo>
                              <a:pt x="26" y="23"/>
                            </a:lnTo>
                            <a:lnTo>
                              <a:pt x="12" y="23"/>
                            </a:lnTo>
                            <a:lnTo>
                              <a:pt x="0" y="14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s-PE"/>
                      </a:p>
                    </p:txBody>
                  </p:sp>
                  <p:sp>
                    <p:nvSpPr>
                      <p:cNvPr id="57" name="Freeform 7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34" y="1649"/>
                        <a:ext cx="72" cy="18"/>
                      </a:xfrm>
                      <a:custGeom>
                        <a:avLst/>
                        <a:gdLst>
                          <a:gd name="T0" fmla="*/ 0 w 72"/>
                          <a:gd name="T1" fmla="*/ 0 h 18"/>
                          <a:gd name="T2" fmla="*/ 12 w 72"/>
                          <a:gd name="T3" fmla="*/ 3 h 18"/>
                          <a:gd name="T4" fmla="*/ 21 w 72"/>
                          <a:gd name="T5" fmla="*/ 7 h 18"/>
                          <a:gd name="T6" fmla="*/ 33 w 72"/>
                          <a:gd name="T7" fmla="*/ 12 h 18"/>
                          <a:gd name="T8" fmla="*/ 46 w 72"/>
                          <a:gd name="T9" fmla="*/ 15 h 18"/>
                          <a:gd name="T10" fmla="*/ 58 w 72"/>
                          <a:gd name="T11" fmla="*/ 15 h 18"/>
                          <a:gd name="T12" fmla="*/ 72 w 72"/>
                          <a:gd name="T13" fmla="*/ 12 h 18"/>
                          <a:gd name="T14" fmla="*/ 56 w 72"/>
                          <a:gd name="T15" fmla="*/ 16 h 18"/>
                          <a:gd name="T16" fmla="*/ 47 w 72"/>
                          <a:gd name="T17" fmla="*/ 18 h 18"/>
                          <a:gd name="T18" fmla="*/ 35 w 72"/>
                          <a:gd name="T19" fmla="*/ 17 h 18"/>
                          <a:gd name="T20" fmla="*/ 16 w 72"/>
                          <a:gd name="T21" fmla="*/ 10 h 18"/>
                          <a:gd name="T22" fmla="*/ 0 w 72"/>
                          <a:gd name="T23" fmla="*/ 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72" h="18">
                            <a:moveTo>
                              <a:pt x="0" y="0"/>
                            </a:moveTo>
                            <a:lnTo>
                              <a:pt x="12" y="3"/>
                            </a:lnTo>
                            <a:lnTo>
                              <a:pt x="21" y="7"/>
                            </a:lnTo>
                            <a:lnTo>
                              <a:pt x="33" y="12"/>
                            </a:lnTo>
                            <a:lnTo>
                              <a:pt x="46" y="15"/>
                            </a:lnTo>
                            <a:lnTo>
                              <a:pt x="58" y="15"/>
                            </a:lnTo>
                            <a:lnTo>
                              <a:pt x="72" y="12"/>
                            </a:lnTo>
                            <a:lnTo>
                              <a:pt x="56" y="16"/>
                            </a:lnTo>
                            <a:lnTo>
                              <a:pt x="47" y="18"/>
                            </a:lnTo>
                            <a:lnTo>
                              <a:pt x="35" y="17"/>
                            </a:lnTo>
                            <a:lnTo>
                              <a:pt x="16" y="1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s-PE"/>
                      </a:p>
                    </p:txBody>
                  </p:sp>
                </p:grpSp>
                <p:grpSp>
                  <p:nvGrpSpPr>
                    <p:cNvPr id="51" name="Group 8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62" y="1624"/>
                      <a:ext cx="168" cy="86"/>
                      <a:chOff x="4562" y="1624"/>
                      <a:chExt cx="168" cy="86"/>
                    </a:xfrm>
                  </p:grpSpPr>
                  <p:sp>
                    <p:nvSpPr>
                      <p:cNvPr id="52" name="Freeform 7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62" y="1624"/>
                        <a:ext cx="168" cy="59"/>
                      </a:xfrm>
                      <a:custGeom>
                        <a:avLst/>
                        <a:gdLst>
                          <a:gd name="T0" fmla="*/ 1 w 168"/>
                          <a:gd name="T1" fmla="*/ 59 h 59"/>
                          <a:gd name="T2" fmla="*/ 0 w 168"/>
                          <a:gd name="T3" fmla="*/ 51 h 59"/>
                          <a:gd name="T4" fmla="*/ 8 w 168"/>
                          <a:gd name="T5" fmla="*/ 34 h 59"/>
                          <a:gd name="T6" fmla="*/ 24 w 168"/>
                          <a:gd name="T7" fmla="*/ 19 h 59"/>
                          <a:gd name="T8" fmla="*/ 38 w 168"/>
                          <a:gd name="T9" fmla="*/ 12 h 59"/>
                          <a:gd name="T10" fmla="*/ 59 w 168"/>
                          <a:gd name="T11" fmla="*/ 5 h 59"/>
                          <a:gd name="T12" fmla="*/ 91 w 168"/>
                          <a:gd name="T13" fmla="*/ 0 h 59"/>
                          <a:gd name="T14" fmla="*/ 119 w 168"/>
                          <a:gd name="T15" fmla="*/ 0 h 59"/>
                          <a:gd name="T16" fmla="*/ 143 w 168"/>
                          <a:gd name="T17" fmla="*/ 0 h 59"/>
                          <a:gd name="T18" fmla="*/ 163 w 168"/>
                          <a:gd name="T19" fmla="*/ 8 h 59"/>
                          <a:gd name="T20" fmla="*/ 168 w 168"/>
                          <a:gd name="T21" fmla="*/ 17 h 59"/>
                          <a:gd name="T22" fmla="*/ 157 w 168"/>
                          <a:gd name="T23" fmla="*/ 12 h 59"/>
                          <a:gd name="T24" fmla="*/ 136 w 168"/>
                          <a:gd name="T25" fmla="*/ 8 h 59"/>
                          <a:gd name="T26" fmla="*/ 107 w 168"/>
                          <a:gd name="T27" fmla="*/ 8 h 59"/>
                          <a:gd name="T28" fmla="*/ 84 w 168"/>
                          <a:gd name="T29" fmla="*/ 12 h 59"/>
                          <a:gd name="T30" fmla="*/ 64 w 168"/>
                          <a:gd name="T31" fmla="*/ 18 h 59"/>
                          <a:gd name="T32" fmla="*/ 47 w 168"/>
                          <a:gd name="T33" fmla="*/ 23 h 59"/>
                          <a:gd name="T34" fmla="*/ 35 w 168"/>
                          <a:gd name="T35" fmla="*/ 30 h 59"/>
                          <a:gd name="T36" fmla="*/ 24 w 168"/>
                          <a:gd name="T37" fmla="*/ 40 h 59"/>
                          <a:gd name="T38" fmla="*/ 15 w 168"/>
                          <a:gd name="T39" fmla="*/ 51 h 59"/>
                          <a:gd name="T40" fmla="*/ 1 w 168"/>
                          <a:gd name="T41" fmla="*/ 59 h 5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</a:cxnLst>
                        <a:rect l="0" t="0" r="r" b="b"/>
                        <a:pathLst>
                          <a:path w="168" h="59">
                            <a:moveTo>
                              <a:pt x="1" y="59"/>
                            </a:moveTo>
                            <a:lnTo>
                              <a:pt x="0" y="51"/>
                            </a:lnTo>
                            <a:lnTo>
                              <a:pt x="8" y="34"/>
                            </a:lnTo>
                            <a:lnTo>
                              <a:pt x="24" y="19"/>
                            </a:lnTo>
                            <a:lnTo>
                              <a:pt x="38" y="12"/>
                            </a:lnTo>
                            <a:lnTo>
                              <a:pt x="59" y="5"/>
                            </a:lnTo>
                            <a:lnTo>
                              <a:pt x="91" y="0"/>
                            </a:lnTo>
                            <a:lnTo>
                              <a:pt x="119" y="0"/>
                            </a:lnTo>
                            <a:lnTo>
                              <a:pt x="143" y="0"/>
                            </a:lnTo>
                            <a:lnTo>
                              <a:pt x="163" y="8"/>
                            </a:lnTo>
                            <a:lnTo>
                              <a:pt x="168" y="17"/>
                            </a:lnTo>
                            <a:lnTo>
                              <a:pt x="157" y="12"/>
                            </a:lnTo>
                            <a:lnTo>
                              <a:pt x="136" y="8"/>
                            </a:lnTo>
                            <a:lnTo>
                              <a:pt x="107" y="8"/>
                            </a:lnTo>
                            <a:lnTo>
                              <a:pt x="84" y="12"/>
                            </a:lnTo>
                            <a:lnTo>
                              <a:pt x="64" y="18"/>
                            </a:lnTo>
                            <a:lnTo>
                              <a:pt x="47" y="23"/>
                            </a:lnTo>
                            <a:lnTo>
                              <a:pt x="35" y="30"/>
                            </a:lnTo>
                            <a:lnTo>
                              <a:pt x="24" y="40"/>
                            </a:lnTo>
                            <a:lnTo>
                              <a:pt x="15" y="51"/>
                            </a:lnTo>
                            <a:lnTo>
                              <a:pt x="1" y="59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s-PE"/>
                      </a:p>
                    </p:txBody>
                  </p:sp>
                  <p:sp>
                    <p:nvSpPr>
                      <p:cNvPr id="53" name="Freeform 7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7" y="1659"/>
                        <a:ext cx="133" cy="51"/>
                      </a:xfrm>
                      <a:custGeom>
                        <a:avLst/>
                        <a:gdLst>
                          <a:gd name="T0" fmla="*/ 0 w 133"/>
                          <a:gd name="T1" fmla="*/ 25 h 51"/>
                          <a:gd name="T2" fmla="*/ 1 w 133"/>
                          <a:gd name="T3" fmla="*/ 14 h 51"/>
                          <a:gd name="T4" fmla="*/ 21 w 133"/>
                          <a:gd name="T5" fmla="*/ 6 h 51"/>
                          <a:gd name="T6" fmla="*/ 36 w 133"/>
                          <a:gd name="T7" fmla="*/ 2 h 51"/>
                          <a:gd name="T8" fmla="*/ 59 w 133"/>
                          <a:gd name="T9" fmla="*/ 0 h 51"/>
                          <a:gd name="T10" fmla="*/ 80 w 133"/>
                          <a:gd name="T11" fmla="*/ 2 h 51"/>
                          <a:gd name="T12" fmla="*/ 96 w 133"/>
                          <a:gd name="T13" fmla="*/ 6 h 51"/>
                          <a:gd name="T14" fmla="*/ 115 w 133"/>
                          <a:gd name="T15" fmla="*/ 6 h 51"/>
                          <a:gd name="T16" fmla="*/ 107 w 133"/>
                          <a:gd name="T17" fmla="*/ 11 h 51"/>
                          <a:gd name="T18" fmla="*/ 121 w 133"/>
                          <a:gd name="T19" fmla="*/ 20 h 51"/>
                          <a:gd name="T20" fmla="*/ 122 w 133"/>
                          <a:gd name="T21" fmla="*/ 31 h 51"/>
                          <a:gd name="T22" fmla="*/ 128 w 133"/>
                          <a:gd name="T23" fmla="*/ 40 h 51"/>
                          <a:gd name="T24" fmla="*/ 133 w 133"/>
                          <a:gd name="T25" fmla="*/ 43 h 51"/>
                          <a:gd name="T26" fmla="*/ 128 w 133"/>
                          <a:gd name="T27" fmla="*/ 51 h 51"/>
                          <a:gd name="T28" fmla="*/ 110 w 133"/>
                          <a:gd name="T29" fmla="*/ 45 h 51"/>
                          <a:gd name="T30" fmla="*/ 103 w 133"/>
                          <a:gd name="T31" fmla="*/ 36 h 51"/>
                          <a:gd name="T32" fmla="*/ 100 w 133"/>
                          <a:gd name="T33" fmla="*/ 30 h 51"/>
                          <a:gd name="T34" fmla="*/ 87 w 133"/>
                          <a:gd name="T35" fmla="*/ 28 h 51"/>
                          <a:gd name="T36" fmla="*/ 80 w 133"/>
                          <a:gd name="T37" fmla="*/ 32 h 51"/>
                          <a:gd name="T38" fmla="*/ 66 w 133"/>
                          <a:gd name="T39" fmla="*/ 34 h 51"/>
                          <a:gd name="T40" fmla="*/ 50 w 133"/>
                          <a:gd name="T41" fmla="*/ 34 h 51"/>
                          <a:gd name="T42" fmla="*/ 38 w 133"/>
                          <a:gd name="T43" fmla="*/ 30 h 51"/>
                          <a:gd name="T44" fmla="*/ 33 w 133"/>
                          <a:gd name="T45" fmla="*/ 24 h 51"/>
                          <a:gd name="T46" fmla="*/ 31 w 133"/>
                          <a:gd name="T47" fmla="*/ 16 h 51"/>
                          <a:gd name="T48" fmla="*/ 14 w 133"/>
                          <a:gd name="T49" fmla="*/ 20 h 51"/>
                          <a:gd name="T50" fmla="*/ 0 w 133"/>
                          <a:gd name="T51" fmla="*/ 25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</a:cxnLst>
                        <a:rect l="0" t="0" r="r" b="b"/>
                        <a:pathLst>
                          <a:path w="133" h="51">
                            <a:moveTo>
                              <a:pt x="0" y="25"/>
                            </a:moveTo>
                            <a:lnTo>
                              <a:pt x="1" y="14"/>
                            </a:lnTo>
                            <a:lnTo>
                              <a:pt x="21" y="6"/>
                            </a:lnTo>
                            <a:lnTo>
                              <a:pt x="36" y="2"/>
                            </a:lnTo>
                            <a:lnTo>
                              <a:pt x="59" y="0"/>
                            </a:lnTo>
                            <a:lnTo>
                              <a:pt x="80" y="2"/>
                            </a:lnTo>
                            <a:lnTo>
                              <a:pt x="96" y="6"/>
                            </a:lnTo>
                            <a:lnTo>
                              <a:pt x="115" y="6"/>
                            </a:lnTo>
                            <a:lnTo>
                              <a:pt x="107" y="11"/>
                            </a:lnTo>
                            <a:lnTo>
                              <a:pt x="121" y="20"/>
                            </a:lnTo>
                            <a:lnTo>
                              <a:pt x="122" y="31"/>
                            </a:lnTo>
                            <a:lnTo>
                              <a:pt x="128" y="40"/>
                            </a:lnTo>
                            <a:lnTo>
                              <a:pt x="133" y="43"/>
                            </a:lnTo>
                            <a:lnTo>
                              <a:pt x="128" y="51"/>
                            </a:lnTo>
                            <a:lnTo>
                              <a:pt x="110" y="45"/>
                            </a:lnTo>
                            <a:lnTo>
                              <a:pt x="103" y="36"/>
                            </a:lnTo>
                            <a:lnTo>
                              <a:pt x="100" y="30"/>
                            </a:lnTo>
                            <a:lnTo>
                              <a:pt x="87" y="28"/>
                            </a:lnTo>
                            <a:lnTo>
                              <a:pt x="80" y="32"/>
                            </a:lnTo>
                            <a:lnTo>
                              <a:pt x="66" y="34"/>
                            </a:lnTo>
                            <a:lnTo>
                              <a:pt x="50" y="34"/>
                            </a:lnTo>
                            <a:lnTo>
                              <a:pt x="38" y="30"/>
                            </a:lnTo>
                            <a:lnTo>
                              <a:pt x="33" y="24"/>
                            </a:lnTo>
                            <a:lnTo>
                              <a:pt x="31" y="16"/>
                            </a:lnTo>
                            <a:lnTo>
                              <a:pt x="14" y="20"/>
                            </a:lnTo>
                            <a:lnTo>
                              <a:pt x="0" y="2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s-PE"/>
                      </a:p>
                    </p:txBody>
                  </p:sp>
                  <p:sp>
                    <p:nvSpPr>
                      <p:cNvPr id="54" name="Freeform 8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86" y="1686"/>
                        <a:ext cx="11" cy="13"/>
                      </a:xfrm>
                      <a:custGeom>
                        <a:avLst/>
                        <a:gdLst>
                          <a:gd name="T0" fmla="*/ 11 w 11"/>
                          <a:gd name="T1" fmla="*/ 0 h 13"/>
                          <a:gd name="T2" fmla="*/ 2 w 11"/>
                          <a:gd name="T3" fmla="*/ 6 h 13"/>
                          <a:gd name="T4" fmla="*/ 0 w 11"/>
                          <a:gd name="T5" fmla="*/ 11 h 13"/>
                          <a:gd name="T6" fmla="*/ 5 w 11"/>
                          <a:gd name="T7" fmla="*/ 13 h 13"/>
                          <a:gd name="T8" fmla="*/ 7 w 11"/>
                          <a:gd name="T9" fmla="*/ 3 h 13"/>
                          <a:gd name="T10" fmla="*/ 11 w 11"/>
                          <a:gd name="T11" fmla="*/ 0 h 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11" h="13">
                            <a:moveTo>
                              <a:pt x="11" y="0"/>
                            </a:moveTo>
                            <a:lnTo>
                              <a:pt x="2" y="6"/>
                            </a:lnTo>
                            <a:lnTo>
                              <a:pt x="0" y="11"/>
                            </a:lnTo>
                            <a:lnTo>
                              <a:pt x="5" y="13"/>
                            </a:lnTo>
                            <a:lnTo>
                              <a:pt x="7" y="3"/>
                            </a:lnTo>
                            <a:lnTo>
                              <a:pt x="11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s-PE"/>
                      </a:p>
                    </p:txBody>
                  </p:sp>
                </p:grpSp>
              </p:grpSp>
              <p:sp>
                <p:nvSpPr>
                  <p:cNvPr id="49" name="Freeform 83"/>
                  <p:cNvSpPr>
                    <a:spLocks/>
                  </p:cNvSpPr>
                  <p:nvPr/>
                </p:nvSpPr>
                <p:spPr bwMode="auto">
                  <a:xfrm>
                    <a:off x="4439" y="1749"/>
                    <a:ext cx="130" cy="49"/>
                  </a:xfrm>
                  <a:custGeom>
                    <a:avLst/>
                    <a:gdLst>
                      <a:gd name="T0" fmla="*/ 33 w 130"/>
                      <a:gd name="T1" fmla="*/ 0 h 49"/>
                      <a:gd name="T2" fmla="*/ 21 w 130"/>
                      <a:gd name="T3" fmla="*/ 4 h 49"/>
                      <a:gd name="T4" fmla="*/ 11 w 130"/>
                      <a:gd name="T5" fmla="*/ 8 h 49"/>
                      <a:gd name="T6" fmla="*/ 2 w 130"/>
                      <a:gd name="T7" fmla="*/ 15 h 49"/>
                      <a:gd name="T8" fmla="*/ 0 w 130"/>
                      <a:gd name="T9" fmla="*/ 22 h 49"/>
                      <a:gd name="T10" fmla="*/ 5 w 130"/>
                      <a:gd name="T11" fmla="*/ 31 h 49"/>
                      <a:gd name="T12" fmla="*/ 23 w 130"/>
                      <a:gd name="T13" fmla="*/ 32 h 49"/>
                      <a:gd name="T14" fmla="*/ 39 w 130"/>
                      <a:gd name="T15" fmla="*/ 37 h 49"/>
                      <a:gd name="T16" fmla="*/ 49 w 130"/>
                      <a:gd name="T17" fmla="*/ 44 h 49"/>
                      <a:gd name="T18" fmla="*/ 65 w 130"/>
                      <a:gd name="T19" fmla="*/ 49 h 49"/>
                      <a:gd name="T20" fmla="*/ 84 w 130"/>
                      <a:gd name="T21" fmla="*/ 46 h 49"/>
                      <a:gd name="T22" fmla="*/ 96 w 130"/>
                      <a:gd name="T23" fmla="*/ 41 h 49"/>
                      <a:gd name="T24" fmla="*/ 116 w 130"/>
                      <a:gd name="T25" fmla="*/ 37 h 49"/>
                      <a:gd name="T26" fmla="*/ 130 w 130"/>
                      <a:gd name="T27" fmla="*/ 38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0" h="49">
                        <a:moveTo>
                          <a:pt x="33" y="0"/>
                        </a:moveTo>
                        <a:lnTo>
                          <a:pt x="21" y="4"/>
                        </a:lnTo>
                        <a:lnTo>
                          <a:pt x="11" y="8"/>
                        </a:lnTo>
                        <a:lnTo>
                          <a:pt x="2" y="15"/>
                        </a:lnTo>
                        <a:lnTo>
                          <a:pt x="0" y="22"/>
                        </a:lnTo>
                        <a:lnTo>
                          <a:pt x="5" y="31"/>
                        </a:lnTo>
                        <a:lnTo>
                          <a:pt x="23" y="32"/>
                        </a:lnTo>
                        <a:lnTo>
                          <a:pt x="39" y="37"/>
                        </a:lnTo>
                        <a:lnTo>
                          <a:pt x="49" y="44"/>
                        </a:lnTo>
                        <a:lnTo>
                          <a:pt x="65" y="49"/>
                        </a:lnTo>
                        <a:lnTo>
                          <a:pt x="84" y="46"/>
                        </a:lnTo>
                        <a:lnTo>
                          <a:pt x="96" y="41"/>
                        </a:lnTo>
                        <a:lnTo>
                          <a:pt x="116" y="37"/>
                        </a:lnTo>
                        <a:lnTo>
                          <a:pt x="130" y="38"/>
                        </a:lnTo>
                      </a:path>
                    </a:pathLst>
                  </a:custGeom>
                  <a:noFill/>
                  <a:ln w="22225">
                    <a:solidFill>
                      <a:srgbClr val="FF7F3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s-PE"/>
                  </a:p>
                </p:txBody>
              </p:sp>
            </p:grpSp>
            <p:grpSp>
              <p:nvGrpSpPr>
                <p:cNvPr id="39" name="Group 91"/>
                <p:cNvGrpSpPr>
                  <a:grpSpLocks/>
                </p:cNvGrpSpPr>
                <p:nvPr/>
              </p:nvGrpSpPr>
              <p:grpSpPr bwMode="auto">
                <a:xfrm>
                  <a:off x="4070" y="1260"/>
                  <a:ext cx="954" cy="636"/>
                  <a:chOff x="4070" y="1260"/>
                  <a:chExt cx="954" cy="636"/>
                </a:xfrm>
              </p:grpSpPr>
              <p:sp>
                <p:nvSpPr>
                  <p:cNvPr id="41" name="Freeform 85"/>
                  <p:cNvSpPr>
                    <a:spLocks/>
                  </p:cNvSpPr>
                  <p:nvPr/>
                </p:nvSpPr>
                <p:spPr bwMode="auto">
                  <a:xfrm>
                    <a:off x="4070" y="1260"/>
                    <a:ext cx="954" cy="636"/>
                  </a:xfrm>
                  <a:custGeom>
                    <a:avLst/>
                    <a:gdLst>
                      <a:gd name="T0" fmla="*/ 145 w 954"/>
                      <a:gd name="T1" fmla="*/ 584 h 636"/>
                      <a:gd name="T2" fmla="*/ 117 w 954"/>
                      <a:gd name="T3" fmla="*/ 557 h 636"/>
                      <a:gd name="T4" fmla="*/ 85 w 954"/>
                      <a:gd name="T5" fmla="*/ 521 h 636"/>
                      <a:gd name="T6" fmla="*/ 66 w 954"/>
                      <a:gd name="T7" fmla="*/ 481 h 636"/>
                      <a:gd name="T8" fmla="*/ 49 w 954"/>
                      <a:gd name="T9" fmla="*/ 451 h 636"/>
                      <a:gd name="T10" fmla="*/ 33 w 954"/>
                      <a:gd name="T11" fmla="*/ 345 h 636"/>
                      <a:gd name="T12" fmla="*/ 0 w 954"/>
                      <a:gd name="T13" fmla="*/ 297 h 636"/>
                      <a:gd name="T14" fmla="*/ 5 w 954"/>
                      <a:gd name="T15" fmla="*/ 238 h 636"/>
                      <a:gd name="T16" fmla="*/ 82 w 954"/>
                      <a:gd name="T17" fmla="*/ 186 h 636"/>
                      <a:gd name="T18" fmla="*/ 124 w 954"/>
                      <a:gd name="T19" fmla="*/ 110 h 636"/>
                      <a:gd name="T20" fmla="*/ 171 w 954"/>
                      <a:gd name="T21" fmla="*/ 67 h 636"/>
                      <a:gd name="T22" fmla="*/ 250 w 954"/>
                      <a:gd name="T23" fmla="*/ 49 h 636"/>
                      <a:gd name="T24" fmla="*/ 366 w 954"/>
                      <a:gd name="T25" fmla="*/ 7 h 636"/>
                      <a:gd name="T26" fmla="*/ 441 w 954"/>
                      <a:gd name="T27" fmla="*/ 4 h 636"/>
                      <a:gd name="T28" fmla="*/ 514 w 954"/>
                      <a:gd name="T29" fmla="*/ 7 h 636"/>
                      <a:gd name="T30" fmla="*/ 620 w 954"/>
                      <a:gd name="T31" fmla="*/ 28 h 636"/>
                      <a:gd name="T32" fmla="*/ 718 w 954"/>
                      <a:gd name="T33" fmla="*/ 53 h 636"/>
                      <a:gd name="T34" fmla="*/ 786 w 954"/>
                      <a:gd name="T35" fmla="*/ 104 h 636"/>
                      <a:gd name="T36" fmla="*/ 819 w 954"/>
                      <a:gd name="T37" fmla="*/ 154 h 636"/>
                      <a:gd name="T38" fmla="*/ 861 w 954"/>
                      <a:gd name="T39" fmla="*/ 196 h 636"/>
                      <a:gd name="T40" fmla="*/ 919 w 954"/>
                      <a:gd name="T41" fmla="*/ 269 h 636"/>
                      <a:gd name="T42" fmla="*/ 954 w 954"/>
                      <a:gd name="T43" fmla="*/ 334 h 636"/>
                      <a:gd name="T44" fmla="*/ 933 w 954"/>
                      <a:gd name="T45" fmla="*/ 390 h 636"/>
                      <a:gd name="T46" fmla="*/ 917 w 954"/>
                      <a:gd name="T47" fmla="*/ 445 h 636"/>
                      <a:gd name="T48" fmla="*/ 856 w 954"/>
                      <a:gd name="T49" fmla="*/ 487 h 636"/>
                      <a:gd name="T50" fmla="*/ 756 w 954"/>
                      <a:gd name="T51" fmla="*/ 557 h 636"/>
                      <a:gd name="T52" fmla="*/ 719 w 954"/>
                      <a:gd name="T53" fmla="*/ 602 h 636"/>
                      <a:gd name="T54" fmla="*/ 623 w 954"/>
                      <a:gd name="T55" fmla="*/ 636 h 636"/>
                      <a:gd name="T56" fmla="*/ 698 w 954"/>
                      <a:gd name="T57" fmla="*/ 514 h 636"/>
                      <a:gd name="T58" fmla="*/ 733 w 954"/>
                      <a:gd name="T59" fmla="*/ 410 h 636"/>
                      <a:gd name="T60" fmla="*/ 723 w 954"/>
                      <a:gd name="T61" fmla="*/ 354 h 636"/>
                      <a:gd name="T62" fmla="*/ 718 w 954"/>
                      <a:gd name="T63" fmla="*/ 280 h 636"/>
                      <a:gd name="T64" fmla="*/ 625 w 954"/>
                      <a:gd name="T65" fmla="*/ 295 h 636"/>
                      <a:gd name="T66" fmla="*/ 528 w 954"/>
                      <a:gd name="T67" fmla="*/ 313 h 636"/>
                      <a:gd name="T68" fmla="*/ 392 w 954"/>
                      <a:gd name="T69" fmla="*/ 310 h 636"/>
                      <a:gd name="T70" fmla="*/ 331 w 954"/>
                      <a:gd name="T71" fmla="*/ 293 h 636"/>
                      <a:gd name="T72" fmla="*/ 257 w 954"/>
                      <a:gd name="T73" fmla="*/ 302 h 636"/>
                      <a:gd name="T74" fmla="*/ 234 w 954"/>
                      <a:gd name="T75" fmla="*/ 341 h 636"/>
                      <a:gd name="T76" fmla="*/ 194 w 954"/>
                      <a:gd name="T77" fmla="*/ 365 h 636"/>
                      <a:gd name="T78" fmla="*/ 168 w 954"/>
                      <a:gd name="T79" fmla="*/ 430 h 636"/>
                      <a:gd name="T80" fmla="*/ 140 w 954"/>
                      <a:gd name="T81" fmla="*/ 444 h 636"/>
                      <a:gd name="T82" fmla="*/ 108 w 954"/>
                      <a:gd name="T83" fmla="*/ 450 h 636"/>
                      <a:gd name="T84" fmla="*/ 98 w 954"/>
                      <a:gd name="T85" fmla="*/ 468 h 636"/>
                      <a:gd name="T86" fmla="*/ 113 w 954"/>
                      <a:gd name="T87" fmla="*/ 497 h 636"/>
                      <a:gd name="T88" fmla="*/ 164 w 954"/>
                      <a:gd name="T89" fmla="*/ 508 h 636"/>
                      <a:gd name="T90" fmla="*/ 182 w 954"/>
                      <a:gd name="T91" fmla="*/ 599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954" h="636">
                        <a:moveTo>
                          <a:pt x="182" y="599"/>
                        </a:moveTo>
                        <a:lnTo>
                          <a:pt x="145" y="584"/>
                        </a:lnTo>
                        <a:lnTo>
                          <a:pt x="124" y="570"/>
                        </a:lnTo>
                        <a:lnTo>
                          <a:pt x="117" y="557"/>
                        </a:lnTo>
                        <a:lnTo>
                          <a:pt x="108" y="528"/>
                        </a:lnTo>
                        <a:lnTo>
                          <a:pt x="85" y="521"/>
                        </a:lnTo>
                        <a:lnTo>
                          <a:pt x="77" y="495"/>
                        </a:lnTo>
                        <a:lnTo>
                          <a:pt x="66" y="481"/>
                        </a:lnTo>
                        <a:lnTo>
                          <a:pt x="59" y="474"/>
                        </a:lnTo>
                        <a:lnTo>
                          <a:pt x="49" y="451"/>
                        </a:lnTo>
                        <a:lnTo>
                          <a:pt x="12" y="412"/>
                        </a:lnTo>
                        <a:lnTo>
                          <a:pt x="33" y="345"/>
                        </a:lnTo>
                        <a:lnTo>
                          <a:pt x="12" y="336"/>
                        </a:lnTo>
                        <a:lnTo>
                          <a:pt x="0" y="297"/>
                        </a:lnTo>
                        <a:lnTo>
                          <a:pt x="1" y="269"/>
                        </a:lnTo>
                        <a:lnTo>
                          <a:pt x="5" y="238"/>
                        </a:lnTo>
                        <a:lnTo>
                          <a:pt x="28" y="205"/>
                        </a:lnTo>
                        <a:lnTo>
                          <a:pt x="82" y="186"/>
                        </a:lnTo>
                        <a:lnTo>
                          <a:pt x="77" y="151"/>
                        </a:lnTo>
                        <a:lnTo>
                          <a:pt x="124" y="110"/>
                        </a:lnTo>
                        <a:lnTo>
                          <a:pt x="147" y="93"/>
                        </a:lnTo>
                        <a:lnTo>
                          <a:pt x="171" y="67"/>
                        </a:lnTo>
                        <a:lnTo>
                          <a:pt x="210" y="49"/>
                        </a:lnTo>
                        <a:lnTo>
                          <a:pt x="250" y="49"/>
                        </a:lnTo>
                        <a:lnTo>
                          <a:pt x="313" y="11"/>
                        </a:lnTo>
                        <a:lnTo>
                          <a:pt x="366" y="7"/>
                        </a:lnTo>
                        <a:lnTo>
                          <a:pt x="404" y="0"/>
                        </a:lnTo>
                        <a:lnTo>
                          <a:pt x="441" y="4"/>
                        </a:lnTo>
                        <a:lnTo>
                          <a:pt x="476" y="7"/>
                        </a:lnTo>
                        <a:lnTo>
                          <a:pt x="514" y="7"/>
                        </a:lnTo>
                        <a:lnTo>
                          <a:pt x="565" y="11"/>
                        </a:lnTo>
                        <a:lnTo>
                          <a:pt x="620" y="28"/>
                        </a:lnTo>
                        <a:lnTo>
                          <a:pt x="651" y="39"/>
                        </a:lnTo>
                        <a:lnTo>
                          <a:pt x="718" y="53"/>
                        </a:lnTo>
                        <a:lnTo>
                          <a:pt x="761" y="83"/>
                        </a:lnTo>
                        <a:lnTo>
                          <a:pt x="786" y="104"/>
                        </a:lnTo>
                        <a:lnTo>
                          <a:pt x="809" y="129"/>
                        </a:lnTo>
                        <a:lnTo>
                          <a:pt x="819" y="154"/>
                        </a:lnTo>
                        <a:lnTo>
                          <a:pt x="838" y="176"/>
                        </a:lnTo>
                        <a:lnTo>
                          <a:pt x="861" y="196"/>
                        </a:lnTo>
                        <a:lnTo>
                          <a:pt x="896" y="223"/>
                        </a:lnTo>
                        <a:lnTo>
                          <a:pt x="919" y="269"/>
                        </a:lnTo>
                        <a:lnTo>
                          <a:pt x="938" y="308"/>
                        </a:lnTo>
                        <a:lnTo>
                          <a:pt x="954" y="334"/>
                        </a:lnTo>
                        <a:lnTo>
                          <a:pt x="949" y="352"/>
                        </a:lnTo>
                        <a:lnTo>
                          <a:pt x="933" y="390"/>
                        </a:lnTo>
                        <a:lnTo>
                          <a:pt x="912" y="412"/>
                        </a:lnTo>
                        <a:lnTo>
                          <a:pt x="917" y="445"/>
                        </a:lnTo>
                        <a:lnTo>
                          <a:pt x="903" y="466"/>
                        </a:lnTo>
                        <a:lnTo>
                          <a:pt x="856" y="487"/>
                        </a:lnTo>
                        <a:lnTo>
                          <a:pt x="840" y="510"/>
                        </a:lnTo>
                        <a:lnTo>
                          <a:pt x="756" y="557"/>
                        </a:lnTo>
                        <a:lnTo>
                          <a:pt x="756" y="577"/>
                        </a:lnTo>
                        <a:lnTo>
                          <a:pt x="719" y="602"/>
                        </a:lnTo>
                        <a:lnTo>
                          <a:pt x="656" y="625"/>
                        </a:lnTo>
                        <a:lnTo>
                          <a:pt x="623" y="636"/>
                        </a:lnTo>
                        <a:lnTo>
                          <a:pt x="662" y="577"/>
                        </a:lnTo>
                        <a:lnTo>
                          <a:pt x="698" y="514"/>
                        </a:lnTo>
                        <a:lnTo>
                          <a:pt x="719" y="463"/>
                        </a:lnTo>
                        <a:lnTo>
                          <a:pt x="733" y="410"/>
                        </a:lnTo>
                        <a:lnTo>
                          <a:pt x="733" y="383"/>
                        </a:lnTo>
                        <a:lnTo>
                          <a:pt x="723" y="354"/>
                        </a:lnTo>
                        <a:lnTo>
                          <a:pt x="728" y="298"/>
                        </a:lnTo>
                        <a:lnTo>
                          <a:pt x="718" y="280"/>
                        </a:lnTo>
                        <a:lnTo>
                          <a:pt x="698" y="268"/>
                        </a:lnTo>
                        <a:lnTo>
                          <a:pt x="625" y="295"/>
                        </a:lnTo>
                        <a:lnTo>
                          <a:pt x="586" y="308"/>
                        </a:lnTo>
                        <a:lnTo>
                          <a:pt x="528" y="313"/>
                        </a:lnTo>
                        <a:lnTo>
                          <a:pt x="451" y="313"/>
                        </a:lnTo>
                        <a:lnTo>
                          <a:pt x="392" y="310"/>
                        </a:lnTo>
                        <a:lnTo>
                          <a:pt x="360" y="304"/>
                        </a:lnTo>
                        <a:lnTo>
                          <a:pt x="331" y="293"/>
                        </a:lnTo>
                        <a:lnTo>
                          <a:pt x="294" y="293"/>
                        </a:lnTo>
                        <a:lnTo>
                          <a:pt x="257" y="302"/>
                        </a:lnTo>
                        <a:lnTo>
                          <a:pt x="241" y="318"/>
                        </a:lnTo>
                        <a:lnTo>
                          <a:pt x="234" y="341"/>
                        </a:lnTo>
                        <a:lnTo>
                          <a:pt x="219" y="362"/>
                        </a:lnTo>
                        <a:lnTo>
                          <a:pt x="194" y="365"/>
                        </a:lnTo>
                        <a:lnTo>
                          <a:pt x="175" y="390"/>
                        </a:lnTo>
                        <a:lnTo>
                          <a:pt x="168" y="430"/>
                        </a:lnTo>
                        <a:lnTo>
                          <a:pt x="155" y="439"/>
                        </a:lnTo>
                        <a:lnTo>
                          <a:pt x="140" y="444"/>
                        </a:lnTo>
                        <a:lnTo>
                          <a:pt x="122" y="445"/>
                        </a:lnTo>
                        <a:lnTo>
                          <a:pt x="108" y="450"/>
                        </a:lnTo>
                        <a:lnTo>
                          <a:pt x="101" y="459"/>
                        </a:lnTo>
                        <a:lnTo>
                          <a:pt x="98" y="468"/>
                        </a:lnTo>
                        <a:lnTo>
                          <a:pt x="101" y="484"/>
                        </a:lnTo>
                        <a:lnTo>
                          <a:pt x="113" y="497"/>
                        </a:lnTo>
                        <a:lnTo>
                          <a:pt x="136" y="508"/>
                        </a:lnTo>
                        <a:lnTo>
                          <a:pt x="164" y="508"/>
                        </a:lnTo>
                        <a:lnTo>
                          <a:pt x="173" y="560"/>
                        </a:lnTo>
                        <a:lnTo>
                          <a:pt x="182" y="599"/>
                        </a:lnTo>
                        <a:close/>
                      </a:path>
                    </a:pathLst>
                  </a:custGeom>
                  <a:solidFill>
                    <a:srgbClr val="7F5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grpSp>
                <p:nvGrpSpPr>
                  <p:cNvPr id="42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4101" y="1284"/>
                    <a:ext cx="895" cy="445"/>
                    <a:chOff x="4101" y="1284"/>
                    <a:chExt cx="895" cy="445"/>
                  </a:xfrm>
                </p:grpSpPr>
                <p:sp>
                  <p:nvSpPr>
                    <p:cNvPr id="43" name="Freeform 86"/>
                    <p:cNvSpPr>
                      <a:spLocks/>
                    </p:cNvSpPr>
                    <p:nvPr/>
                  </p:nvSpPr>
                  <p:spPr bwMode="auto">
                    <a:xfrm>
                      <a:off x="4101" y="1453"/>
                      <a:ext cx="377" cy="177"/>
                    </a:xfrm>
                    <a:custGeom>
                      <a:avLst/>
                      <a:gdLst>
                        <a:gd name="T0" fmla="*/ 12 w 377"/>
                        <a:gd name="T1" fmla="*/ 177 h 177"/>
                        <a:gd name="T2" fmla="*/ 79 w 377"/>
                        <a:gd name="T3" fmla="*/ 177 h 177"/>
                        <a:gd name="T4" fmla="*/ 188 w 377"/>
                        <a:gd name="T5" fmla="*/ 137 h 177"/>
                        <a:gd name="T6" fmla="*/ 107 w 377"/>
                        <a:gd name="T7" fmla="*/ 133 h 177"/>
                        <a:gd name="T8" fmla="*/ 47 w 377"/>
                        <a:gd name="T9" fmla="*/ 127 h 177"/>
                        <a:gd name="T10" fmla="*/ 21 w 377"/>
                        <a:gd name="T11" fmla="*/ 120 h 177"/>
                        <a:gd name="T12" fmla="*/ 0 w 377"/>
                        <a:gd name="T13" fmla="*/ 98 h 177"/>
                        <a:gd name="T14" fmla="*/ 2 w 377"/>
                        <a:gd name="T15" fmla="*/ 57 h 177"/>
                        <a:gd name="T16" fmla="*/ 47 w 377"/>
                        <a:gd name="T17" fmla="*/ 73 h 177"/>
                        <a:gd name="T18" fmla="*/ 81 w 377"/>
                        <a:gd name="T19" fmla="*/ 82 h 177"/>
                        <a:gd name="T20" fmla="*/ 133 w 377"/>
                        <a:gd name="T21" fmla="*/ 87 h 177"/>
                        <a:gd name="T22" fmla="*/ 170 w 377"/>
                        <a:gd name="T23" fmla="*/ 91 h 177"/>
                        <a:gd name="T24" fmla="*/ 224 w 377"/>
                        <a:gd name="T25" fmla="*/ 105 h 177"/>
                        <a:gd name="T26" fmla="*/ 186 w 377"/>
                        <a:gd name="T27" fmla="*/ 75 h 177"/>
                        <a:gd name="T28" fmla="*/ 156 w 377"/>
                        <a:gd name="T29" fmla="*/ 58 h 177"/>
                        <a:gd name="T30" fmla="*/ 112 w 377"/>
                        <a:gd name="T31" fmla="*/ 44 h 177"/>
                        <a:gd name="T32" fmla="*/ 117 w 377"/>
                        <a:gd name="T33" fmla="*/ 11 h 177"/>
                        <a:gd name="T34" fmla="*/ 112 w 377"/>
                        <a:gd name="T35" fmla="*/ 0 h 177"/>
                        <a:gd name="T36" fmla="*/ 170 w 377"/>
                        <a:gd name="T37" fmla="*/ 1 h 177"/>
                        <a:gd name="T38" fmla="*/ 172 w 377"/>
                        <a:gd name="T39" fmla="*/ 29 h 177"/>
                        <a:gd name="T40" fmla="*/ 181 w 377"/>
                        <a:gd name="T41" fmla="*/ 50 h 177"/>
                        <a:gd name="T42" fmla="*/ 198 w 377"/>
                        <a:gd name="T43" fmla="*/ 64 h 177"/>
                        <a:gd name="T44" fmla="*/ 233 w 377"/>
                        <a:gd name="T45" fmla="*/ 76 h 177"/>
                        <a:gd name="T46" fmla="*/ 286 w 377"/>
                        <a:gd name="T47" fmla="*/ 91 h 177"/>
                        <a:gd name="T48" fmla="*/ 349 w 377"/>
                        <a:gd name="T49" fmla="*/ 105 h 177"/>
                        <a:gd name="T50" fmla="*/ 377 w 377"/>
                        <a:gd name="T51" fmla="*/ 109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377" h="177">
                          <a:moveTo>
                            <a:pt x="12" y="177"/>
                          </a:moveTo>
                          <a:lnTo>
                            <a:pt x="79" y="177"/>
                          </a:lnTo>
                          <a:lnTo>
                            <a:pt x="188" y="137"/>
                          </a:lnTo>
                          <a:lnTo>
                            <a:pt x="107" y="133"/>
                          </a:lnTo>
                          <a:lnTo>
                            <a:pt x="47" y="127"/>
                          </a:lnTo>
                          <a:lnTo>
                            <a:pt x="21" y="120"/>
                          </a:lnTo>
                          <a:lnTo>
                            <a:pt x="0" y="98"/>
                          </a:lnTo>
                          <a:lnTo>
                            <a:pt x="2" y="57"/>
                          </a:lnTo>
                          <a:lnTo>
                            <a:pt x="47" y="73"/>
                          </a:lnTo>
                          <a:lnTo>
                            <a:pt x="81" y="82"/>
                          </a:lnTo>
                          <a:lnTo>
                            <a:pt x="133" y="87"/>
                          </a:lnTo>
                          <a:lnTo>
                            <a:pt x="170" y="91"/>
                          </a:lnTo>
                          <a:lnTo>
                            <a:pt x="224" y="105"/>
                          </a:lnTo>
                          <a:lnTo>
                            <a:pt x="186" y="75"/>
                          </a:lnTo>
                          <a:lnTo>
                            <a:pt x="156" y="58"/>
                          </a:lnTo>
                          <a:lnTo>
                            <a:pt x="112" y="44"/>
                          </a:lnTo>
                          <a:lnTo>
                            <a:pt x="117" y="11"/>
                          </a:lnTo>
                          <a:lnTo>
                            <a:pt x="112" y="0"/>
                          </a:lnTo>
                          <a:lnTo>
                            <a:pt x="170" y="1"/>
                          </a:lnTo>
                          <a:lnTo>
                            <a:pt x="172" y="29"/>
                          </a:lnTo>
                          <a:lnTo>
                            <a:pt x="181" y="50"/>
                          </a:lnTo>
                          <a:lnTo>
                            <a:pt x="198" y="64"/>
                          </a:lnTo>
                          <a:lnTo>
                            <a:pt x="233" y="76"/>
                          </a:lnTo>
                          <a:lnTo>
                            <a:pt x="286" y="91"/>
                          </a:lnTo>
                          <a:lnTo>
                            <a:pt x="349" y="105"/>
                          </a:lnTo>
                          <a:lnTo>
                            <a:pt x="377" y="109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5F3F1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44" name="Freeform 87"/>
                    <p:cNvSpPr>
                      <a:spLocks/>
                    </p:cNvSpPr>
                    <p:nvPr/>
                  </p:nvSpPr>
                  <p:spPr bwMode="auto">
                    <a:xfrm>
                      <a:off x="4161" y="1371"/>
                      <a:ext cx="726" cy="148"/>
                    </a:xfrm>
                    <a:custGeom>
                      <a:avLst/>
                      <a:gdLst>
                        <a:gd name="T0" fmla="*/ 0 w 726"/>
                        <a:gd name="T1" fmla="*/ 67 h 148"/>
                        <a:gd name="T2" fmla="*/ 50 w 726"/>
                        <a:gd name="T3" fmla="*/ 58 h 148"/>
                        <a:gd name="T4" fmla="*/ 121 w 726"/>
                        <a:gd name="T5" fmla="*/ 60 h 148"/>
                        <a:gd name="T6" fmla="*/ 170 w 726"/>
                        <a:gd name="T7" fmla="*/ 54 h 148"/>
                        <a:gd name="T8" fmla="*/ 152 w 726"/>
                        <a:gd name="T9" fmla="*/ 87 h 148"/>
                        <a:gd name="T10" fmla="*/ 175 w 726"/>
                        <a:gd name="T11" fmla="*/ 112 h 148"/>
                        <a:gd name="T12" fmla="*/ 222 w 726"/>
                        <a:gd name="T13" fmla="*/ 85 h 148"/>
                        <a:gd name="T14" fmla="*/ 268 w 726"/>
                        <a:gd name="T15" fmla="*/ 54 h 148"/>
                        <a:gd name="T16" fmla="*/ 320 w 726"/>
                        <a:gd name="T17" fmla="*/ 33 h 148"/>
                        <a:gd name="T18" fmla="*/ 388 w 726"/>
                        <a:gd name="T19" fmla="*/ 6 h 148"/>
                        <a:gd name="T20" fmla="*/ 409 w 726"/>
                        <a:gd name="T21" fmla="*/ 0 h 148"/>
                        <a:gd name="T22" fmla="*/ 567 w 726"/>
                        <a:gd name="T23" fmla="*/ 29 h 148"/>
                        <a:gd name="T24" fmla="*/ 621 w 726"/>
                        <a:gd name="T25" fmla="*/ 76 h 148"/>
                        <a:gd name="T26" fmla="*/ 637 w 726"/>
                        <a:gd name="T27" fmla="*/ 89 h 148"/>
                        <a:gd name="T28" fmla="*/ 635 w 726"/>
                        <a:gd name="T29" fmla="*/ 144 h 148"/>
                        <a:gd name="T30" fmla="*/ 669 w 726"/>
                        <a:gd name="T31" fmla="*/ 148 h 148"/>
                        <a:gd name="T32" fmla="*/ 714 w 726"/>
                        <a:gd name="T33" fmla="*/ 111 h 148"/>
                        <a:gd name="T34" fmla="*/ 726 w 726"/>
                        <a:gd name="T35" fmla="*/ 82 h 148"/>
                        <a:gd name="T36" fmla="*/ 725 w 726"/>
                        <a:gd name="T37" fmla="*/ 49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26" h="148">
                          <a:moveTo>
                            <a:pt x="0" y="67"/>
                          </a:moveTo>
                          <a:lnTo>
                            <a:pt x="50" y="58"/>
                          </a:lnTo>
                          <a:lnTo>
                            <a:pt x="121" y="60"/>
                          </a:lnTo>
                          <a:lnTo>
                            <a:pt x="170" y="54"/>
                          </a:lnTo>
                          <a:lnTo>
                            <a:pt x="152" y="87"/>
                          </a:lnTo>
                          <a:lnTo>
                            <a:pt x="175" y="112"/>
                          </a:lnTo>
                          <a:lnTo>
                            <a:pt x="222" y="85"/>
                          </a:lnTo>
                          <a:lnTo>
                            <a:pt x="268" y="54"/>
                          </a:lnTo>
                          <a:lnTo>
                            <a:pt x="320" y="33"/>
                          </a:lnTo>
                          <a:lnTo>
                            <a:pt x="388" y="6"/>
                          </a:lnTo>
                          <a:lnTo>
                            <a:pt x="409" y="0"/>
                          </a:lnTo>
                          <a:lnTo>
                            <a:pt x="567" y="29"/>
                          </a:lnTo>
                          <a:lnTo>
                            <a:pt x="621" y="76"/>
                          </a:lnTo>
                          <a:lnTo>
                            <a:pt x="637" y="89"/>
                          </a:lnTo>
                          <a:lnTo>
                            <a:pt x="635" y="144"/>
                          </a:lnTo>
                          <a:lnTo>
                            <a:pt x="669" y="148"/>
                          </a:lnTo>
                          <a:lnTo>
                            <a:pt x="714" y="111"/>
                          </a:lnTo>
                          <a:lnTo>
                            <a:pt x="726" y="82"/>
                          </a:lnTo>
                          <a:lnTo>
                            <a:pt x="725" y="49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5F3F1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45" name="Freeform 88"/>
                    <p:cNvSpPr>
                      <a:spLocks/>
                    </p:cNvSpPr>
                    <p:nvPr/>
                  </p:nvSpPr>
                  <p:spPr bwMode="auto">
                    <a:xfrm>
                      <a:off x="4203" y="1284"/>
                      <a:ext cx="637" cy="181"/>
                    </a:xfrm>
                    <a:custGeom>
                      <a:avLst/>
                      <a:gdLst>
                        <a:gd name="T0" fmla="*/ 222 w 637"/>
                        <a:gd name="T1" fmla="*/ 122 h 181"/>
                        <a:gd name="T2" fmla="*/ 170 w 637"/>
                        <a:gd name="T3" fmla="*/ 108 h 181"/>
                        <a:gd name="T4" fmla="*/ 86 w 637"/>
                        <a:gd name="T5" fmla="*/ 108 h 181"/>
                        <a:gd name="T6" fmla="*/ 0 w 637"/>
                        <a:gd name="T7" fmla="*/ 116 h 181"/>
                        <a:gd name="T8" fmla="*/ 133 w 637"/>
                        <a:gd name="T9" fmla="*/ 83 h 181"/>
                        <a:gd name="T10" fmla="*/ 241 w 637"/>
                        <a:gd name="T11" fmla="*/ 80 h 181"/>
                        <a:gd name="T12" fmla="*/ 201 w 637"/>
                        <a:gd name="T13" fmla="*/ 62 h 181"/>
                        <a:gd name="T14" fmla="*/ 121 w 637"/>
                        <a:gd name="T15" fmla="*/ 47 h 181"/>
                        <a:gd name="T16" fmla="*/ 226 w 637"/>
                        <a:gd name="T17" fmla="*/ 43 h 181"/>
                        <a:gd name="T18" fmla="*/ 264 w 637"/>
                        <a:gd name="T19" fmla="*/ 57 h 181"/>
                        <a:gd name="T20" fmla="*/ 315 w 637"/>
                        <a:gd name="T21" fmla="*/ 73 h 181"/>
                        <a:gd name="T22" fmla="*/ 348 w 637"/>
                        <a:gd name="T23" fmla="*/ 51 h 181"/>
                        <a:gd name="T24" fmla="*/ 285 w 637"/>
                        <a:gd name="T25" fmla="*/ 7 h 181"/>
                        <a:gd name="T26" fmla="*/ 331 w 637"/>
                        <a:gd name="T27" fmla="*/ 0 h 181"/>
                        <a:gd name="T28" fmla="*/ 367 w 637"/>
                        <a:gd name="T29" fmla="*/ 0 h 181"/>
                        <a:gd name="T30" fmla="*/ 399 w 637"/>
                        <a:gd name="T31" fmla="*/ 59 h 181"/>
                        <a:gd name="T32" fmla="*/ 430 w 637"/>
                        <a:gd name="T33" fmla="*/ 37 h 181"/>
                        <a:gd name="T34" fmla="*/ 441 w 637"/>
                        <a:gd name="T35" fmla="*/ 15 h 181"/>
                        <a:gd name="T36" fmla="*/ 473 w 637"/>
                        <a:gd name="T37" fmla="*/ 39 h 181"/>
                        <a:gd name="T38" fmla="*/ 495 w 637"/>
                        <a:gd name="T39" fmla="*/ 65 h 181"/>
                        <a:gd name="T40" fmla="*/ 506 w 637"/>
                        <a:gd name="T41" fmla="*/ 77 h 181"/>
                        <a:gd name="T42" fmla="*/ 516 w 637"/>
                        <a:gd name="T43" fmla="*/ 91 h 181"/>
                        <a:gd name="T44" fmla="*/ 541 w 637"/>
                        <a:gd name="T45" fmla="*/ 97 h 181"/>
                        <a:gd name="T46" fmla="*/ 551 w 637"/>
                        <a:gd name="T47" fmla="*/ 51 h 181"/>
                        <a:gd name="T48" fmla="*/ 590 w 637"/>
                        <a:gd name="T49" fmla="*/ 61 h 181"/>
                        <a:gd name="T50" fmla="*/ 583 w 637"/>
                        <a:gd name="T51" fmla="*/ 98 h 181"/>
                        <a:gd name="T52" fmla="*/ 578 w 637"/>
                        <a:gd name="T53" fmla="*/ 115 h 181"/>
                        <a:gd name="T54" fmla="*/ 606 w 637"/>
                        <a:gd name="T55" fmla="*/ 136 h 181"/>
                        <a:gd name="T56" fmla="*/ 637 w 637"/>
                        <a:gd name="T57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637" h="181">
                          <a:moveTo>
                            <a:pt x="222" y="122"/>
                          </a:moveTo>
                          <a:lnTo>
                            <a:pt x="170" y="108"/>
                          </a:lnTo>
                          <a:lnTo>
                            <a:pt x="86" y="108"/>
                          </a:lnTo>
                          <a:lnTo>
                            <a:pt x="0" y="116"/>
                          </a:lnTo>
                          <a:lnTo>
                            <a:pt x="133" y="83"/>
                          </a:lnTo>
                          <a:lnTo>
                            <a:pt x="241" y="80"/>
                          </a:lnTo>
                          <a:lnTo>
                            <a:pt x="201" y="62"/>
                          </a:lnTo>
                          <a:lnTo>
                            <a:pt x="121" y="47"/>
                          </a:lnTo>
                          <a:lnTo>
                            <a:pt x="226" y="43"/>
                          </a:lnTo>
                          <a:lnTo>
                            <a:pt x="264" y="57"/>
                          </a:lnTo>
                          <a:lnTo>
                            <a:pt x="315" y="73"/>
                          </a:lnTo>
                          <a:lnTo>
                            <a:pt x="348" y="51"/>
                          </a:lnTo>
                          <a:lnTo>
                            <a:pt x="285" y="7"/>
                          </a:lnTo>
                          <a:lnTo>
                            <a:pt x="331" y="0"/>
                          </a:lnTo>
                          <a:lnTo>
                            <a:pt x="367" y="0"/>
                          </a:lnTo>
                          <a:lnTo>
                            <a:pt x="399" y="59"/>
                          </a:lnTo>
                          <a:lnTo>
                            <a:pt x="430" y="37"/>
                          </a:lnTo>
                          <a:lnTo>
                            <a:pt x="441" y="15"/>
                          </a:lnTo>
                          <a:lnTo>
                            <a:pt x="473" y="39"/>
                          </a:lnTo>
                          <a:lnTo>
                            <a:pt x="495" y="65"/>
                          </a:lnTo>
                          <a:lnTo>
                            <a:pt x="506" y="77"/>
                          </a:lnTo>
                          <a:lnTo>
                            <a:pt x="516" y="91"/>
                          </a:lnTo>
                          <a:lnTo>
                            <a:pt x="541" y="97"/>
                          </a:lnTo>
                          <a:lnTo>
                            <a:pt x="551" y="51"/>
                          </a:lnTo>
                          <a:lnTo>
                            <a:pt x="590" y="61"/>
                          </a:lnTo>
                          <a:lnTo>
                            <a:pt x="583" y="98"/>
                          </a:lnTo>
                          <a:lnTo>
                            <a:pt x="578" y="115"/>
                          </a:lnTo>
                          <a:lnTo>
                            <a:pt x="606" y="136"/>
                          </a:lnTo>
                          <a:lnTo>
                            <a:pt x="637" y="181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5F3F1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46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4817" y="1454"/>
                      <a:ext cx="179" cy="275"/>
                    </a:xfrm>
                    <a:custGeom>
                      <a:avLst/>
                      <a:gdLst>
                        <a:gd name="T0" fmla="*/ 95 w 179"/>
                        <a:gd name="T1" fmla="*/ 0 h 275"/>
                        <a:gd name="T2" fmla="*/ 139 w 179"/>
                        <a:gd name="T3" fmla="*/ 65 h 275"/>
                        <a:gd name="T4" fmla="*/ 160 w 179"/>
                        <a:gd name="T5" fmla="*/ 99 h 275"/>
                        <a:gd name="T6" fmla="*/ 175 w 179"/>
                        <a:gd name="T7" fmla="*/ 133 h 275"/>
                        <a:gd name="T8" fmla="*/ 179 w 179"/>
                        <a:gd name="T9" fmla="*/ 158 h 275"/>
                        <a:gd name="T10" fmla="*/ 168 w 179"/>
                        <a:gd name="T11" fmla="*/ 189 h 275"/>
                        <a:gd name="T12" fmla="*/ 154 w 179"/>
                        <a:gd name="T13" fmla="*/ 204 h 275"/>
                        <a:gd name="T14" fmla="*/ 139 w 179"/>
                        <a:gd name="T15" fmla="*/ 160 h 275"/>
                        <a:gd name="T16" fmla="*/ 121 w 179"/>
                        <a:gd name="T17" fmla="*/ 124 h 275"/>
                        <a:gd name="T18" fmla="*/ 86 w 179"/>
                        <a:gd name="T19" fmla="*/ 81 h 275"/>
                        <a:gd name="T20" fmla="*/ 55 w 179"/>
                        <a:gd name="T21" fmla="*/ 49 h 275"/>
                        <a:gd name="T22" fmla="*/ 34 w 179"/>
                        <a:gd name="T23" fmla="*/ 121 h 275"/>
                        <a:gd name="T24" fmla="*/ 79 w 179"/>
                        <a:gd name="T25" fmla="*/ 162 h 275"/>
                        <a:gd name="T26" fmla="*/ 102 w 179"/>
                        <a:gd name="T27" fmla="*/ 183 h 275"/>
                        <a:gd name="T28" fmla="*/ 116 w 179"/>
                        <a:gd name="T29" fmla="*/ 275 h 275"/>
                        <a:gd name="T30" fmla="*/ 39 w 179"/>
                        <a:gd name="T31" fmla="*/ 254 h 275"/>
                        <a:gd name="T32" fmla="*/ 23 w 179"/>
                        <a:gd name="T33" fmla="*/ 218 h 275"/>
                        <a:gd name="T34" fmla="*/ 0 w 179"/>
                        <a:gd name="T35" fmla="*/ 175 h 2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79" h="275">
                          <a:moveTo>
                            <a:pt x="95" y="0"/>
                          </a:moveTo>
                          <a:lnTo>
                            <a:pt x="139" y="65"/>
                          </a:lnTo>
                          <a:lnTo>
                            <a:pt x="160" y="99"/>
                          </a:lnTo>
                          <a:lnTo>
                            <a:pt x="175" y="133"/>
                          </a:lnTo>
                          <a:lnTo>
                            <a:pt x="179" y="158"/>
                          </a:lnTo>
                          <a:lnTo>
                            <a:pt x="168" y="189"/>
                          </a:lnTo>
                          <a:lnTo>
                            <a:pt x="154" y="204"/>
                          </a:lnTo>
                          <a:lnTo>
                            <a:pt x="139" y="160"/>
                          </a:lnTo>
                          <a:lnTo>
                            <a:pt x="121" y="124"/>
                          </a:lnTo>
                          <a:lnTo>
                            <a:pt x="86" y="81"/>
                          </a:lnTo>
                          <a:lnTo>
                            <a:pt x="55" y="49"/>
                          </a:lnTo>
                          <a:lnTo>
                            <a:pt x="34" y="121"/>
                          </a:lnTo>
                          <a:lnTo>
                            <a:pt x="79" y="162"/>
                          </a:lnTo>
                          <a:lnTo>
                            <a:pt x="102" y="183"/>
                          </a:lnTo>
                          <a:lnTo>
                            <a:pt x="116" y="275"/>
                          </a:lnTo>
                          <a:lnTo>
                            <a:pt x="39" y="254"/>
                          </a:lnTo>
                          <a:lnTo>
                            <a:pt x="23" y="218"/>
                          </a:lnTo>
                          <a:lnTo>
                            <a:pt x="0" y="175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5F3F1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</p:grpSp>
            </p:grpSp>
            <p:sp>
              <p:nvSpPr>
                <p:cNvPr id="40" name="Oval 92"/>
                <p:cNvSpPr>
                  <a:spLocks noChangeArrowheads="1"/>
                </p:cNvSpPr>
                <p:nvPr/>
              </p:nvSpPr>
              <p:spPr bwMode="auto">
                <a:xfrm>
                  <a:off x="4201" y="1752"/>
                  <a:ext cx="42" cy="27"/>
                </a:xfrm>
                <a:prstGeom prst="ellipse">
                  <a:avLst/>
                </a:prstGeom>
                <a:solidFill>
                  <a:srgbClr val="FF5FBF"/>
                </a:solidFill>
                <a:ln w="22225">
                  <a:solidFill>
                    <a:srgbClr val="FF009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PE"/>
                </a:p>
              </p:txBody>
            </p:sp>
          </p:grpSp>
          <p:grpSp>
            <p:nvGrpSpPr>
              <p:cNvPr id="23" name="Group 107"/>
              <p:cNvGrpSpPr>
                <a:grpSpLocks/>
              </p:cNvGrpSpPr>
              <p:nvPr/>
            </p:nvGrpSpPr>
            <p:grpSpPr bwMode="auto">
              <a:xfrm>
                <a:off x="3562" y="1873"/>
                <a:ext cx="1655" cy="1393"/>
                <a:chOff x="3562" y="1873"/>
                <a:chExt cx="1655" cy="1393"/>
              </a:xfrm>
            </p:grpSpPr>
            <p:sp>
              <p:nvSpPr>
                <p:cNvPr id="24" name="Freeform 94"/>
                <p:cNvSpPr>
                  <a:spLocks/>
                </p:cNvSpPr>
                <p:nvPr/>
              </p:nvSpPr>
              <p:spPr bwMode="auto">
                <a:xfrm>
                  <a:off x="4341" y="1873"/>
                  <a:ext cx="151" cy="435"/>
                </a:xfrm>
                <a:custGeom>
                  <a:avLst/>
                  <a:gdLst>
                    <a:gd name="T0" fmla="*/ 151 w 151"/>
                    <a:gd name="T1" fmla="*/ 6 h 435"/>
                    <a:gd name="T2" fmla="*/ 30 w 151"/>
                    <a:gd name="T3" fmla="*/ 420 h 435"/>
                    <a:gd name="T4" fmla="*/ 0 w 151"/>
                    <a:gd name="T5" fmla="*/ 435 h 435"/>
                    <a:gd name="T6" fmla="*/ 128 w 151"/>
                    <a:gd name="T7" fmla="*/ 4 h 435"/>
                    <a:gd name="T8" fmla="*/ 135 w 151"/>
                    <a:gd name="T9" fmla="*/ 0 h 435"/>
                    <a:gd name="T10" fmla="*/ 145 w 151"/>
                    <a:gd name="T11" fmla="*/ 0 h 435"/>
                    <a:gd name="T12" fmla="*/ 151 w 151"/>
                    <a:gd name="T13" fmla="*/ 6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" h="435">
                      <a:moveTo>
                        <a:pt x="151" y="6"/>
                      </a:moveTo>
                      <a:lnTo>
                        <a:pt x="30" y="420"/>
                      </a:lnTo>
                      <a:lnTo>
                        <a:pt x="0" y="435"/>
                      </a:lnTo>
                      <a:lnTo>
                        <a:pt x="128" y="4"/>
                      </a:lnTo>
                      <a:lnTo>
                        <a:pt x="135" y="0"/>
                      </a:lnTo>
                      <a:lnTo>
                        <a:pt x="145" y="0"/>
                      </a:lnTo>
                      <a:lnTo>
                        <a:pt x="151" y="6"/>
                      </a:lnTo>
                      <a:close/>
                    </a:path>
                  </a:pathLst>
                </a:custGeom>
                <a:solidFill>
                  <a:srgbClr val="BF7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grpSp>
              <p:nvGrpSpPr>
                <p:cNvPr id="25" name="Group 103"/>
                <p:cNvGrpSpPr>
                  <a:grpSpLocks/>
                </p:cNvGrpSpPr>
                <p:nvPr/>
              </p:nvGrpSpPr>
              <p:grpSpPr bwMode="auto">
                <a:xfrm>
                  <a:off x="3562" y="2036"/>
                  <a:ext cx="1655" cy="1230"/>
                  <a:chOff x="3562" y="2036"/>
                  <a:chExt cx="1655" cy="1230"/>
                </a:xfrm>
              </p:grpSpPr>
              <p:sp>
                <p:nvSpPr>
                  <p:cNvPr id="29" name="Freeform 95"/>
                  <p:cNvSpPr>
                    <a:spLocks/>
                  </p:cNvSpPr>
                  <p:nvPr/>
                </p:nvSpPr>
                <p:spPr bwMode="auto">
                  <a:xfrm>
                    <a:off x="3562" y="2036"/>
                    <a:ext cx="1655" cy="1230"/>
                  </a:xfrm>
                  <a:custGeom>
                    <a:avLst/>
                    <a:gdLst>
                      <a:gd name="T0" fmla="*/ 572 w 1655"/>
                      <a:gd name="T1" fmla="*/ 12 h 1230"/>
                      <a:gd name="T2" fmla="*/ 492 w 1655"/>
                      <a:gd name="T3" fmla="*/ 25 h 1230"/>
                      <a:gd name="T4" fmla="*/ 404 w 1655"/>
                      <a:gd name="T5" fmla="*/ 38 h 1230"/>
                      <a:gd name="T6" fmla="*/ 341 w 1655"/>
                      <a:gd name="T7" fmla="*/ 51 h 1230"/>
                      <a:gd name="T8" fmla="*/ 289 w 1655"/>
                      <a:gd name="T9" fmla="*/ 71 h 1230"/>
                      <a:gd name="T10" fmla="*/ 245 w 1655"/>
                      <a:gd name="T11" fmla="*/ 95 h 1230"/>
                      <a:gd name="T12" fmla="*/ 201 w 1655"/>
                      <a:gd name="T13" fmla="*/ 124 h 1230"/>
                      <a:gd name="T14" fmla="*/ 140 w 1655"/>
                      <a:gd name="T15" fmla="*/ 187 h 1230"/>
                      <a:gd name="T16" fmla="*/ 0 w 1655"/>
                      <a:gd name="T17" fmla="*/ 352 h 1230"/>
                      <a:gd name="T18" fmla="*/ 38 w 1655"/>
                      <a:gd name="T19" fmla="*/ 380 h 1230"/>
                      <a:gd name="T20" fmla="*/ 404 w 1655"/>
                      <a:gd name="T21" fmla="*/ 498 h 1230"/>
                      <a:gd name="T22" fmla="*/ 392 w 1655"/>
                      <a:gd name="T23" fmla="*/ 758 h 1230"/>
                      <a:gd name="T24" fmla="*/ 359 w 1655"/>
                      <a:gd name="T25" fmla="*/ 947 h 1230"/>
                      <a:gd name="T26" fmla="*/ 264 w 1655"/>
                      <a:gd name="T27" fmla="*/ 1130 h 1230"/>
                      <a:gd name="T28" fmla="*/ 1558 w 1655"/>
                      <a:gd name="T29" fmla="*/ 1230 h 1230"/>
                      <a:gd name="T30" fmla="*/ 1350 w 1655"/>
                      <a:gd name="T31" fmla="*/ 765 h 1230"/>
                      <a:gd name="T32" fmla="*/ 1418 w 1655"/>
                      <a:gd name="T33" fmla="*/ 718 h 1230"/>
                      <a:gd name="T34" fmla="*/ 1455 w 1655"/>
                      <a:gd name="T35" fmla="*/ 644 h 1230"/>
                      <a:gd name="T36" fmla="*/ 1458 w 1655"/>
                      <a:gd name="T37" fmla="*/ 571 h 1230"/>
                      <a:gd name="T38" fmla="*/ 1465 w 1655"/>
                      <a:gd name="T39" fmla="*/ 506 h 1230"/>
                      <a:gd name="T40" fmla="*/ 1534 w 1655"/>
                      <a:gd name="T41" fmla="*/ 162 h 1230"/>
                      <a:gd name="T42" fmla="*/ 1486 w 1655"/>
                      <a:gd name="T43" fmla="*/ 102 h 1230"/>
                      <a:gd name="T44" fmla="*/ 1406 w 1655"/>
                      <a:gd name="T45" fmla="*/ 67 h 1230"/>
                      <a:gd name="T46" fmla="*/ 1164 w 1655"/>
                      <a:gd name="T47" fmla="*/ 15 h 1230"/>
                      <a:gd name="T48" fmla="*/ 1119 w 1655"/>
                      <a:gd name="T49" fmla="*/ 6 h 1230"/>
                      <a:gd name="T50" fmla="*/ 1077 w 1655"/>
                      <a:gd name="T51" fmla="*/ 0 h 1230"/>
                      <a:gd name="T52" fmla="*/ 1089 w 1655"/>
                      <a:gd name="T53" fmla="*/ 33 h 1230"/>
                      <a:gd name="T54" fmla="*/ 1119 w 1655"/>
                      <a:gd name="T55" fmla="*/ 67 h 1230"/>
                      <a:gd name="T56" fmla="*/ 1150 w 1655"/>
                      <a:gd name="T57" fmla="*/ 105 h 1230"/>
                      <a:gd name="T58" fmla="*/ 1166 w 1655"/>
                      <a:gd name="T59" fmla="*/ 136 h 1230"/>
                      <a:gd name="T60" fmla="*/ 1170 w 1655"/>
                      <a:gd name="T61" fmla="*/ 177 h 1230"/>
                      <a:gd name="T62" fmla="*/ 1152 w 1655"/>
                      <a:gd name="T63" fmla="*/ 217 h 1230"/>
                      <a:gd name="T64" fmla="*/ 1114 w 1655"/>
                      <a:gd name="T65" fmla="*/ 247 h 1230"/>
                      <a:gd name="T66" fmla="*/ 1050 w 1655"/>
                      <a:gd name="T67" fmla="*/ 271 h 1230"/>
                      <a:gd name="T68" fmla="*/ 982 w 1655"/>
                      <a:gd name="T69" fmla="*/ 286 h 1230"/>
                      <a:gd name="T70" fmla="*/ 905 w 1655"/>
                      <a:gd name="T71" fmla="*/ 286 h 1230"/>
                      <a:gd name="T72" fmla="*/ 833 w 1655"/>
                      <a:gd name="T73" fmla="*/ 271 h 1230"/>
                      <a:gd name="T74" fmla="*/ 746 w 1655"/>
                      <a:gd name="T75" fmla="*/ 238 h 1230"/>
                      <a:gd name="T76" fmla="*/ 688 w 1655"/>
                      <a:gd name="T77" fmla="*/ 202 h 1230"/>
                      <a:gd name="T78" fmla="*/ 658 w 1655"/>
                      <a:gd name="T79" fmla="*/ 156 h 1230"/>
                      <a:gd name="T80" fmla="*/ 632 w 1655"/>
                      <a:gd name="T81" fmla="*/ 102 h 1230"/>
                      <a:gd name="T82" fmla="*/ 606 w 1655"/>
                      <a:gd name="T83" fmla="*/ 42 h 1230"/>
                      <a:gd name="T84" fmla="*/ 600 w 1655"/>
                      <a:gd name="T85" fmla="*/ 6 h 1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655" h="1230">
                        <a:moveTo>
                          <a:pt x="600" y="6"/>
                        </a:moveTo>
                        <a:lnTo>
                          <a:pt x="572" y="12"/>
                        </a:lnTo>
                        <a:lnTo>
                          <a:pt x="530" y="19"/>
                        </a:lnTo>
                        <a:lnTo>
                          <a:pt x="492" y="25"/>
                        </a:lnTo>
                        <a:lnTo>
                          <a:pt x="446" y="32"/>
                        </a:lnTo>
                        <a:lnTo>
                          <a:pt x="404" y="38"/>
                        </a:lnTo>
                        <a:lnTo>
                          <a:pt x="368" y="45"/>
                        </a:lnTo>
                        <a:lnTo>
                          <a:pt x="341" y="51"/>
                        </a:lnTo>
                        <a:lnTo>
                          <a:pt x="317" y="60"/>
                        </a:lnTo>
                        <a:lnTo>
                          <a:pt x="289" y="71"/>
                        </a:lnTo>
                        <a:lnTo>
                          <a:pt x="266" y="83"/>
                        </a:lnTo>
                        <a:lnTo>
                          <a:pt x="245" y="95"/>
                        </a:lnTo>
                        <a:lnTo>
                          <a:pt x="224" y="108"/>
                        </a:lnTo>
                        <a:lnTo>
                          <a:pt x="201" y="124"/>
                        </a:lnTo>
                        <a:lnTo>
                          <a:pt x="178" y="146"/>
                        </a:lnTo>
                        <a:lnTo>
                          <a:pt x="140" y="187"/>
                        </a:lnTo>
                        <a:lnTo>
                          <a:pt x="77" y="261"/>
                        </a:lnTo>
                        <a:lnTo>
                          <a:pt x="0" y="352"/>
                        </a:lnTo>
                        <a:lnTo>
                          <a:pt x="9" y="365"/>
                        </a:lnTo>
                        <a:lnTo>
                          <a:pt x="38" y="380"/>
                        </a:lnTo>
                        <a:lnTo>
                          <a:pt x="392" y="471"/>
                        </a:lnTo>
                        <a:lnTo>
                          <a:pt x="404" y="498"/>
                        </a:lnTo>
                        <a:lnTo>
                          <a:pt x="408" y="608"/>
                        </a:lnTo>
                        <a:lnTo>
                          <a:pt x="392" y="758"/>
                        </a:lnTo>
                        <a:lnTo>
                          <a:pt x="376" y="873"/>
                        </a:lnTo>
                        <a:lnTo>
                          <a:pt x="359" y="947"/>
                        </a:lnTo>
                        <a:lnTo>
                          <a:pt x="322" y="1048"/>
                        </a:lnTo>
                        <a:lnTo>
                          <a:pt x="264" y="1130"/>
                        </a:lnTo>
                        <a:lnTo>
                          <a:pt x="187" y="1230"/>
                        </a:lnTo>
                        <a:lnTo>
                          <a:pt x="1558" y="1230"/>
                        </a:lnTo>
                        <a:lnTo>
                          <a:pt x="1413" y="979"/>
                        </a:lnTo>
                        <a:lnTo>
                          <a:pt x="1350" y="765"/>
                        </a:lnTo>
                        <a:lnTo>
                          <a:pt x="1381" y="746"/>
                        </a:lnTo>
                        <a:lnTo>
                          <a:pt x="1418" y="718"/>
                        </a:lnTo>
                        <a:lnTo>
                          <a:pt x="1441" y="685"/>
                        </a:lnTo>
                        <a:lnTo>
                          <a:pt x="1455" y="644"/>
                        </a:lnTo>
                        <a:lnTo>
                          <a:pt x="1457" y="607"/>
                        </a:lnTo>
                        <a:lnTo>
                          <a:pt x="1458" y="571"/>
                        </a:lnTo>
                        <a:lnTo>
                          <a:pt x="1460" y="544"/>
                        </a:lnTo>
                        <a:lnTo>
                          <a:pt x="1465" y="506"/>
                        </a:lnTo>
                        <a:lnTo>
                          <a:pt x="1655" y="399"/>
                        </a:lnTo>
                        <a:lnTo>
                          <a:pt x="1534" y="162"/>
                        </a:lnTo>
                        <a:lnTo>
                          <a:pt x="1515" y="127"/>
                        </a:lnTo>
                        <a:lnTo>
                          <a:pt x="1486" y="102"/>
                        </a:lnTo>
                        <a:lnTo>
                          <a:pt x="1451" y="81"/>
                        </a:lnTo>
                        <a:lnTo>
                          <a:pt x="1406" y="67"/>
                        </a:lnTo>
                        <a:lnTo>
                          <a:pt x="1199" y="24"/>
                        </a:lnTo>
                        <a:lnTo>
                          <a:pt x="1164" y="15"/>
                        </a:lnTo>
                        <a:lnTo>
                          <a:pt x="1140" y="10"/>
                        </a:lnTo>
                        <a:lnTo>
                          <a:pt x="1119" y="6"/>
                        </a:lnTo>
                        <a:lnTo>
                          <a:pt x="1098" y="2"/>
                        </a:lnTo>
                        <a:lnTo>
                          <a:pt x="1077" y="0"/>
                        </a:lnTo>
                        <a:lnTo>
                          <a:pt x="1077" y="20"/>
                        </a:lnTo>
                        <a:lnTo>
                          <a:pt x="1089" y="33"/>
                        </a:lnTo>
                        <a:lnTo>
                          <a:pt x="1101" y="49"/>
                        </a:lnTo>
                        <a:lnTo>
                          <a:pt x="1119" y="67"/>
                        </a:lnTo>
                        <a:lnTo>
                          <a:pt x="1135" y="84"/>
                        </a:lnTo>
                        <a:lnTo>
                          <a:pt x="1150" y="105"/>
                        </a:lnTo>
                        <a:lnTo>
                          <a:pt x="1159" y="122"/>
                        </a:lnTo>
                        <a:lnTo>
                          <a:pt x="1166" y="136"/>
                        </a:lnTo>
                        <a:lnTo>
                          <a:pt x="1170" y="156"/>
                        </a:lnTo>
                        <a:lnTo>
                          <a:pt x="1170" y="177"/>
                        </a:lnTo>
                        <a:lnTo>
                          <a:pt x="1163" y="196"/>
                        </a:lnTo>
                        <a:lnTo>
                          <a:pt x="1152" y="217"/>
                        </a:lnTo>
                        <a:lnTo>
                          <a:pt x="1136" y="233"/>
                        </a:lnTo>
                        <a:lnTo>
                          <a:pt x="1114" y="247"/>
                        </a:lnTo>
                        <a:lnTo>
                          <a:pt x="1082" y="261"/>
                        </a:lnTo>
                        <a:lnTo>
                          <a:pt x="1050" y="271"/>
                        </a:lnTo>
                        <a:lnTo>
                          <a:pt x="1017" y="280"/>
                        </a:lnTo>
                        <a:lnTo>
                          <a:pt x="982" y="286"/>
                        </a:lnTo>
                        <a:lnTo>
                          <a:pt x="949" y="290"/>
                        </a:lnTo>
                        <a:lnTo>
                          <a:pt x="905" y="286"/>
                        </a:lnTo>
                        <a:lnTo>
                          <a:pt x="870" y="279"/>
                        </a:lnTo>
                        <a:lnTo>
                          <a:pt x="833" y="271"/>
                        </a:lnTo>
                        <a:lnTo>
                          <a:pt x="793" y="256"/>
                        </a:lnTo>
                        <a:lnTo>
                          <a:pt x="746" y="238"/>
                        </a:lnTo>
                        <a:lnTo>
                          <a:pt x="720" y="226"/>
                        </a:lnTo>
                        <a:lnTo>
                          <a:pt x="688" y="202"/>
                        </a:lnTo>
                        <a:lnTo>
                          <a:pt x="676" y="180"/>
                        </a:lnTo>
                        <a:lnTo>
                          <a:pt x="658" y="156"/>
                        </a:lnTo>
                        <a:lnTo>
                          <a:pt x="644" y="130"/>
                        </a:lnTo>
                        <a:lnTo>
                          <a:pt x="632" y="102"/>
                        </a:lnTo>
                        <a:lnTo>
                          <a:pt x="621" y="75"/>
                        </a:lnTo>
                        <a:lnTo>
                          <a:pt x="606" y="42"/>
                        </a:lnTo>
                        <a:lnTo>
                          <a:pt x="599" y="18"/>
                        </a:lnTo>
                        <a:lnTo>
                          <a:pt x="600" y="6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grpSp>
                <p:nvGrpSpPr>
                  <p:cNvPr id="30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618" y="2236"/>
                    <a:ext cx="895" cy="902"/>
                    <a:chOff x="3618" y="2236"/>
                    <a:chExt cx="895" cy="902"/>
                  </a:xfrm>
                </p:grpSpPr>
                <p:sp>
                  <p:nvSpPr>
                    <p:cNvPr id="32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3618" y="2236"/>
                      <a:ext cx="895" cy="902"/>
                    </a:xfrm>
                    <a:custGeom>
                      <a:avLst/>
                      <a:gdLst>
                        <a:gd name="T0" fmla="*/ 9 w 895"/>
                        <a:gd name="T1" fmla="*/ 211 h 902"/>
                        <a:gd name="T2" fmla="*/ 0 w 895"/>
                        <a:gd name="T3" fmla="*/ 330 h 902"/>
                        <a:gd name="T4" fmla="*/ 16 w 895"/>
                        <a:gd name="T5" fmla="*/ 548 h 902"/>
                        <a:gd name="T6" fmla="*/ 2 w 895"/>
                        <a:gd name="T7" fmla="*/ 663 h 902"/>
                        <a:gd name="T8" fmla="*/ 21 w 895"/>
                        <a:gd name="T9" fmla="*/ 790 h 902"/>
                        <a:gd name="T10" fmla="*/ 86 w 895"/>
                        <a:gd name="T11" fmla="*/ 902 h 902"/>
                        <a:gd name="T12" fmla="*/ 252 w 895"/>
                        <a:gd name="T13" fmla="*/ 888 h 902"/>
                        <a:gd name="T14" fmla="*/ 445 w 895"/>
                        <a:gd name="T15" fmla="*/ 800 h 902"/>
                        <a:gd name="T16" fmla="*/ 760 w 895"/>
                        <a:gd name="T17" fmla="*/ 474 h 902"/>
                        <a:gd name="T18" fmla="*/ 825 w 895"/>
                        <a:gd name="T19" fmla="*/ 408 h 902"/>
                        <a:gd name="T20" fmla="*/ 844 w 895"/>
                        <a:gd name="T21" fmla="*/ 374 h 902"/>
                        <a:gd name="T22" fmla="*/ 874 w 895"/>
                        <a:gd name="T23" fmla="*/ 304 h 902"/>
                        <a:gd name="T24" fmla="*/ 874 w 895"/>
                        <a:gd name="T25" fmla="*/ 280 h 902"/>
                        <a:gd name="T26" fmla="*/ 854 w 895"/>
                        <a:gd name="T27" fmla="*/ 256 h 902"/>
                        <a:gd name="T28" fmla="*/ 825 w 895"/>
                        <a:gd name="T29" fmla="*/ 230 h 902"/>
                        <a:gd name="T30" fmla="*/ 807 w 895"/>
                        <a:gd name="T31" fmla="*/ 208 h 902"/>
                        <a:gd name="T32" fmla="*/ 809 w 895"/>
                        <a:gd name="T33" fmla="*/ 187 h 902"/>
                        <a:gd name="T34" fmla="*/ 844 w 895"/>
                        <a:gd name="T35" fmla="*/ 194 h 902"/>
                        <a:gd name="T36" fmla="*/ 863 w 895"/>
                        <a:gd name="T37" fmla="*/ 221 h 902"/>
                        <a:gd name="T38" fmla="*/ 877 w 895"/>
                        <a:gd name="T39" fmla="*/ 237 h 902"/>
                        <a:gd name="T40" fmla="*/ 895 w 895"/>
                        <a:gd name="T41" fmla="*/ 232 h 902"/>
                        <a:gd name="T42" fmla="*/ 891 w 895"/>
                        <a:gd name="T43" fmla="*/ 203 h 902"/>
                        <a:gd name="T44" fmla="*/ 881 w 895"/>
                        <a:gd name="T45" fmla="*/ 148 h 902"/>
                        <a:gd name="T46" fmla="*/ 870 w 895"/>
                        <a:gd name="T47" fmla="*/ 121 h 902"/>
                        <a:gd name="T48" fmla="*/ 846 w 895"/>
                        <a:gd name="T49" fmla="*/ 108 h 902"/>
                        <a:gd name="T50" fmla="*/ 821 w 895"/>
                        <a:gd name="T51" fmla="*/ 59 h 902"/>
                        <a:gd name="T52" fmla="*/ 807 w 895"/>
                        <a:gd name="T53" fmla="*/ 25 h 902"/>
                        <a:gd name="T54" fmla="*/ 797 w 895"/>
                        <a:gd name="T55" fmla="*/ 3 h 902"/>
                        <a:gd name="T56" fmla="*/ 769 w 895"/>
                        <a:gd name="T57" fmla="*/ 0 h 902"/>
                        <a:gd name="T58" fmla="*/ 653 w 895"/>
                        <a:gd name="T59" fmla="*/ 116 h 902"/>
                        <a:gd name="T60" fmla="*/ 622 w 895"/>
                        <a:gd name="T61" fmla="*/ 148 h 902"/>
                        <a:gd name="T62" fmla="*/ 614 w 895"/>
                        <a:gd name="T63" fmla="*/ 169 h 902"/>
                        <a:gd name="T64" fmla="*/ 655 w 895"/>
                        <a:gd name="T65" fmla="*/ 266 h 902"/>
                        <a:gd name="T66" fmla="*/ 695 w 895"/>
                        <a:gd name="T67" fmla="*/ 356 h 902"/>
                        <a:gd name="T68" fmla="*/ 347 w 895"/>
                        <a:gd name="T69" fmla="*/ 551 h 902"/>
                        <a:gd name="T70" fmla="*/ 347 w 895"/>
                        <a:gd name="T71" fmla="*/ 273 h 9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895" h="902">
                          <a:moveTo>
                            <a:pt x="31" y="154"/>
                          </a:moveTo>
                          <a:lnTo>
                            <a:pt x="9" y="211"/>
                          </a:lnTo>
                          <a:lnTo>
                            <a:pt x="5" y="251"/>
                          </a:lnTo>
                          <a:lnTo>
                            <a:pt x="0" y="330"/>
                          </a:lnTo>
                          <a:lnTo>
                            <a:pt x="16" y="427"/>
                          </a:lnTo>
                          <a:lnTo>
                            <a:pt x="16" y="548"/>
                          </a:lnTo>
                          <a:lnTo>
                            <a:pt x="7" y="609"/>
                          </a:lnTo>
                          <a:lnTo>
                            <a:pt x="2" y="663"/>
                          </a:lnTo>
                          <a:lnTo>
                            <a:pt x="5" y="729"/>
                          </a:lnTo>
                          <a:lnTo>
                            <a:pt x="21" y="790"/>
                          </a:lnTo>
                          <a:lnTo>
                            <a:pt x="42" y="851"/>
                          </a:lnTo>
                          <a:lnTo>
                            <a:pt x="86" y="902"/>
                          </a:lnTo>
                          <a:lnTo>
                            <a:pt x="173" y="896"/>
                          </a:lnTo>
                          <a:lnTo>
                            <a:pt x="252" y="888"/>
                          </a:lnTo>
                          <a:lnTo>
                            <a:pt x="357" y="866"/>
                          </a:lnTo>
                          <a:lnTo>
                            <a:pt x="445" y="800"/>
                          </a:lnTo>
                          <a:lnTo>
                            <a:pt x="504" y="744"/>
                          </a:lnTo>
                          <a:lnTo>
                            <a:pt x="760" y="474"/>
                          </a:lnTo>
                          <a:lnTo>
                            <a:pt x="814" y="424"/>
                          </a:lnTo>
                          <a:lnTo>
                            <a:pt x="825" y="408"/>
                          </a:lnTo>
                          <a:lnTo>
                            <a:pt x="833" y="390"/>
                          </a:lnTo>
                          <a:lnTo>
                            <a:pt x="844" y="374"/>
                          </a:lnTo>
                          <a:lnTo>
                            <a:pt x="851" y="354"/>
                          </a:lnTo>
                          <a:lnTo>
                            <a:pt x="874" y="304"/>
                          </a:lnTo>
                          <a:lnTo>
                            <a:pt x="877" y="293"/>
                          </a:lnTo>
                          <a:lnTo>
                            <a:pt x="874" y="280"/>
                          </a:lnTo>
                          <a:lnTo>
                            <a:pt x="865" y="268"/>
                          </a:lnTo>
                          <a:lnTo>
                            <a:pt x="854" y="256"/>
                          </a:lnTo>
                          <a:lnTo>
                            <a:pt x="842" y="243"/>
                          </a:lnTo>
                          <a:lnTo>
                            <a:pt x="825" y="230"/>
                          </a:lnTo>
                          <a:lnTo>
                            <a:pt x="819" y="218"/>
                          </a:lnTo>
                          <a:lnTo>
                            <a:pt x="807" y="208"/>
                          </a:lnTo>
                          <a:lnTo>
                            <a:pt x="783" y="195"/>
                          </a:lnTo>
                          <a:lnTo>
                            <a:pt x="809" y="187"/>
                          </a:lnTo>
                          <a:lnTo>
                            <a:pt x="832" y="183"/>
                          </a:lnTo>
                          <a:lnTo>
                            <a:pt x="844" y="194"/>
                          </a:lnTo>
                          <a:lnTo>
                            <a:pt x="858" y="209"/>
                          </a:lnTo>
                          <a:lnTo>
                            <a:pt x="863" y="221"/>
                          </a:lnTo>
                          <a:lnTo>
                            <a:pt x="868" y="230"/>
                          </a:lnTo>
                          <a:lnTo>
                            <a:pt x="877" y="237"/>
                          </a:lnTo>
                          <a:lnTo>
                            <a:pt x="889" y="241"/>
                          </a:lnTo>
                          <a:lnTo>
                            <a:pt x="895" y="232"/>
                          </a:lnTo>
                          <a:lnTo>
                            <a:pt x="893" y="220"/>
                          </a:lnTo>
                          <a:lnTo>
                            <a:pt x="891" y="203"/>
                          </a:lnTo>
                          <a:lnTo>
                            <a:pt x="886" y="176"/>
                          </a:lnTo>
                          <a:lnTo>
                            <a:pt x="881" y="148"/>
                          </a:lnTo>
                          <a:lnTo>
                            <a:pt x="872" y="142"/>
                          </a:lnTo>
                          <a:lnTo>
                            <a:pt x="870" y="121"/>
                          </a:lnTo>
                          <a:lnTo>
                            <a:pt x="867" y="114"/>
                          </a:lnTo>
                          <a:lnTo>
                            <a:pt x="846" y="108"/>
                          </a:lnTo>
                          <a:lnTo>
                            <a:pt x="832" y="79"/>
                          </a:lnTo>
                          <a:lnTo>
                            <a:pt x="821" y="59"/>
                          </a:lnTo>
                          <a:lnTo>
                            <a:pt x="811" y="41"/>
                          </a:lnTo>
                          <a:lnTo>
                            <a:pt x="807" y="25"/>
                          </a:lnTo>
                          <a:lnTo>
                            <a:pt x="805" y="14"/>
                          </a:lnTo>
                          <a:lnTo>
                            <a:pt x="797" y="3"/>
                          </a:lnTo>
                          <a:lnTo>
                            <a:pt x="783" y="0"/>
                          </a:lnTo>
                          <a:lnTo>
                            <a:pt x="769" y="0"/>
                          </a:lnTo>
                          <a:lnTo>
                            <a:pt x="756" y="37"/>
                          </a:lnTo>
                          <a:lnTo>
                            <a:pt x="653" y="116"/>
                          </a:lnTo>
                          <a:lnTo>
                            <a:pt x="632" y="138"/>
                          </a:lnTo>
                          <a:lnTo>
                            <a:pt x="622" y="148"/>
                          </a:lnTo>
                          <a:lnTo>
                            <a:pt x="616" y="159"/>
                          </a:lnTo>
                          <a:lnTo>
                            <a:pt x="614" y="169"/>
                          </a:lnTo>
                          <a:lnTo>
                            <a:pt x="632" y="205"/>
                          </a:lnTo>
                          <a:lnTo>
                            <a:pt x="655" y="266"/>
                          </a:lnTo>
                          <a:lnTo>
                            <a:pt x="678" y="302"/>
                          </a:lnTo>
                          <a:lnTo>
                            <a:pt x="695" y="356"/>
                          </a:lnTo>
                          <a:lnTo>
                            <a:pt x="541" y="438"/>
                          </a:lnTo>
                          <a:lnTo>
                            <a:pt x="347" y="551"/>
                          </a:lnTo>
                          <a:lnTo>
                            <a:pt x="354" y="417"/>
                          </a:lnTo>
                          <a:lnTo>
                            <a:pt x="347" y="273"/>
                          </a:lnTo>
                          <a:lnTo>
                            <a:pt x="31" y="154"/>
                          </a:lnTo>
                          <a:close/>
                        </a:path>
                      </a:pathLst>
                    </a:custGeom>
                    <a:solidFill>
                      <a:srgbClr val="FF9F7F"/>
                    </a:solidFill>
                    <a:ln w="22225">
                      <a:solidFill>
                        <a:srgbClr val="BF3F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33" name="Freeform 97"/>
                    <p:cNvSpPr>
                      <a:spLocks/>
                    </p:cNvSpPr>
                    <p:nvPr/>
                  </p:nvSpPr>
                  <p:spPr bwMode="auto">
                    <a:xfrm>
                      <a:off x="4336" y="2347"/>
                      <a:ext cx="126" cy="17"/>
                    </a:xfrm>
                    <a:custGeom>
                      <a:avLst/>
                      <a:gdLst>
                        <a:gd name="T0" fmla="*/ 0 w 126"/>
                        <a:gd name="T1" fmla="*/ 17 h 17"/>
                        <a:gd name="T2" fmla="*/ 82 w 126"/>
                        <a:gd name="T3" fmla="*/ 0 h 17"/>
                        <a:gd name="T4" fmla="*/ 126 w 126"/>
                        <a:gd name="T5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26" h="17">
                          <a:moveTo>
                            <a:pt x="0" y="17"/>
                          </a:moveTo>
                          <a:lnTo>
                            <a:pt x="82" y="0"/>
                          </a:lnTo>
                          <a:lnTo>
                            <a:pt x="126" y="0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BF3F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34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4318" y="2384"/>
                      <a:ext cx="167" cy="24"/>
                    </a:xfrm>
                    <a:custGeom>
                      <a:avLst/>
                      <a:gdLst>
                        <a:gd name="T0" fmla="*/ 0 w 167"/>
                        <a:gd name="T1" fmla="*/ 24 h 24"/>
                        <a:gd name="T2" fmla="*/ 97 w 167"/>
                        <a:gd name="T3" fmla="*/ 5 h 24"/>
                        <a:gd name="T4" fmla="*/ 167 w 167"/>
                        <a:gd name="T5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67" h="24">
                          <a:moveTo>
                            <a:pt x="0" y="24"/>
                          </a:moveTo>
                          <a:lnTo>
                            <a:pt x="97" y="5"/>
                          </a:lnTo>
                          <a:lnTo>
                            <a:pt x="167" y="0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BF3F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35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4334" y="2329"/>
                      <a:ext cx="72" cy="34"/>
                    </a:xfrm>
                    <a:custGeom>
                      <a:avLst/>
                      <a:gdLst>
                        <a:gd name="T0" fmla="*/ 0 w 72"/>
                        <a:gd name="T1" fmla="*/ 34 h 34"/>
                        <a:gd name="T2" fmla="*/ 60 w 72"/>
                        <a:gd name="T3" fmla="*/ 0 h 34"/>
                        <a:gd name="T4" fmla="*/ 72 w 72"/>
                        <a:gd name="T5" fmla="*/ 18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72" h="34">
                          <a:moveTo>
                            <a:pt x="0" y="34"/>
                          </a:moveTo>
                          <a:lnTo>
                            <a:pt x="60" y="0"/>
                          </a:lnTo>
                          <a:lnTo>
                            <a:pt x="72" y="18"/>
                          </a:lnTo>
                        </a:path>
                      </a:pathLst>
                    </a:custGeom>
                    <a:noFill/>
                    <a:ln w="22225">
                      <a:solidFill>
                        <a:srgbClr val="BF3F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  <p:sp>
                  <p:nvSpPr>
                    <p:cNvPr id="36" name="Line 10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88" y="2271"/>
                      <a:ext cx="35" cy="10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BF3F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s-PE"/>
                    </a:p>
                  </p:txBody>
                </p:sp>
              </p:grpSp>
              <p:sp>
                <p:nvSpPr>
                  <p:cNvPr id="31" name="Freeform 102"/>
                  <p:cNvSpPr>
                    <a:spLocks/>
                  </p:cNvSpPr>
                  <p:nvPr/>
                </p:nvSpPr>
                <p:spPr bwMode="auto">
                  <a:xfrm>
                    <a:off x="3562" y="2340"/>
                    <a:ext cx="422" cy="179"/>
                  </a:xfrm>
                  <a:custGeom>
                    <a:avLst/>
                    <a:gdLst>
                      <a:gd name="T0" fmla="*/ 192 w 422"/>
                      <a:gd name="T1" fmla="*/ 66 h 179"/>
                      <a:gd name="T2" fmla="*/ 35 w 422"/>
                      <a:gd name="T3" fmla="*/ 0 h 179"/>
                      <a:gd name="T4" fmla="*/ 0 w 422"/>
                      <a:gd name="T5" fmla="*/ 48 h 179"/>
                      <a:gd name="T6" fmla="*/ 9 w 422"/>
                      <a:gd name="T7" fmla="*/ 61 h 179"/>
                      <a:gd name="T8" fmla="*/ 38 w 422"/>
                      <a:gd name="T9" fmla="*/ 76 h 179"/>
                      <a:gd name="T10" fmla="*/ 422 w 422"/>
                      <a:gd name="T11" fmla="*/ 179 h 179"/>
                      <a:gd name="T12" fmla="*/ 422 w 422"/>
                      <a:gd name="T13" fmla="*/ 155 h 179"/>
                      <a:gd name="T14" fmla="*/ 192 w 422"/>
                      <a:gd name="T15" fmla="*/ 66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22" h="179">
                        <a:moveTo>
                          <a:pt x="192" y="66"/>
                        </a:moveTo>
                        <a:lnTo>
                          <a:pt x="35" y="0"/>
                        </a:lnTo>
                        <a:lnTo>
                          <a:pt x="0" y="48"/>
                        </a:lnTo>
                        <a:lnTo>
                          <a:pt x="9" y="61"/>
                        </a:lnTo>
                        <a:lnTo>
                          <a:pt x="38" y="76"/>
                        </a:lnTo>
                        <a:lnTo>
                          <a:pt x="422" y="179"/>
                        </a:lnTo>
                        <a:lnTo>
                          <a:pt x="422" y="155"/>
                        </a:lnTo>
                        <a:lnTo>
                          <a:pt x="192" y="66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s-PE"/>
                  </a:p>
                </p:txBody>
              </p:sp>
            </p:grpSp>
            <p:grpSp>
              <p:nvGrpSpPr>
                <p:cNvPr id="26" name="Group 106"/>
                <p:cNvGrpSpPr>
                  <a:grpSpLocks/>
                </p:cNvGrpSpPr>
                <p:nvPr/>
              </p:nvGrpSpPr>
              <p:grpSpPr bwMode="auto">
                <a:xfrm>
                  <a:off x="4257" y="2144"/>
                  <a:ext cx="170" cy="208"/>
                  <a:chOff x="4257" y="2144"/>
                  <a:chExt cx="170" cy="208"/>
                </a:xfrm>
              </p:grpSpPr>
              <p:sp>
                <p:nvSpPr>
                  <p:cNvPr id="27" name="Freeform 104"/>
                  <p:cNvSpPr>
                    <a:spLocks/>
                  </p:cNvSpPr>
                  <p:nvPr/>
                </p:nvSpPr>
                <p:spPr bwMode="auto">
                  <a:xfrm>
                    <a:off x="4257" y="2147"/>
                    <a:ext cx="161" cy="205"/>
                  </a:xfrm>
                  <a:custGeom>
                    <a:avLst/>
                    <a:gdLst>
                      <a:gd name="T0" fmla="*/ 154 w 161"/>
                      <a:gd name="T1" fmla="*/ 0 h 205"/>
                      <a:gd name="T2" fmla="*/ 102 w 161"/>
                      <a:gd name="T3" fmla="*/ 13 h 205"/>
                      <a:gd name="T4" fmla="*/ 56 w 161"/>
                      <a:gd name="T5" fmla="*/ 30 h 205"/>
                      <a:gd name="T6" fmla="*/ 25 w 161"/>
                      <a:gd name="T7" fmla="*/ 65 h 205"/>
                      <a:gd name="T8" fmla="*/ 0 w 161"/>
                      <a:gd name="T9" fmla="*/ 90 h 205"/>
                      <a:gd name="T10" fmla="*/ 5 w 161"/>
                      <a:gd name="T11" fmla="*/ 118 h 205"/>
                      <a:gd name="T12" fmla="*/ 9 w 161"/>
                      <a:gd name="T13" fmla="*/ 172 h 205"/>
                      <a:gd name="T14" fmla="*/ 19 w 161"/>
                      <a:gd name="T15" fmla="*/ 205 h 205"/>
                      <a:gd name="T16" fmla="*/ 72 w 161"/>
                      <a:gd name="T17" fmla="*/ 167 h 205"/>
                      <a:gd name="T18" fmla="*/ 74 w 161"/>
                      <a:gd name="T19" fmla="*/ 133 h 205"/>
                      <a:gd name="T20" fmla="*/ 70 w 161"/>
                      <a:gd name="T21" fmla="*/ 118 h 205"/>
                      <a:gd name="T22" fmla="*/ 63 w 161"/>
                      <a:gd name="T23" fmla="*/ 107 h 205"/>
                      <a:gd name="T24" fmla="*/ 74 w 161"/>
                      <a:gd name="T25" fmla="*/ 102 h 205"/>
                      <a:gd name="T26" fmla="*/ 82 w 161"/>
                      <a:gd name="T27" fmla="*/ 94 h 205"/>
                      <a:gd name="T28" fmla="*/ 95 w 161"/>
                      <a:gd name="T29" fmla="*/ 81 h 205"/>
                      <a:gd name="T30" fmla="*/ 100 w 161"/>
                      <a:gd name="T31" fmla="*/ 66 h 205"/>
                      <a:gd name="T32" fmla="*/ 105 w 161"/>
                      <a:gd name="T33" fmla="*/ 53 h 205"/>
                      <a:gd name="T34" fmla="*/ 123 w 161"/>
                      <a:gd name="T35" fmla="*/ 51 h 205"/>
                      <a:gd name="T36" fmla="*/ 138 w 161"/>
                      <a:gd name="T37" fmla="*/ 45 h 205"/>
                      <a:gd name="T38" fmla="*/ 151 w 161"/>
                      <a:gd name="T39" fmla="*/ 37 h 205"/>
                      <a:gd name="T40" fmla="*/ 159 w 161"/>
                      <a:gd name="T41" fmla="*/ 27 h 205"/>
                      <a:gd name="T42" fmla="*/ 161 w 161"/>
                      <a:gd name="T43" fmla="*/ 12 h 205"/>
                      <a:gd name="T44" fmla="*/ 154 w 161"/>
                      <a:gd name="T45" fmla="*/ 0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61" h="205">
                        <a:moveTo>
                          <a:pt x="154" y="0"/>
                        </a:moveTo>
                        <a:lnTo>
                          <a:pt x="102" y="13"/>
                        </a:lnTo>
                        <a:lnTo>
                          <a:pt x="56" y="30"/>
                        </a:lnTo>
                        <a:lnTo>
                          <a:pt x="25" y="65"/>
                        </a:lnTo>
                        <a:lnTo>
                          <a:pt x="0" y="90"/>
                        </a:lnTo>
                        <a:lnTo>
                          <a:pt x="5" y="118"/>
                        </a:lnTo>
                        <a:lnTo>
                          <a:pt x="9" y="172"/>
                        </a:lnTo>
                        <a:lnTo>
                          <a:pt x="19" y="205"/>
                        </a:lnTo>
                        <a:lnTo>
                          <a:pt x="72" y="167"/>
                        </a:lnTo>
                        <a:lnTo>
                          <a:pt x="74" y="133"/>
                        </a:lnTo>
                        <a:lnTo>
                          <a:pt x="70" y="118"/>
                        </a:lnTo>
                        <a:lnTo>
                          <a:pt x="63" y="107"/>
                        </a:lnTo>
                        <a:lnTo>
                          <a:pt x="74" y="102"/>
                        </a:lnTo>
                        <a:lnTo>
                          <a:pt x="82" y="94"/>
                        </a:lnTo>
                        <a:lnTo>
                          <a:pt x="95" y="81"/>
                        </a:lnTo>
                        <a:lnTo>
                          <a:pt x="100" y="66"/>
                        </a:lnTo>
                        <a:lnTo>
                          <a:pt x="105" y="53"/>
                        </a:lnTo>
                        <a:lnTo>
                          <a:pt x="123" y="51"/>
                        </a:lnTo>
                        <a:lnTo>
                          <a:pt x="138" y="45"/>
                        </a:lnTo>
                        <a:lnTo>
                          <a:pt x="151" y="37"/>
                        </a:lnTo>
                        <a:lnTo>
                          <a:pt x="159" y="27"/>
                        </a:lnTo>
                        <a:lnTo>
                          <a:pt x="161" y="12"/>
                        </a:lnTo>
                        <a:lnTo>
                          <a:pt x="154" y="0"/>
                        </a:lnTo>
                        <a:close/>
                      </a:path>
                    </a:pathLst>
                  </a:custGeom>
                  <a:solidFill>
                    <a:srgbClr val="FF9F7F"/>
                  </a:solidFill>
                  <a:ln w="22225">
                    <a:solidFill>
                      <a:srgbClr val="BF3F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  <p:sp>
                <p:nvSpPr>
                  <p:cNvPr id="28" name="Freeform 105"/>
                  <p:cNvSpPr>
                    <a:spLocks/>
                  </p:cNvSpPr>
                  <p:nvPr/>
                </p:nvSpPr>
                <p:spPr bwMode="auto">
                  <a:xfrm>
                    <a:off x="4359" y="2144"/>
                    <a:ext cx="68" cy="21"/>
                  </a:xfrm>
                  <a:custGeom>
                    <a:avLst/>
                    <a:gdLst>
                      <a:gd name="T0" fmla="*/ 0 w 68"/>
                      <a:gd name="T1" fmla="*/ 16 h 21"/>
                      <a:gd name="T2" fmla="*/ 66 w 68"/>
                      <a:gd name="T3" fmla="*/ 0 h 21"/>
                      <a:gd name="T4" fmla="*/ 68 w 68"/>
                      <a:gd name="T5" fmla="*/ 6 h 21"/>
                      <a:gd name="T6" fmla="*/ 61 w 68"/>
                      <a:gd name="T7" fmla="*/ 13 h 21"/>
                      <a:gd name="T8" fmla="*/ 26 w 68"/>
                      <a:gd name="T9" fmla="*/ 20 h 21"/>
                      <a:gd name="T10" fmla="*/ 17 w 68"/>
                      <a:gd name="T11" fmla="*/ 21 h 21"/>
                      <a:gd name="T12" fmla="*/ 7 w 68"/>
                      <a:gd name="T13" fmla="*/ 20 h 21"/>
                      <a:gd name="T14" fmla="*/ 0 w 68"/>
                      <a:gd name="T15" fmla="*/ 16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8" h="21">
                        <a:moveTo>
                          <a:pt x="0" y="16"/>
                        </a:moveTo>
                        <a:lnTo>
                          <a:pt x="66" y="0"/>
                        </a:lnTo>
                        <a:lnTo>
                          <a:pt x="68" y="6"/>
                        </a:lnTo>
                        <a:lnTo>
                          <a:pt x="61" y="13"/>
                        </a:lnTo>
                        <a:lnTo>
                          <a:pt x="26" y="20"/>
                        </a:lnTo>
                        <a:lnTo>
                          <a:pt x="17" y="21"/>
                        </a:lnTo>
                        <a:lnTo>
                          <a:pt x="7" y="20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001F"/>
                  </a:solidFill>
                  <a:ln w="22225">
                    <a:solidFill>
                      <a:srgbClr val="FF001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PE"/>
                  </a:p>
                </p:txBody>
              </p:sp>
            </p:grpSp>
          </p:grpSp>
        </p:grpSp>
        <p:sp>
          <p:nvSpPr>
            <p:cNvPr id="19" name="Freeform 109"/>
            <p:cNvSpPr>
              <a:spLocks/>
            </p:cNvSpPr>
            <p:nvPr/>
          </p:nvSpPr>
          <p:spPr bwMode="auto">
            <a:xfrm>
              <a:off x="4402" y="2036"/>
              <a:ext cx="1084" cy="887"/>
            </a:xfrm>
            <a:custGeom>
              <a:avLst/>
              <a:gdLst>
                <a:gd name="T0" fmla="*/ 421 w 1084"/>
                <a:gd name="T1" fmla="*/ 0 h 887"/>
                <a:gd name="T2" fmla="*/ 1051 w 1084"/>
                <a:gd name="T3" fmla="*/ 86 h 887"/>
                <a:gd name="T4" fmla="*/ 1004 w 1084"/>
                <a:gd name="T5" fmla="*/ 97 h 887"/>
                <a:gd name="T6" fmla="*/ 1084 w 1084"/>
                <a:gd name="T7" fmla="*/ 122 h 887"/>
                <a:gd name="T8" fmla="*/ 725 w 1084"/>
                <a:gd name="T9" fmla="*/ 887 h 887"/>
                <a:gd name="T10" fmla="*/ 268 w 1084"/>
                <a:gd name="T11" fmla="*/ 851 h 887"/>
                <a:gd name="T12" fmla="*/ 0 w 1084"/>
                <a:gd name="T13" fmla="*/ 751 h 887"/>
                <a:gd name="T14" fmla="*/ 421 w 1084"/>
                <a:gd name="T15" fmla="*/ 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4" h="887">
                  <a:moveTo>
                    <a:pt x="421" y="0"/>
                  </a:moveTo>
                  <a:lnTo>
                    <a:pt x="1051" y="86"/>
                  </a:lnTo>
                  <a:lnTo>
                    <a:pt x="1004" y="97"/>
                  </a:lnTo>
                  <a:lnTo>
                    <a:pt x="1084" y="122"/>
                  </a:lnTo>
                  <a:lnTo>
                    <a:pt x="725" y="887"/>
                  </a:lnTo>
                  <a:lnTo>
                    <a:pt x="268" y="851"/>
                  </a:lnTo>
                  <a:lnTo>
                    <a:pt x="0" y="75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9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0" name="Freeform 110"/>
            <p:cNvSpPr>
              <a:spLocks/>
            </p:cNvSpPr>
            <p:nvPr/>
          </p:nvSpPr>
          <p:spPr bwMode="auto">
            <a:xfrm>
              <a:off x="4238" y="2589"/>
              <a:ext cx="1129" cy="432"/>
            </a:xfrm>
            <a:custGeom>
              <a:avLst/>
              <a:gdLst>
                <a:gd name="T0" fmla="*/ 1040 w 1129"/>
                <a:gd name="T1" fmla="*/ 30 h 432"/>
                <a:gd name="T2" fmla="*/ 1077 w 1129"/>
                <a:gd name="T3" fmla="*/ 174 h 432"/>
                <a:gd name="T4" fmla="*/ 1112 w 1129"/>
                <a:gd name="T5" fmla="*/ 296 h 432"/>
                <a:gd name="T6" fmla="*/ 1129 w 1129"/>
                <a:gd name="T7" fmla="*/ 363 h 432"/>
                <a:gd name="T8" fmla="*/ 1108 w 1129"/>
                <a:gd name="T9" fmla="*/ 402 h 432"/>
                <a:gd name="T10" fmla="*/ 940 w 1129"/>
                <a:gd name="T11" fmla="*/ 428 h 432"/>
                <a:gd name="T12" fmla="*/ 599 w 1129"/>
                <a:gd name="T13" fmla="*/ 414 h 432"/>
                <a:gd name="T14" fmla="*/ 424 w 1129"/>
                <a:gd name="T15" fmla="*/ 432 h 432"/>
                <a:gd name="T16" fmla="*/ 289 w 1129"/>
                <a:gd name="T17" fmla="*/ 420 h 432"/>
                <a:gd name="T18" fmla="*/ 114 w 1129"/>
                <a:gd name="T19" fmla="*/ 410 h 432"/>
                <a:gd name="T20" fmla="*/ 66 w 1129"/>
                <a:gd name="T21" fmla="*/ 359 h 432"/>
                <a:gd name="T22" fmla="*/ 31 w 1129"/>
                <a:gd name="T23" fmla="*/ 316 h 432"/>
                <a:gd name="T24" fmla="*/ 9 w 1129"/>
                <a:gd name="T25" fmla="*/ 260 h 432"/>
                <a:gd name="T26" fmla="*/ 3 w 1129"/>
                <a:gd name="T27" fmla="*/ 226 h 432"/>
                <a:gd name="T28" fmla="*/ 30 w 1129"/>
                <a:gd name="T29" fmla="*/ 216 h 432"/>
                <a:gd name="T30" fmla="*/ 58 w 1129"/>
                <a:gd name="T31" fmla="*/ 234 h 432"/>
                <a:gd name="T32" fmla="*/ 124 w 1129"/>
                <a:gd name="T33" fmla="*/ 255 h 432"/>
                <a:gd name="T34" fmla="*/ 89 w 1129"/>
                <a:gd name="T35" fmla="*/ 224 h 432"/>
                <a:gd name="T36" fmla="*/ 140 w 1129"/>
                <a:gd name="T37" fmla="*/ 205 h 432"/>
                <a:gd name="T38" fmla="*/ 241 w 1129"/>
                <a:gd name="T39" fmla="*/ 198 h 432"/>
                <a:gd name="T40" fmla="*/ 331 w 1129"/>
                <a:gd name="T41" fmla="*/ 198 h 432"/>
                <a:gd name="T42" fmla="*/ 247 w 1129"/>
                <a:gd name="T43" fmla="*/ 191 h 432"/>
                <a:gd name="T44" fmla="*/ 192 w 1129"/>
                <a:gd name="T45" fmla="*/ 191 h 432"/>
                <a:gd name="T46" fmla="*/ 150 w 1129"/>
                <a:gd name="T47" fmla="*/ 174 h 432"/>
                <a:gd name="T48" fmla="*/ 205 w 1129"/>
                <a:gd name="T49" fmla="*/ 152 h 432"/>
                <a:gd name="T50" fmla="*/ 346 w 1129"/>
                <a:gd name="T51" fmla="*/ 144 h 432"/>
                <a:gd name="T52" fmla="*/ 431 w 1129"/>
                <a:gd name="T53" fmla="*/ 163 h 432"/>
                <a:gd name="T54" fmla="*/ 481 w 1129"/>
                <a:gd name="T55" fmla="*/ 213 h 432"/>
                <a:gd name="T56" fmla="*/ 578 w 1129"/>
                <a:gd name="T57" fmla="*/ 248 h 432"/>
                <a:gd name="T58" fmla="*/ 719 w 1129"/>
                <a:gd name="T59" fmla="*/ 253 h 432"/>
                <a:gd name="T60" fmla="*/ 888 w 1129"/>
                <a:gd name="T61" fmla="*/ 226 h 432"/>
                <a:gd name="T62" fmla="*/ 963 w 1129"/>
                <a:gd name="T63" fmla="*/ 101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9" h="432">
                  <a:moveTo>
                    <a:pt x="1026" y="0"/>
                  </a:moveTo>
                  <a:lnTo>
                    <a:pt x="1040" y="30"/>
                  </a:lnTo>
                  <a:lnTo>
                    <a:pt x="1064" y="115"/>
                  </a:lnTo>
                  <a:lnTo>
                    <a:pt x="1077" y="174"/>
                  </a:lnTo>
                  <a:lnTo>
                    <a:pt x="1096" y="260"/>
                  </a:lnTo>
                  <a:lnTo>
                    <a:pt x="1112" y="296"/>
                  </a:lnTo>
                  <a:lnTo>
                    <a:pt x="1124" y="332"/>
                  </a:lnTo>
                  <a:lnTo>
                    <a:pt x="1129" y="363"/>
                  </a:lnTo>
                  <a:lnTo>
                    <a:pt x="1124" y="381"/>
                  </a:lnTo>
                  <a:lnTo>
                    <a:pt x="1108" y="402"/>
                  </a:lnTo>
                  <a:lnTo>
                    <a:pt x="1075" y="417"/>
                  </a:lnTo>
                  <a:lnTo>
                    <a:pt x="940" y="428"/>
                  </a:lnTo>
                  <a:lnTo>
                    <a:pt x="775" y="428"/>
                  </a:lnTo>
                  <a:lnTo>
                    <a:pt x="599" y="414"/>
                  </a:lnTo>
                  <a:lnTo>
                    <a:pt x="492" y="429"/>
                  </a:lnTo>
                  <a:lnTo>
                    <a:pt x="424" y="432"/>
                  </a:lnTo>
                  <a:lnTo>
                    <a:pt x="355" y="428"/>
                  </a:lnTo>
                  <a:lnTo>
                    <a:pt x="289" y="420"/>
                  </a:lnTo>
                  <a:lnTo>
                    <a:pt x="236" y="418"/>
                  </a:lnTo>
                  <a:lnTo>
                    <a:pt x="114" y="410"/>
                  </a:lnTo>
                  <a:lnTo>
                    <a:pt x="70" y="386"/>
                  </a:lnTo>
                  <a:lnTo>
                    <a:pt x="66" y="359"/>
                  </a:lnTo>
                  <a:lnTo>
                    <a:pt x="40" y="335"/>
                  </a:lnTo>
                  <a:lnTo>
                    <a:pt x="31" y="316"/>
                  </a:lnTo>
                  <a:lnTo>
                    <a:pt x="31" y="285"/>
                  </a:lnTo>
                  <a:lnTo>
                    <a:pt x="9" y="260"/>
                  </a:lnTo>
                  <a:lnTo>
                    <a:pt x="0" y="237"/>
                  </a:lnTo>
                  <a:lnTo>
                    <a:pt x="3" y="226"/>
                  </a:lnTo>
                  <a:lnTo>
                    <a:pt x="14" y="217"/>
                  </a:lnTo>
                  <a:lnTo>
                    <a:pt x="30" y="216"/>
                  </a:lnTo>
                  <a:lnTo>
                    <a:pt x="42" y="220"/>
                  </a:lnTo>
                  <a:lnTo>
                    <a:pt x="58" y="234"/>
                  </a:lnTo>
                  <a:lnTo>
                    <a:pt x="79" y="244"/>
                  </a:lnTo>
                  <a:lnTo>
                    <a:pt x="124" y="255"/>
                  </a:lnTo>
                  <a:lnTo>
                    <a:pt x="98" y="241"/>
                  </a:lnTo>
                  <a:lnTo>
                    <a:pt x="89" y="224"/>
                  </a:lnTo>
                  <a:lnTo>
                    <a:pt x="105" y="213"/>
                  </a:lnTo>
                  <a:lnTo>
                    <a:pt x="140" y="205"/>
                  </a:lnTo>
                  <a:lnTo>
                    <a:pt x="182" y="205"/>
                  </a:lnTo>
                  <a:lnTo>
                    <a:pt x="241" y="198"/>
                  </a:lnTo>
                  <a:lnTo>
                    <a:pt x="310" y="198"/>
                  </a:lnTo>
                  <a:lnTo>
                    <a:pt x="331" y="198"/>
                  </a:lnTo>
                  <a:lnTo>
                    <a:pt x="297" y="188"/>
                  </a:lnTo>
                  <a:lnTo>
                    <a:pt x="247" y="191"/>
                  </a:lnTo>
                  <a:lnTo>
                    <a:pt x="224" y="191"/>
                  </a:lnTo>
                  <a:lnTo>
                    <a:pt x="192" y="191"/>
                  </a:lnTo>
                  <a:lnTo>
                    <a:pt x="161" y="183"/>
                  </a:lnTo>
                  <a:lnTo>
                    <a:pt x="150" y="174"/>
                  </a:lnTo>
                  <a:lnTo>
                    <a:pt x="145" y="159"/>
                  </a:lnTo>
                  <a:lnTo>
                    <a:pt x="205" y="152"/>
                  </a:lnTo>
                  <a:lnTo>
                    <a:pt x="287" y="147"/>
                  </a:lnTo>
                  <a:lnTo>
                    <a:pt x="346" y="144"/>
                  </a:lnTo>
                  <a:lnTo>
                    <a:pt x="394" y="152"/>
                  </a:lnTo>
                  <a:lnTo>
                    <a:pt x="431" y="163"/>
                  </a:lnTo>
                  <a:lnTo>
                    <a:pt x="460" y="192"/>
                  </a:lnTo>
                  <a:lnTo>
                    <a:pt x="481" y="213"/>
                  </a:lnTo>
                  <a:lnTo>
                    <a:pt x="525" y="232"/>
                  </a:lnTo>
                  <a:lnTo>
                    <a:pt x="578" y="248"/>
                  </a:lnTo>
                  <a:lnTo>
                    <a:pt x="646" y="255"/>
                  </a:lnTo>
                  <a:lnTo>
                    <a:pt x="719" y="253"/>
                  </a:lnTo>
                  <a:lnTo>
                    <a:pt x="865" y="226"/>
                  </a:lnTo>
                  <a:lnTo>
                    <a:pt x="888" y="226"/>
                  </a:lnTo>
                  <a:lnTo>
                    <a:pt x="944" y="167"/>
                  </a:lnTo>
                  <a:lnTo>
                    <a:pt x="963" y="10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FF9F7F"/>
            </a:solidFill>
            <a:ln w="22225">
              <a:solidFill>
                <a:srgbClr val="BF3F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69" name="Group 119"/>
          <p:cNvGrpSpPr>
            <a:grpSpLocks/>
          </p:cNvGrpSpPr>
          <p:nvPr/>
        </p:nvGrpSpPr>
        <p:grpSpPr bwMode="auto">
          <a:xfrm>
            <a:off x="3537234" y="4473812"/>
            <a:ext cx="1970088" cy="1539875"/>
            <a:chOff x="1016" y="2672"/>
            <a:chExt cx="1241" cy="970"/>
          </a:xfrm>
        </p:grpSpPr>
        <p:sp>
          <p:nvSpPr>
            <p:cNvPr id="70" name="Freeform 112"/>
            <p:cNvSpPr>
              <a:spLocks/>
            </p:cNvSpPr>
            <p:nvPr/>
          </p:nvSpPr>
          <p:spPr bwMode="auto">
            <a:xfrm>
              <a:off x="1163" y="2798"/>
              <a:ext cx="963" cy="769"/>
            </a:xfrm>
            <a:custGeom>
              <a:avLst/>
              <a:gdLst>
                <a:gd name="T0" fmla="*/ 0 w 963"/>
                <a:gd name="T1" fmla="*/ 568 h 769"/>
                <a:gd name="T2" fmla="*/ 21 w 963"/>
                <a:gd name="T3" fmla="*/ 529 h 769"/>
                <a:gd name="T4" fmla="*/ 0 w 963"/>
                <a:gd name="T5" fmla="*/ 435 h 769"/>
                <a:gd name="T6" fmla="*/ 0 w 963"/>
                <a:gd name="T7" fmla="*/ 373 h 769"/>
                <a:gd name="T8" fmla="*/ 16 w 963"/>
                <a:gd name="T9" fmla="*/ 273 h 769"/>
                <a:gd name="T10" fmla="*/ 52 w 963"/>
                <a:gd name="T11" fmla="*/ 201 h 769"/>
                <a:gd name="T12" fmla="*/ 94 w 963"/>
                <a:gd name="T13" fmla="*/ 143 h 769"/>
                <a:gd name="T14" fmla="*/ 152 w 963"/>
                <a:gd name="T15" fmla="*/ 86 h 769"/>
                <a:gd name="T16" fmla="*/ 247 w 963"/>
                <a:gd name="T17" fmla="*/ 43 h 769"/>
                <a:gd name="T18" fmla="*/ 357 w 963"/>
                <a:gd name="T19" fmla="*/ 10 h 769"/>
                <a:gd name="T20" fmla="*/ 499 w 963"/>
                <a:gd name="T21" fmla="*/ 0 h 769"/>
                <a:gd name="T22" fmla="*/ 669 w 963"/>
                <a:gd name="T23" fmla="*/ 28 h 769"/>
                <a:gd name="T24" fmla="*/ 826 w 963"/>
                <a:gd name="T25" fmla="*/ 89 h 769"/>
                <a:gd name="T26" fmla="*/ 910 w 963"/>
                <a:gd name="T27" fmla="*/ 147 h 769"/>
                <a:gd name="T28" fmla="*/ 963 w 963"/>
                <a:gd name="T29" fmla="*/ 219 h 769"/>
                <a:gd name="T30" fmla="*/ 958 w 963"/>
                <a:gd name="T31" fmla="*/ 298 h 769"/>
                <a:gd name="T32" fmla="*/ 937 w 963"/>
                <a:gd name="T33" fmla="*/ 373 h 769"/>
                <a:gd name="T34" fmla="*/ 874 w 963"/>
                <a:gd name="T35" fmla="*/ 459 h 769"/>
                <a:gd name="T36" fmla="*/ 868 w 963"/>
                <a:gd name="T37" fmla="*/ 518 h 769"/>
                <a:gd name="T38" fmla="*/ 861 w 963"/>
                <a:gd name="T39" fmla="*/ 543 h 769"/>
                <a:gd name="T40" fmla="*/ 853 w 963"/>
                <a:gd name="T41" fmla="*/ 568 h 769"/>
                <a:gd name="T42" fmla="*/ 774 w 963"/>
                <a:gd name="T43" fmla="*/ 647 h 769"/>
                <a:gd name="T44" fmla="*/ 732 w 963"/>
                <a:gd name="T45" fmla="*/ 680 h 769"/>
                <a:gd name="T46" fmla="*/ 695 w 963"/>
                <a:gd name="T47" fmla="*/ 714 h 769"/>
                <a:gd name="T48" fmla="*/ 678 w 963"/>
                <a:gd name="T49" fmla="*/ 729 h 769"/>
                <a:gd name="T50" fmla="*/ 662 w 963"/>
                <a:gd name="T51" fmla="*/ 737 h 769"/>
                <a:gd name="T52" fmla="*/ 646 w 963"/>
                <a:gd name="T53" fmla="*/ 742 h 769"/>
                <a:gd name="T54" fmla="*/ 623 w 963"/>
                <a:gd name="T55" fmla="*/ 742 h 769"/>
                <a:gd name="T56" fmla="*/ 587 w 963"/>
                <a:gd name="T57" fmla="*/ 735 h 769"/>
                <a:gd name="T58" fmla="*/ 564 w 963"/>
                <a:gd name="T59" fmla="*/ 732 h 769"/>
                <a:gd name="T60" fmla="*/ 541 w 963"/>
                <a:gd name="T61" fmla="*/ 734 h 769"/>
                <a:gd name="T62" fmla="*/ 474 w 963"/>
                <a:gd name="T63" fmla="*/ 769 h 769"/>
                <a:gd name="T64" fmla="*/ 0 w 963"/>
                <a:gd name="T65" fmla="*/ 568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3" h="769">
                  <a:moveTo>
                    <a:pt x="0" y="568"/>
                  </a:moveTo>
                  <a:lnTo>
                    <a:pt x="21" y="529"/>
                  </a:lnTo>
                  <a:lnTo>
                    <a:pt x="0" y="435"/>
                  </a:lnTo>
                  <a:lnTo>
                    <a:pt x="0" y="373"/>
                  </a:lnTo>
                  <a:lnTo>
                    <a:pt x="16" y="273"/>
                  </a:lnTo>
                  <a:lnTo>
                    <a:pt x="52" y="201"/>
                  </a:lnTo>
                  <a:lnTo>
                    <a:pt x="94" y="143"/>
                  </a:lnTo>
                  <a:lnTo>
                    <a:pt x="152" y="86"/>
                  </a:lnTo>
                  <a:lnTo>
                    <a:pt x="247" y="43"/>
                  </a:lnTo>
                  <a:lnTo>
                    <a:pt x="357" y="10"/>
                  </a:lnTo>
                  <a:lnTo>
                    <a:pt x="499" y="0"/>
                  </a:lnTo>
                  <a:lnTo>
                    <a:pt x="669" y="28"/>
                  </a:lnTo>
                  <a:lnTo>
                    <a:pt x="826" y="89"/>
                  </a:lnTo>
                  <a:lnTo>
                    <a:pt x="910" y="147"/>
                  </a:lnTo>
                  <a:lnTo>
                    <a:pt x="963" y="219"/>
                  </a:lnTo>
                  <a:lnTo>
                    <a:pt x="958" y="298"/>
                  </a:lnTo>
                  <a:lnTo>
                    <a:pt x="937" y="373"/>
                  </a:lnTo>
                  <a:lnTo>
                    <a:pt x="874" y="459"/>
                  </a:lnTo>
                  <a:lnTo>
                    <a:pt x="868" y="518"/>
                  </a:lnTo>
                  <a:lnTo>
                    <a:pt x="861" y="543"/>
                  </a:lnTo>
                  <a:lnTo>
                    <a:pt x="853" y="568"/>
                  </a:lnTo>
                  <a:lnTo>
                    <a:pt x="774" y="647"/>
                  </a:lnTo>
                  <a:lnTo>
                    <a:pt x="732" y="680"/>
                  </a:lnTo>
                  <a:lnTo>
                    <a:pt x="695" y="714"/>
                  </a:lnTo>
                  <a:lnTo>
                    <a:pt x="678" y="729"/>
                  </a:lnTo>
                  <a:lnTo>
                    <a:pt x="662" y="737"/>
                  </a:lnTo>
                  <a:lnTo>
                    <a:pt x="646" y="742"/>
                  </a:lnTo>
                  <a:lnTo>
                    <a:pt x="623" y="742"/>
                  </a:lnTo>
                  <a:lnTo>
                    <a:pt x="587" y="735"/>
                  </a:lnTo>
                  <a:lnTo>
                    <a:pt x="564" y="732"/>
                  </a:lnTo>
                  <a:lnTo>
                    <a:pt x="541" y="734"/>
                  </a:lnTo>
                  <a:lnTo>
                    <a:pt x="474" y="769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FFB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1" name="Oval 113"/>
            <p:cNvSpPr>
              <a:spLocks noChangeArrowheads="1"/>
            </p:cNvSpPr>
            <p:nvPr/>
          </p:nvSpPr>
          <p:spPr bwMode="auto">
            <a:xfrm>
              <a:off x="1707" y="3405"/>
              <a:ext cx="123" cy="90"/>
            </a:xfrm>
            <a:prstGeom prst="ellips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2" name="Freeform 114"/>
            <p:cNvSpPr>
              <a:spLocks/>
            </p:cNvSpPr>
            <p:nvPr/>
          </p:nvSpPr>
          <p:spPr bwMode="auto">
            <a:xfrm>
              <a:off x="1690" y="3299"/>
              <a:ext cx="114" cy="149"/>
            </a:xfrm>
            <a:custGeom>
              <a:avLst/>
              <a:gdLst>
                <a:gd name="T0" fmla="*/ 7 w 114"/>
                <a:gd name="T1" fmla="*/ 0 h 149"/>
                <a:gd name="T2" fmla="*/ 0 w 114"/>
                <a:gd name="T3" fmla="*/ 23 h 149"/>
                <a:gd name="T4" fmla="*/ 0 w 114"/>
                <a:gd name="T5" fmla="*/ 47 h 149"/>
                <a:gd name="T6" fmla="*/ 21 w 114"/>
                <a:gd name="T7" fmla="*/ 97 h 149"/>
                <a:gd name="T8" fmla="*/ 51 w 114"/>
                <a:gd name="T9" fmla="*/ 142 h 149"/>
                <a:gd name="T10" fmla="*/ 88 w 114"/>
                <a:gd name="T11" fmla="*/ 149 h 149"/>
                <a:gd name="T12" fmla="*/ 114 w 114"/>
                <a:gd name="T13" fmla="*/ 1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49">
                  <a:moveTo>
                    <a:pt x="7" y="0"/>
                  </a:moveTo>
                  <a:lnTo>
                    <a:pt x="0" y="23"/>
                  </a:lnTo>
                  <a:lnTo>
                    <a:pt x="0" y="47"/>
                  </a:lnTo>
                  <a:lnTo>
                    <a:pt x="21" y="97"/>
                  </a:lnTo>
                  <a:lnTo>
                    <a:pt x="51" y="142"/>
                  </a:lnTo>
                  <a:lnTo>
                    <a:pt x="88" y="149"/>
                  </a:lnTo>
                  <a:lnTo>
                    <a:pt x="114" y="142"/>
                  </a:lnTo>
                </a:path>
              </a:pathLst>
            </a:custGeom>
            <a:noFill/>
            <a:ln w="22225">
              <a:solidFill>
                <a:srgbClr val="FF7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3" name="Freeform 115"/>
            <p:cNvSpPr>
              <a:spLocks/>
            </p:cNvSpPr>
            <p:nvPr/>
          </p:nvSpPr>
          <p:spPr bwMode="auto">
            <a:xfrm>
              <a:off x="1091" y="3322"/>
              <a:ext cx="620" cy="320"/>
            </a:xfrm>
            <a:custGeom>
              <a:avLst/>
              <a:gdLst>
                <a:gd name="T0" fmla="*/ 105 w 620"/>
                <a:gd name="T1" fmla="*/ 0 h 320"/>
                <a:gd name="T2" fmla="*/ 380 w 620"/>
                <a:gd name="T3" fmla="*/ 86 h 320"/>
                <a:gd name="T4" fmla="*/ 478 w 620"/>
                <a:gd name="T5" fmla="*/ 127 h 320"/>
                <a:gd name="T6" fmla="*/ 532 w 620"/>
                <a:gd name="T7" fmla="*/ 156 h 320"/>
                <a:gd name="T8" fmla="*/ 567 w 620"/>
                <a:gd name="T9" fmla="*/ 180 h 320"/>
                <a:gd name="T10" fmla="*/ 590 w 620"/>
                <a:gd name="T11" fmla="*/ 201 h 320"/>
                <a:gd name="T12" fmla="*/ 609 w 620"/>
                <a:gd name="T13" fmla="*/ 224 h 320"/>
                <a:gd name="T14" fmla="*/ 620 w 620"/>
                <a:gd name="T15" fmla="*/ 244 h 320"/>
                <a:gd name="T16" fmla="*/ 541 w 620"/>
                <a:gd name="T17" fmla="*/ 320 h 320"/>
                <a:gd name="T18" fmla="*/ 0 w 620"/>
                <a:gd name="T19" fmla="*/ 50 h 320"/>
                <a:gd name="T20" fmla="*/ 105 w 620"/>
                <a:gd name="T2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0" h="320">
                  <a:moveTo>
                    <a:pt x="105" y="0"/>
                  </a:moveTo>
                  <a:lnTo>
                    <a:pt x="380" y="86"/>
                  </a:lnTo>
                  <a:lnTo>
                    <a:pt x="478" y="127"/>
                  </a:lnTo>
                  <a:lnTo>
                    <a:pt x="532" y="156"/>
                  </a:lnTo>
                  <a:lnTo>
                    <a:pt x="567" y="180"/>
                  </a:lnTo>
                  <a:lnTo>
                    <a:pt x="590" y="201"/>
                  </a:lnTo>
                  <a:lnTo>
                    <a:pt x="609" y="224"/>
                  </a:lnTo>
                  <a:lnTo>
                    <a:pt x="620" y="244"/>
                  </a:lnTo>
                  <a:lnTo>
                    <a:pt x="541" y="320"/>
                  </a:lnTo>
                  <a:lnTo>
                    <a:pt x="0" y="5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3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74" name="Group 118"/>
            <p:cNvGrpSpPr>
              <a:grpSpLocks/>
            </p:cNvGrpSpPr>
            <p:nvPr/>
          </p:nvGrpSpPr>
          <p:grpSpPr bwMode="auto">
            <a:xfrm>
              <a:off x="1016" y="2672"/>
              <a:ext cx="1241" cy="711"/>
              <a:chOff x="1016" y="2672"/>
              <a:chExt cx="1241" cy="711"/>
            </a:xfrm>
          </p:grpSpPr>
          <p:sp>
            <p:nvSpPr>
              <p:cNvPr id="75" name="Freeform 116"/>
              <p:cNvSpPr>
                <a:spLocks/>
              </p:cNvSpPr>
              <p:nvPr/>
            </p:nvSpPr>
            <p:spPr bwMode="auto">
              <a:xfrm>
                <a:off x="1016" y="2672"/>
                <a:ext cx="1241" cy="711"/>
              </a:xfrm>
              <a:custGeom>
                <a:avLst/>
                <a:gdLst>
                  <a:gd name="T0" fmla="*/ 579 w 1241"/>
                  <a:gd name="T1" fmla="*/ 23 h 711"/>
                  <a:gd name="T2" fmla="*/ 632 w 1241"/>
                  <a:gd name="T3" fmla="*/ 0 h 711"/>
                  <a:gd name="T4" fmla="*/ 739 w 1241"/>
                  <a:gd name="T5" fmla="*/ 35 h 711"/>
                  <a:gd name="T6" fmla="*/ 884 w 1241"/>
                  <a:gd name="T7" fmla="*/ 87 h 711"/>
                  <a:gd name="T8" fmla="*/ 1175 w 1241"/>
                  <a:gd name="T9" fmla="*/ 311 h 711"/>
                  <a:gd name="T10" fmla="*/ 1220 w 1241"/>
                  <a:gd name="T11" fmla="*/ 348 h 711"/>
                  <a:gd name="T12" fmla="*/ 1234 w 1241"/>
                  <a:gd name="T13" fmla="*/ 385 h 711"/>
                  <a:gd name="T14" fmla="*/ 1241 w 1241"/>
                  <a:gd name="T15" fmla="*/ 424 h 711"/>
                  <a:gd name="T16" fmla="*/ 1236 w 1241"/>
                  <a:gd name="T17" fmla="*/ 456 h 711"/>
                  <a:gd name="T18" fmla="*/ 1224 w 1241"/>
                  <a:gd name="T19" fmla="*/ 486 h 711"/>
                  <a:gd name="T20" fmla="*/ 1203 w 1241"/>
                  <a:gd name="T21" fmla="*/ 513 h 711"/>
                  <a:gd name="T22" fmla="*/ 1173 w 1241"/>
                  <a:gd name="T23" fmla="*/ 534 h 711"/>
                  <a:gd name="T24" fmla="*/ 1026 w 1241"/>
                  <a:gd name="T25" fmla="*/ 594 h 711"/>
                  <a:gd name="T26" fmla="*/ 987 w 1241"/>
                  <a:gd name="T27" fmla="*/ 604 h 711"/>
                  <a:gd name="T28" fmla="*/ 951 w 1241"/>
                  <a:gd name="T29" fmla="*/ 606 h 711"/>
                  <a:gd name="T30" fmla="*/ 888 w 1241"/>
                  <a:gd name="T31" fmla="*/ 634 h 711"/>
                  <a:gd name="T32" fmla="*/ 791 w 1241"/>
                  <a:gd name="T33" fmla="*/ 637 h 711"/>
                  <a:gd name="T34" fmla="*/ 760 w 1241"/>
                  <a:gd name="T35" fmla="*/ 643 h 711"/>
                  <a:gd name="T36" fmla="*/ 742 w 1241"/>
                  <a:gd name="T37" fmla="*/ 618 h 711"/>
                  <a:gd name="T38" fmla="*/ 709 w 1241"/>
                  <a:gd name="T39" fmla="*/ 614 h 711"/>
                  <a:gd name="T40" fmla="*/ 677 w 1241"/>
                  <a:gd name="T41" fmla="*/ 619 h 711"/>
                  <a:gd name="T42" fmla="*/ 662 w 1241"/>
                  <a:gd name="T43" fmla="*/ 634 h 711"/>
                  <a:gd name="T44" fmla="*/ 653 w 1241"/>
                  <a:gd name="T45" fmla="*/ 650 h 711"/>
                  <a:gd name="T46" fmla="*/ 656 w 1241"/>
                  <a:gd name="T47" fmla="*/ 661 h 711"/>
                  <a:gd name="T48" fmla="*/ 609 w 1241"/>
                  <a:gd name="T49" fmla="*/ 670 h 711"/>
                  <a:gd name="T50" fmla="*/ 553 w 1241"/>
                  <a:gd name="T51" fmla="*/ 691 h 711"/>
                  <a:gd name="T52" fmla="*/ 480 w 1241"/>
                  <a:gd name="T53" fmla="*/ 693 h 711"/>
                  <a:gd name="T54" fmla="*/ 397 w 1241"/>
                  <a:gd name="T55" fmla="*/ 704 h 711"/>
                  <a:gd name="T56" fmla="*/ 303 w 1241"/>
                  <a:gd name="T57" fmla="*/ 711 h 711"/>
                  <a:gd name="T58" fmla="*/ 177 w 1241"/>
                  <a:gd name="T59" fmla="*/ 691 h 711"/>
                  <a:gd name="T60" fmla="*/ 77 w 1241"/>
                  <a:gd name="T61" fmla="*/ 661 h 711"/>
                  <a:gd name="T62" fmla="*/ 61 w 1241"/>
                  <a:gd name="T63" fmla="*/ 637 h 711"/>
                  <a:gd name="T64" fmla="*/ 44 w 1241"/>
                  <a:gd name="T65" fmla="*/ 615 h 711"/>
                  <a:gd name="T66" fmla="*/ 33 w 1241"/>
                  <a:gd name="T67" fmla="*/ 572 h 711"/>
                  <a:gd name="T68" fmla="*/ 10 w 1241"/>
                  <a:gd name="T69" fmla="*/ 496 h 711"/>
                  <a:gd name="T70" fmla="*/ 5 w 1241"/>
                  <a:gd name="T71" fmla="*/ 457 h 711"/>
                  <a:gd name="T72" fmla="*/ 0 w 1241"/>
                  <a:gd name="T73" fmla="*/ 421 h 711"/>
                  <a:gd name="T74" fmla="*/ 7 w 1241"/>
                  <a:gd name="T75" fmla="*/ 390 h 711"/>
                  <a:gd name="T76" fmla="*/ 33 w 1241"/>
                  <a:gd name="T77" fmla="*/ 352 h 711"/>
                  <a:gd name="T78" fmla="*/ 61 w 1241"/>
                  <a:gd name="T79" fmla="*/ 305 h 711"/>
                  <a:gd name="T80" fmla="*/ 115 w 1241"/>
                  <a:gd name="T81" fmla="*/ 242 h 711"/>
                  <a:gd name="T82" fmla="*/ 219 w 1241"/>
                  <a:gd name="T83" fmla="*/ 149 h 711"/>
                  <a:gd name="T84" fmla="*/ 306 w 1241"/>
                  <a:gd name="T85" fmla="*/ 98 h 711"/>
                  <a:gd name="T86" fmla="*/ 436 w 1241"/>
                  <a:gd name="T87" fmla="*/ 46 h 711"/>
                  <a:gd name="T88" fmla="*/ 518 w 1241"/>
                  <a:gd name="T89" fmla="*/ 35 h 711"/>
                  <a:gd name="T90" fmla="*/ 579 w 1241"/>
                  <a:gd name="T91" fmla="*/ 23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1" h="711">
                    <a:moveTo>
                      <a:pt x="579" y="23"/>
                    </a:moveTo>
                    <a:lnTo>
                      <a:pt x="632" y="0"/>
                    </a:lnTo>
                    <a:lnTo>
                      <a:pt x="739" y="35"/>
                    </a:lnTo>
                    <a:lnTo>
                      <a:pt x="884" y="87"/>
                    </a:lnTo>
                    <a:lnTo>
                      <a:pt x="1175" y="311"/>
                    </a:lnTo>
                    <a:lnTo>
                      <a:pt x="1220" y="348"/>
                    </a:lnTo>
                    <a:lnTo>
                      <a:pt x="1234" y="385"/>
                    </a:lnTo>
                    <a:lnTo>
                      <a:pt x="1241" y="424"/>
                    </a:lnTo>
                    <a:lnTo>
                      <a:pt x="1236" y="456"/>
                    </a:lnTo>
                    <a:lnTo>
                      <a:pt x="1224" y="486"/>
                    </a:lnTo>
                    <a:lnTo>
                      <a:pt x="1203" y="513"/>
                    </a:lnTo>
                    <a:lnTo>
                      <a:pt x="1173" y="534"/>
                    </a:lnTo>
                    <a:lnTo>
                      <a:pt x="1026" y="594"/>
                    </a:lnTo>
                    <a:lnTo>
                      <a:pt x="987" y="604"/>
                    </a:lnTo>
                    <a:lnTo>
                      <a:pt x="951" y="606"/>
                    </a:lnTo>
                    <a:lnTo>
                      <a:pt x="888" y="634"/>
                    </a:lnTo>
                    <a:lnTo>
                      <a:pt x="791" y="637"/>
                    </a:lnTo>
                    <a:lnTo>
                      <a:pt x="760" y="643"/>
                    </a:lnTo>
                    <a:lnTo>
                      <a:pt x="742" y="618"/>
                    </a:lnTo>
                    <a:lnTo>
                      <a:pt x="709" y="614"/>
                    </a:lnTo>
                    <a:lnTo>
                      <a:pt x="677" y="619"/>
                    </a:lnTo>
                    <a:lnTo>
                      <a:pt x="662" y="634"/>
                    </a:lnTo>
                    <a:lnTo>
                      <a:pt x="653" y="650"/>
                    </a:lnTo>
                    <a:lnTo>
                      <a:pt x="656" y="661"/>
                    </a:lnTo>
                    <a:lnTo>
                      <a:pt x="609" y="670"/>
                    </a:lnTo>
                    <a:lnTo>
                      <a:pt x="553" y="691"/>
                    </a:lnTo>
                    <a:lnTo>
                      <a:pt x="480" y="693"/>
                    </a:lnTo>
                    <a:lnTo>
                      <a:pt x="397" y="704"/>
                    </a:lnTo>
                    <a:lnTo>
                      <a:pt x="303" y="711"/>
                    </a:lnTo>
                    <a:lnTo>
                      <a:pt x="177" y="691"/>
                    </a:lnTo>
                    <a:lnTo>
                      <a:pt x="77" y="661"/>
                    </a:lnTo>
                    <a:lnTo>
                      <a:pt x="61" y="637"/>
                    </a:lnTo>
                    <a:lnTo>
                      <a:pt x="44" y="615"/>
                    </a:lnTo>
                    <a:lnTo>
                      <a:pt x="33" y="572"/>
                    </a:lnTo>
                    <a:lnTo>
                      <a:pt x="10" y="496"/>
                    </a:lnTo>
                    <a:lnTo>
                      <a:pt x="5" y="457"/>
                    </a:lnTo>
                    <a:lnTo>
                      <a:pt x="0" y="421"/>
                    </a:lnTo>
                    <a:lnTo>
                      <a:pt x="7" y="390"/>
                    </a:lnTo>
                    <a:lnTo>
                      <a:pt x="33" y="352"/>
                    </a:lnTo>
                    <a:lnTo>
                      <a:pt x="61" y="305"/>
                    </a:lnTo>
                    <a:lnTo>
                      <a:pt x="115" y="242"/>
                    </a:lnTo>
                    <a:lnTo>
                      <a:pt x="219" y="149"/>
                    </a:lnTo>
                    <a:lnTo>
                      <a:pt x="306" y="98"/>
                    </a:lnTo>
                    <a:lnTo>
                      <a:pt x="436" y="46"/>
                    </a:lnTo>
                    <a:lnTo>
                      <a:pt x="518" y="35"/>
                    </a:lnTo>
                    <a:lnTo>
                      <a:pt x="579" y="23"/>
                    </a:lnTo>
                    <a:close/>
                  </a:path>
                </a:pathLst>
              </a:custGeom>
              <a:solidFill>
                <a:srgbClr val="9F7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76" name="Freeform 117"/>
              <p:cNvSpPr>
                <a:spLocks/>
              </p:cNvSpPr>
              <p:nvPr/>
            </p:nvSpPr>
            <p:spPr bwMode="auto">
              <a:xfrm>
                <a:off x="1972" y="3232"/>
                <a:ext cx="180" cy="130"/>
              </a:xfrm>
              <a:custGeom>
                <a:avLst/>
                <a:gdLst>
                  <a:gd name="T0" fmla="*/ 33 w 180"/>
                  <a:gd name="T1" fmla="*/ 16 h 130"/>
                  <a:gd name="T2" fmla="*/ 142 w 180"/>
                  <a:gd name="T3" fmla="*/ 16 h 130"/>
                  <a:gd name="T4" fmla="*/ 129 w 180"/>
                  <a:gd name="T5" fmla="*/ 1 h 130"/>
                  <a:gd name="T6" fmla="*/ 150 w 180"/>
                  <a:gd name="T7" fmla="*/ 0 h 130"/>
                  <a:gd name="T8" fmla="*/ 180 w 180"/>
                  <a:gd name="T9" fmla="*/ 18 h 130"/>
                  <a:gd name="T10" fmla="*/ 180 w 180"/>
                  <a:gd name="T11" fmla="*/ 33 h 130"/>
                  <a:gd name="T12" fmla="*/ 161 w 180"/>
                  <a:gd name="T13" fmla="*/ 34 h 130"/>
                  <a:gd name="T14" fmla="*/ 156 w 180"/>
                  <a:gd name="T15" fmla="*/ 54 h 130"/>
                  <a:gd name="T16" fmla="*/ 149 w 180"/>
                  <a:gd name="T17" fmla="*/ 74 h 130"/>
                  <a:gd name="T18" fmla="*/ 138 w 180"/>
                  <a:gd name="T19" fmla="*/ 92 h 130"/>
                  <a:gd name="T20" fmla="*/ 129 w 180"/>
                  <a:gd name="T21" fmla="*/ 103 h 130"/>
                  <a:gd name="T22" fmla="*/ 121 w 180"/>
                  <a:gd name="T23" fmla="*/ 110 h 130"/>
                  <a:gd name="T24" fmla="*/ 107 w 180"/>
                  <a:gd name="T25" fmla="*/ 118 h 130"/>
                  <a:gd name="T26" fmla="*/ 91 w 180"/>
                  <a:gd name="T27" fmla="*/ 124 h 130"/>
                  <a:gd name="T28" fmla="*/ 75 w 180"/>
                  <a:gd name="T29" fmla="*/ 127 h 130"/>
                  <a:gd name="T30" fmla="*/ 58 w 180"/>
                  <a:gd name="T31" fmla="*/ 128 h 130"/>
                  <a:gd name="T32" fmla="*/ 45 w 180"/>
                  <a:gd name="T33" fmla="*/ 130 h 130"/>
                  <a:gd name="T34" fmla="*/ 59 w 180"/>
                  <a:gd name="T35" fmla="*/ 116 h 130"/>
                  <a:gd name="T36" fmla="*/ 75 w 180"/>
                  <a:gd name="T37" fmla="*/ 114 h 130"/>
                  <a:gd name="T38" fmla="*/ 94 w 180"/>
                  <a:gd name="T39" fmla="*/ 108 h 130"/>
                  <a:gd name="T40" fmla="*/ 110 w 180"/>
                  <a:gd name="T41" fmla="*/ 101 h 130"/>
                  <a:gd name="T42" fmla="*/ 119 w 180"/>
                  <a:gd name="T43" fmla="*/ 92 h 130"/>
                  <a:gd name="T44" fmla="*/ 126 w 180"/>
                  <a:gd name="T45" fmla="*/ 83 h 130"/>
                  <a:gd name="T46" fmla="*/ 133 w 180"/>
                  <a:gd name="T47" fmla="*/ 67 h 130"/>
                  <a:gd name="T48" fmla="*/ 138 w 180"/>
                  <a:gd name="T49" fmla="*/ 50 h 130"/>
                  <a:gd name="T50" fmla="*/ 142 w 180"/>
                  <a:gd name="T51" fmla="*/ 34 h 130"/>
                  <a:gd name="T52" fmla="*/ 0 w 180"/>
                  <a:gd name="T53" fmla="*/ 43 h 130"/>
                  <a:gd name="T54" fmla="*/ 33 w 180"/>
                  <a:gd name="T55" fmla="*/ 1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" h="130">
                    <a:moveTo>
                      <a:pt x="33" y="16"/>
                    </a:moveTo>
                    <a:lnTo>
                      <a:pt x="142" y="16"/>
                    </a:lnTo>
                    <a:lnTo>
                      <a:pt x="129" y="1"/>
                    </a:lnTo>
                    <a:lnTo>
                      <a:pt x="150" y="0"/>
                    </a:lnTo>
                    <a:lnTo>
                      <a:pt x="180" y="18"/>
                    </a:lnTo>
                    <a:lnTo>
                      <a:pt x="180" y="33"/>
                    </a:lnTo>
                    <a:lnTo>
                      <a:pt x="161" y="34"/>
                    </a:lnTo>
                    <a:lnTo>
                      <a:pt x="156" y="54"/>
                    </a:lnTo>
                    <a:lnTo>
                      <a:pt x="149" y="74"/>
                    </a:lnTo>
                    <a:lnTo>
                      <a:pt x="138" y="92"/>
                    </a:lnTo>
                    <a:lnTo>
                      <a:pt x="129" y="103"/>
                    </a:lnTo>
                    <a:lnTo>
                      <a:pt x="121" y="110"/>
                    </a:lnTo>
                    <a:lnTo>
                      <a:pt x="107" y="118"/>
                    </a:lnTo>
                    <a:lnTo>
                      <a:pt x="91" y="124"/>
                    </a:lnTo>
                    <a:lnTo>
                      <a:pt x="75" y="127"/>
                    </a:lnTo>
                    <a:lnTo>
                      <a:pt x="58" y="128"/>
                    </a:lnTo>
                    <a:lnTo>
                      <a:pt x="45" y="130"/>
                    </a:lnTo>
                    <a:lnTo>
                      <a:pt x="59" y="116"/>
                    </a:lnTo>
                    <a:lnTo>
                      <a:pt x="75" y="114"/>
                    </a:lnTo>
                    <a:lnTo>
                      <a:pt x="94" y="108"/>
                    </a:lnTo>
                    <a:lnTo>
                      <a:pt x="110" y="101"/>
                    </a:lnTo>
                    <a:lnTo>
                      <a:pt x="119" y="92"/>
                    </a:lnTo>
                    <a:lnTo>
                      <a:pt x="126" y="83"/>
                    </a:lnTo>
                    <a:lnTo>
                      <a:pt x="133" y="67"/>
                    </a:lnTo>
                    <a:lnTo>
                      <a:pt x="138" y="50"/>
                    </a:lnTo>
                    <a:lnTo>
                      <a:pt x="142" y="34"/>
                    </a:lnTo>
                    <a:lnTo>
                      <a:pt x="0" y="43"/>
                    </a:ln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9F7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</p:grpSp>
      <p:grpSp>
        <p:nvGrpSpPr>
          <p:cNvPr id="77" name="Group 124"/>
          <p:cNvGrpSpPr>
            <a:grpSpLocks/>
          </p:cNvGrpSpPr>
          <p:nvPr/>
        </p:nvGrpSpPr>
        <p:grpSpPr bwMode="auto">
          <a:xfrm>
            <a:off x="5729572" y="4732575"/>
            <a:ext cx="1920875" cy="1506537"/>
            <a:chOff x="2397" y="2835"/>
            <a:chExt cx="1210" cy="949"/>
          </a:xfrm>
        </p:grpSpPr>
        <p:grpSp>
          <p:nvGrpSpPr>
            <p:cNvPr id="78" name="Group 122"/>
            <p:cNvGrpSpPr>
              <a:grpSpLocks/>
            </p:cNvGrpSpPr>
            <p:nvPr/>
          </p:nvGrpSpPr>
          <p:grpSpPr bwMode="auto">
            <a:xfrm>
              <a:off x="2397" y="2835"/>
              <a:ext cx="1151" cy="949"/>
              <a:chOff x="2397" y="2835"/>
              <a:chExt cx="1151" cy="949"/>
            </a:xfrm>
          </p:grpSpPr>
          <p:sp>
            <p:nvSpPr>
              <p:cNvPr id="80" name="Freeform 120"/>
              <p:cNvSpPr>
                <a:spLocks/>
              </p:cNvSpPr>
              <p:nvPr/>
            </p:nvSpPr>
            <p:spPr bwMode="auto">
              <a:xfrm>
                <a:off x="2481" y="2878"/>
                <a:ext cx="1067" cy="906"/>
              </a:xfrm>
              <a:custGeom>
                <a:avLst/>
                <a:gdLst>
                  <a:gd name="T0" fmla="*/ 920 w 1067"/>
                  <a:gd name="T1" fmla="*/ 129 h 906"/>
                  <a:gd name="T2" fmla="*/ 993 w 1067"/>
                  <a:gd name="T3" fmla="*/ 258 h 906"/>
                  <a:gd name="T4" fmla="*/ 999 w 1067"/>
                  <a:gd name="T5" fmla="*/ 301 h 906"/>
                  <a:gd name="T6" fmla="*/ 983 w 1067"/>
                  <a:gd name="T7" fmla="*/ 346 h 906"/>
                  <a:gd name="T8" fmla="*/ 993 w 1067"/>
                  <a:gd name="T9" fmla="*/ 410 h 906"/>
                  <a:gd name="T10" fmla="*/ 1067 w 1067"/>
                  <a:gd name="T11" fmla="*/ 511 h 906"/>
                  <a:gd name="T12" fmla="*/ 1014 w 1067"/>
                  <a:gd name="T13" fmla="*/ 558 h 906"/>
                  <a:gd name="T14" fmla="*/ 1035 w 1067"/>
                  <a:gd name="T15" fmla="*/ 583 h 906"/>
                  <a:gd name="T16" fmla="*/ 1020 w 1067"/>
                  <a:gd name="T17" fmla="*/ 640 h 906"/>
                  <a:gd name="T18" fmla="*/ 1004 w 1067"/>
                  <a:gd name="T19" fmla="*/ 687 h 906"/>
                  <a:gd name="T20" fmla="*/ 999 w 1067"/>
                  <a:gd name="T21" fmla="*/ 719 h 906"/>
                  <a:gd name="T22" fmla="*/ 1004 w 1067"/>
                  <a:gd name="T23" fmla="*/ 763 h 906"/>
                  <a:gd name="T24" fmla="*/ 983 w 1067"/>
                  <a:gd name="T25" fmla="*/ 802 h 906"/>
                  <a:gd name="T26" fmla="*/ 936 w 1067"/>
                  <a:gd name="T27" fmla="*/ 816 h 906"/>
                  <a:gd name="T28" fmla="*/ 862 w 1067"/>
                  <a:gd name="T29" fmla="*/ 827 h 906"/>
                  <a:gd name="T30" fmla="*/ 657 w 1067"/>
                  <a:gd name="T31" fmla="*/ 906 h 906"/>
                  <a:gd name="T32" fmla="*/ 74 w 1067"/>
                  <a:gd name="T33" fmla="*/ 655 h 906"/>
                  <a:gd name="T34" fmla="*/ 63 w 1067"/>
                  <a:gd name="T35" fmla="*/ 558 h 906"/>
                  <a:gd name="T36" fmla="*/ 27 w 1067"/>
                  <a:gd name="T37" fmla="*/ 486 h 906"/>
                  <a:gd name="T38" fmla="*/ 16 w 1067"/>
                  <a:gd name="T39" fmla="*/ 439 h 906"/>
                  <a:gd name="T40" fmla="*/ 0 w 1067"/>
                  <a:gd name="T41" fmla="*/ 375 h 906"/>
                  <a:gd name="T42" fmla="*/ 16 w 1067"/>
                  <a:gd name="T43" fmla="*/ 291 h 906"/>
                  <a:gd name="T44" fmla="*/ 48 w 1067"/>
                  <a:gd name="T45" fmla="*/ 205 h 906"/>
                  <a:gd name="T46" fmla="*/ 84 w 1067"/>
                  <a:gd name="T47" fmla="*/ 143 h 906"/>
                  <a:gd name="T48" fmla="*/ 148 w 1067"/>
                  <a:gd name="T49" fmla="*/ 97 h 906"/>
                  <a:gd name="T50" fmla="*/ 226 w 1067"/>
                  <a:gd name="T51" fmla="*/ 46 h 906"/>
                  <a:gd name="T52" fmla="*/ 321 w 1067"/>
                  <a:gd name="T53" fmla="*/ 18 h 906"/>
                  <a:gd name="T54" fmla="*/ 436 w 1067"/>
                  <a:gd name="T55" fmla="*/ 3 h 906"/>
                  <a:gd name="T56" fmla="*/ 526 w 1067"/>
                  <a:gd name="T57" fmla="*/ 0 h 906"/>
                  <a:gd name="T58" fmla="*/ 631 w 1067"/>
                  <a:gd name="T59" fmla="*/ 3 h 906"/>
                  <a:gd name="T60" fmla="*/ 752 w 1067"/>
                  <a:gd name="T61" fmla="*/ 21 h 906"/>
                  <a:gd name="T62" fmla="*/ 841 w 1067"/>
                  <a:gd name="T63" fmla="*/ 57 h 906"/>
                  <a:gd name="T64" fmla="*/ 920 w 1067"/>
                  <a:gd name="T65" fmla="*/ 12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7" h="906">
                    <a:moveTo>
                      <a:pt x="920" y="129"/>
                    </a:moveTo>
                    <a:lnTo>
                      <a:pt x="993" y="258"/>
                    </a:lnTo>
                    <a:lnTo>
                      <a:pt x="999" y="301"/>
                    </a:lnTo>
                    <a:lnTo>
                      <a:pt x="983" y="346"/>
                    </a:lnTo>
                    <a:lnTo>
                      <a:pt x="993" y="410"/>
                    </a:lnTo>
                    <a:lnTo>
                      <a:pt x="1067" y="511"/>
                    </a:lnTo>
                    <a:lnTo>
                      <a:pt x="1014" y="558"/>
                    </a:lnTo>
                    <a:lnTo>
                      <a:pt x="1035" y="583"/>
                    </a:lnTo>
                    <a:lnTo>
                      <a:pt x="1020" y="640"/>
                    </a:lnTo>
                    <a:lnTo>
                      <a:pt x="1004" y="687"/>
                    </a:lnTo>
                    <a:lnTo>
                      <a:pt x="999" y="719"/>
                    </a:lnTo>
                    <a:lnTo>
                      <a:pt x="1004" y="763"/>
                    </a:lnTo>
                    <a:lnTo>
                      <a:pt x="983" y="802"/>
                    </a:lnTo>
                    <a:lnTo>
                      <a:pt x="936" y="816"/>
                    </a:lnTo>
                    <a:lnTo>
                      <a:pt x="862" y="827"/>
                    </a:lnTo>
                    <a:lnTo>
                      <a:pt x="657" y="906"/>
                    </a:lnTo>
                    <a:lnTo>
                      <a:pt x="74" y="655"/>
                    </a:lnTo>
                    <a:lnTo>
                      <a:pt x="63" y="558"/>
                    </a:lnTo>
                    <a:lnTo>
                      <a:pt x="27" y="486"/>
                    </a:lnTo>
                    <a:lnTo>
                      <a:pt x="16" y="439"/>
                    </a:lnTo>
                    <a:lnTo>
                      <a:pt x="0" y="375"/>
                    </a:lnTo>
                    <a:lnTo>
                      <a:pt x="16" y="291"/>
                    </a:lnTo>
                    <a:lnTo>
                      <a:pt x="48" y="205"/>
                    </a:lnTo>
                    <a:lnTo>
                      <a:pt x="84" y="143"/>
                    </a:lnTo>
                    <a:lnTo>
                      <a:pt x="148" y="97"/>
                    </a:lnTo>
                    <a:lnTo>
                      <a:pt x="226" y="46"/>
                    </a:lnTo>
                    <a:lnTo>
                      <a:pt x="321" y="18"/>
                    </a:lnTo>
                    <a:lnTo>
                      <a:pt x="436" y="3"/>
                    </a:lnTo>
                    <a:lnTo>
                      <a:pt x="526" y="0"/>
                    </a:lnTo>
                    <a:lnTo>
                      <a:pt x="631" y="3"/>
                    </a:lnTo>
                    <a:lnTo>
                      <a:pt x="752" y="21"/>
                    </a:lnTo>
                    <a:lnTo>
                      <a:pt x="841" y="57"/>
                    </a:lnTo>
                    <a:lnTo>
                      <a:pt x="920" y="129"/>
                    </a:lnTo>
                    <a:close/>
                  </a:path>
                </a:pathLst>
              </a:custGeom>
              <a:solidFill>
                <a:srgbClr val="BF7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81" name="Freeform 121"/>
              <p:cNvSpPr>
                <a:spLocks/>
              </p:cNvSpPr>
              <p:nvPr/>
            </p:nvSpPr>
            <p:spPr bwMode="auto">
              <a:xfrm>
                <a:off x="2397" y="2835"/>
                <a:ext cx="1093" cy="766"/>
              </a:xfrm>
              <a:custGeom>
                <a:avLst/>
                <a:gdLst>
                  <a:gd name="T0" fmla="*/ 90 w 1093"/>
                  <a:gd name="T1" fmla="*/ 676 h 766"/>
                  <a:gd name="T2" fmla="*/ 69 w 1093"/>
                  <a:gd name="T3" fmla="*/ 583 h 766"/>
                  <a:gd name="T4" fmla="*/ 48 w 1093"/>
                  <a:gd name="T5" fmla="*/ 543 h 766"/>
                  <a:gd name="T6" fmla="*/ 11 w 1093"/>
                  <a:gd name="T7" fmla="*/ 482 h 766"/>
                  <a:gd name="T8" fmla="*/ 0 w 1093"/>
                  <a:gd name="T9" fmla="*/ 432 h 766"/>
                  <a:gd name="T10" fmla="*/ 0 w 1093"/>
                  <a:gd name="T11" fmla="*/ 370 h 766"/>
                  <a:gd name="T12" fmla="*/ 16 w 1093"/>
                  <a:gd name="T13" fmla="*/ 291 h 766"/>
                  <a:gd name="T14" fmla="*/ 58 w 1093"/>
                  <a:gd name="T15" fmla="*/ 212 h 766"/>
                  <a:gd name="T16" fmla="*/ 111 w 1093"/>
                  <a:gd name="T17" fmla="*/ 140 h 766"/>
                  <a:gd name="T18" fmla="*/ 179 w 1093"/>
                  <a:gd name="T19" fmla="*/ 82 h 766"/>
                  <a:gd name="T20" fmla="*/ 242 w 1093"/>
                  <a:gd name="T21" fmla="*/ 46 h 766"/>
                  <a:gd name="T22" fmla="*/ 326 w 1093"/>
                  <a:gd name="T23" fmla="*/ 14 h 766"/>
                  <a:gd name="T24" fmla="*/ 415 w 1093"/>
                  <a:gd name="T25" fmla="*/ 0 h 766"/>
                  <a:gd name="T26" fmla="*/ 552 w 1093"/>
                  <a:gd name="T27" fmla="*/ 0 h 766"/>
                  <a:gd name="T28" fmla="*/ 699 w 1093"/>
                  <a:gd name="T29" fmla="*/ 14 h 766"/>
                  <a:gd name="T30" fmla="*/ 809 w 1093"/>
                  <a:gd name="T31" fmla="*/ 14 h 766"/>
                  <a:gd name="T32" fmla="*/ 909 w 1093"/>
                  <a:gd name="T33" fmla="*/ 21 h 766"/>
                  <a:gd name="T34" fmla="*/ 951 w 1093"/>
                  <a:gd name="T35" fmla="*/ 28 h 766"/>
                  <a:gd name="T36" fmla="*/ 993 w 1093"/>
                  <a:gd name="T37" fmla="*/ 50 h 766"/>
                  <a:gd name="T38" fmla="*/ 1030 w 1093"/>
                  <a:gd name="T39" fmla="*/ 97 h 766"/>
                  <a:gd name="T40" fmla="*/ 1056 w 1093"/>
                  <a:gd name="T41" fmla="*/ 129 h 766"/>
                  <a:gd name="T42" fmla="*/ 1093 w 1093"/>
                  <a:gd name="T43" fmla="*/ 165 h 766"/>
                  <a:gd name="T44" fmla="*/ 1067 w 1093"/>
                  <a:gd name="T45" fmla="*/ 219 h 766"/>
                  <a:gd name="T46" fmla="*/ 1035 w 1093"/>
                  <a:gd name="T47" fmla="*/ 269 h 766"/>
                  <a:gd name="T48" fmla="*/ 1035 w 1093"/>
                  <a:gd name="T49" fmla="*/ 294 h 766"/>
                  <a:gd name="T50" fmla="*/ 1020 w 1093"/>
                  <a:gd name="T51" fmla="*/ 327 h 766"/>
                  <a:gd name="T52" fmla="*/ 1014 w 1093"/>
                  <a:gd name="T53" fmla="*/ 366 h 766"/>
                  <a:gd name="T54" fmla="*/ 983 w 1093"/>
                  <a:gd name="T55" fmla="*/ 384 h 766"/>
                  <a:gd name="T56" fmla="*/ 962 w 1093"/>
                  <a:gd name="T57" fmla="*/ 504 h 766"/>
                  <a:gd name="T58" fmla="*/ 930 w 1093"/>
                  <a:gd name="T59" fmla="*/ 525 h 766"/>
                  <a:gd name="T60" fmla="*/ 899 w 1093"/>
                  <a:gd name="T61" fmla="*/ 522 h 766"/>
                  <a:gd name="T62" fmla="*/ 878 w 1093"/>
                  <a:gd name="T63" fmla="*/ 493 h 766"/>
                  <a:gd name="T64" fmla="*/ 846 w 1093"/>
                  <a:gd name="T65" fmla="*/ 461 h 766"/>
                  <a:gd name="T66" fmla="*/ 804 w 1093"/>
                  <a:gd name="T67" fmla="*/ 461 h 766"/>
                  <a:gd name="T68" fmla="*/ 783 w 1093"/>
                  <a:gd name="T69" fmla="*/ 504 h 766"/>
                  <a:gd name="T70" fmla="*/ 773 w 1093"/>
                  <a:gd name="T71" fmla="*/ 565 h 766"/>
                  <a:gd name="T72" fmla="*/ 783 w 1093"/>
                  <a:gd name="T73" fmla="*/ 615 h 766"/>
                  <a:gd name="T74" fmla="*/ 799 w 1093"/>
                  <a:gd name="T75" fmla="*/ 644 h 766"/>
                  <a:gd name="T76" fmla="*/ 830 w 1093"/>
                  <a:gd name="T77" fmla="*/ 665 h 766"/>
                  <a:gd name="T78" fmla="*/ 888 w 1093"/>
                  <a:gd name="T79" fmla="*/ 691 h 766"/>
                  <a:gd name="T80" fmla="*/ 804 w 1093"/>
                  <a:gd name="T81" fmla="*/ 680 h 766"/>
                  <a:gd name="T82" fmla="*/ 762 w 1093"/>
                  <a:gd name="T83" fmla="*/ 680 h 766"/>
                  <a:gd name="T84" fmla="*/ 752 w 1093"/>
                  <a:gd name="T85" fmla="*/ 691 h 766"/>
                  <a:gd name="T86" fmla="*/ 689 w 1093"/>
                  <a:gd name="T87" fmla="*/ 737 h 766"/>
                  <a:gd name="T88" fmla="*/ 647 w 1093"/>
                  <a:gd name="T89" fmla="*/ 744 h 766"/>
                  <a:gd name="T90" fmla="*/ 594 w 1093"/>
                  <a:gd name="T91" fmla="*/ 759 h 766"/>
                  <a:gd name="T92" fmla="*/ 552 w 1093"/>
                  <a:gd name="T93" fmla="*/ 766 h 766"/>
                  <a:gd name="T94" fmla="*/ 384 w 1093"/>
                  <a:gd name="T95" fmla="*/ 752 h 766"/>
                  <a:gd name="T96" fmla="*/ 310 w 1093"/>
                  <a:gd name="T97" fmla="*/ 748 h 766"/>
                  <a:gd name="T98" fmla="*/ 300 w 1093"/>
                  <a:gd name="T99" fmla="*/ 734 h 766"/>
                  <a:gd name="T100" fmla="*/ 211 w 1093"/>
                  <a:gd name="T101" fmla="*/ 712 h 766"/>
                  <a:gd name="T102" fmla="*/ 147 w 1093"/>
                  <a:gd name="T103" fmla="*/ 705 h 766"/>
                  <a:gd name="T104" fmla="*/ 90 w 1093"/>
                  <a:gd name="T105" fmla="*/ 676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3" h="766">
                    <a:moveTo>
                      <a:pt x="90" y="676"/>
                    </a:moveTo>
                    <a:lnTo>
                      <a:pt x="69" y="583"/>
                    </a:lnTo>
                    <a:lnTo>
                      <a:pt x="48" y="543"/>
                    </a:lnTo>
                    <a:lnTo>
                      <a:pt x="11" y="482"/>
                    </a:lnTo>
                    <a:lnTo>
                      <a:pt x="0" y="432"/>
                    </a:lnTo>
                    <a:lnTo>
                      <a:pt x="0" y="370"/>
                    </a:lnTo>
                    <a:lnTo>
                      <a:pt x="16" y="291"/>
                    </a:lnTo>
                    <a:lnTo>
                      <a:pt x="58" y="212"/>
                    </a:lnTo>
                    <a:lnTo>
                      <a:pt x="111" y="140"/>
                    </a:lnTo>
                    <a:lnTo>
                      <a:pt x="179" y="82"/>
                    </a:lnTo>
                    <a:lnTo>
                      <a:pt x="242" y="46"/>
                    </a:lnTo>
                    <a:lnTo>
                      <a:pt x="326" y="14"/>
                    </a:lnTo>
                    <a:lnTo>
                      <a:pt x="415" y="0"/>
                    </a:lnTo>
                    <a:lnTo>
                      <a:pt x="552" y="0"/>
                    </a:lnTo>
                    <a:lnTo>
                      <a:pt x="699" y="14"/>
                    </a:lnTo>
                    <a:lnTo>
                      <a:pt x="809" y="14"/>
                    </a:lnTo>
                    <a:lnTo>
                      <a:pt x="909" y="21"/>
                    </a:lnTo>
                    <a:lnTo>
                      <a:pt x="951" y="28"/>
                    </a:lnTo>
                    <a:lnTo>
                      <a:pt x="993" y="50"/>
                    </a:lnTo>
                    <a:lnTo>
                      <a:pt x="1030" y="97"/>
                    </a:lnTo>
                    <a:lnTo>
                      <a:pt x="1056" y="129"/>
                    </a:lnTo>
                    <a:lnTo>
                      <a:pt x="1093" y="165"/>
                    </a:lnTo>
                    <a:lnTo>
                      <a:pt x="1067" y="219"/>
                    </a:lnTo>
                    <a:lnTo>
                      <a:pt x="1035" y="269"/>
                    </a:lnTo>
                    <a:lnTo>
                      <a:pt x="1035" y="294"/>
                    </a:lnTo>
                    <a:lnTo>
                      <a:pt x="1020" y="327"/>
                    </a:lnTo>
                    <a:lnTo>
                      <a:pt x="1014" y="366"/>
                    </a:lnTo>
                    <a:lnTo>
                      <a:pt x="983" y="384"/>
                    </a:lnTo>
                    <a:lnTo>
                      <a:pt x="962" y="504"/>
                    </a:lnTo>
                    <a:lnTo>
                      <a:pt x="930" y="525"/>
                    </a:lnTo>
                    <a:lnTo>
                      <a:pt x="899" y="522"/>
                    </a:lnTo>
                    <a:lnTo>
                      <a:pt x="878" y="493"/>
                    </a:lnTo>
                    <a:lnTo>
                      <a:pt x="846" y="461"/>
                    </a:lnTo>
                    <a:lnTo>
                      <a:pt x="804" y="461"/>
                    </a:lnTo>
                    <a:lnTo>
                      <a:pt x="783" y="504"/>
                    </a:lnTo>
                    <a:lnTo>
                      <a:pt x="773" y="565"/>
                    </a:lnTo>
                    <a:lnTo>
                      <a:pt x="783" y="615"/>
                    </a:lnTo>
                    <a:lnTo>
                      <a:pt x="799" y="644"/>
                    </a:lnTo>
                    <a:lnTo>
                      <a:pt x="830" y="665"/>
                    </a:lnTo>
                    <a:lnTo>
                      <a:pt x="888" y="691"/>
                    </a:lnTo>
                    <a:lnTo>
                      <a:pt x="804" y="680"/>
                    </a:lnTo>
                    <a:lnTo>
                      <a:pt x="762" y="680"/>
                    </a:lnTo>
                    <a:lnTo>
                      <a:pt x="752" y="691"/>
                    </a:lnTo>
                    <a:lnTo>
                      <a:pt x="689" y="737"/>
                    </a:lnTo>
                    <a:lnTo>
                      <a:pt x="647" y="744"/>
                    </a:lnTo>
                    <a:lnTo>
                      <a:pt x="594" y="759"/>
                    </a:lnTo>
                    <a:lnTo>
                      <a:pt x="552" y="766"/>
                    </a:lnTo>
                    <a:lnTo>
                      <a:pt x="384" y="752"/>
                    </a:lnTo>
                    <a:lnTo>
                      <a:pt x="310" y="748"/>
                    </a:lnTo>
                    <a:lnTo>
                      <a:pt x="300" y="734"/>
                    </a:lnTo>
                    <a:lnTo>
                      <a:pt x="211" y="712"/>
                    </a:lnTo>
                    <a:lnTo>
                      <a:pt x="147" y="705"/>
                    </a:lnTo>
                    <a:lnTo>
                      <a:pt x="90" y="676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</p:grpSp>
        <p:sp>
          <p:nvSpPr>
            <p:cNvPr id="79" name="Freeform 123"/>
            <p:cNvSpPr>
              <a:spLocks/>
            </p:cNvSpPr>
            <p:nvPr/>
          </p:nvSpPr>
          <p:spPr bwMode="auto">
            <a:xfrm>
              <a:off x="3325" y="3156"/>
              <a:ext cx="282" cy="229"/>
            </a:xfrm>
            <a:custGeom>
              <a:avLst/>
              <a:gdLst>
                <a:gd name="T0" fmla="*/ 30 w 282"/>
                <a:gd name="T1" fmla="*/ 71 h 229"/>
                <a:gd name="T2" fmla="*/ 205 w 282"/>
                <a:gd name="T3" fmla="*/ 18 h 229"/>
                <a:gd name="T4" fmla="*/ 146 w 282"/>
                <a:gd name="T5" fmla="*/ 18 h 229"/>
                <a:gd name="T6" fmla="*/ 151 w 282"/>
                <a:gd name="T7" fmla="*/ 0 h 229"/>
                <a:gd name="T8" fmla="*/ 277 w 282"/>
                <a:gd name="T9" fmla="*/ 2 h 229"/>
                <a:gd name="T10" fmla="*/ 282 w 282"/>
                <a:gd name="T11" fmla="*/ 18 h 229"/>
                <a:gd name="T12" fmla="*/ 258 w 282"/>
                <a:gd name="T13" fmla="*/ 41 h 229"/>
                <a:gd name="T14" fmla="*/ 263 w 282"/>
                <a:gd name="T15" fmla="*/ 83 h 229"/>
                <a:gd name="T16" fmla="*/ 263 w 282"/>
                <a:gd name="T17" fmla="*/ 129 h 229"/>
                <a:gd name="T18" fmla="*/ 261 w 282"/>
                <a:gd name="T19" fmla="*/ 159 h 229"/>
                <a:gd name="T20" fmla="*/ 247 w 282"/>
                <a:gd name="T21" fmla="*/ 188 h 229"/>
                <a:gd name="T22" fmla="*/ 230 w 282"/>
                <a:gd name="T23" fmla="*/ 204 h 229"/>
                <a:gd name="T24" fmla="*/ 209 w 282"/>
                <a:gd name="T25" fmla="*/ 220 h 229"/>
                <a:gd name="T26" fmla="*/ 183 w 282"/>
                <a:gd name="T27" fmla="*/ 226 h 229"/>
                <a:gd name="T28" fmla="*/ 156 w 282"/>
                <a:gd name="T29" fmla="*/ 229 h 229"/>
                <a:gd name="T30" fmla="*/ 156 w 282"/>
                <a:gd name="T31" fmla="*/ 219 h 229"/>
                <a:gd name="T32" fmla="*/ 193 w 282"/>
                <a:gd name="T33" fmla="*/ 204 h 229"/>
                <a:gd name="T34" fmla="*/ 219 w 282"/>
                <a:gd name="T35" fmla="*/ 183 h 229"/>
                <a:gd name="T36" fmla="*/ 240 w 282"/>
                <a:gd name="T37" fmla="*/ 134 h 229"/>
                <a:gd name="T38" fmla="*/ 242 w 282"/>
                <a:gd name="T39" fmla="*/ 97 h 229"/>
                <a:gd name="T40" fmla="*/ 232 w 282"/>
                <a:gd name="T41" fmla="*/ 61 h 229"/>
                <a:gd name="T42" fmla="*/ 0 w 282"/>
                <a:gd name="T43" fmla="*/ 148 h 229"/>
                <a:gd name="T44" fmla="*/ 30 w 282"/>
                <a:gd name="T45" fmla="*/ 7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2" h="229">
                  <a:moveTo>
                    <a:pt x="30" y="71"/>
                  </a:moveTo>
                  <a:lnTo>
                    <a:pt x="205" y="18"/>
                  </a:lnTo>
                  <a:lnTo>
                    <a:pt x="146" y="18"/>
                  </a:lnTo>
                  <a:lnTo>
                    <a:pt x="151" y="0"/>
                  </a:lnTo>
                  <a:lnTo>
                    <a:pt x="277" y="2"/>
                  </a:lnTo>
                  <a:lnTo>
                    <a:pt x="282" y="18"/>
                  </a:lnTo>
                  <a:lnTo>
                    <a:pt x="258" y="41"/>
                  </a:lnTo>
                  <a:lnTo>
                    <a:pt x="263" y="83"/>
                  </a:lnTo>
                  <a:lnTo>
                    <a:pt x="263" y="129"/>
                  </a:lnTo>
                  <a:lnTo>
                    <a:pt x="261" y="159"/>
                  </a:lnTo>
                  <a:lnTo>
                    <a:pt x="247" y="188"/>
                  </a:lnTo>
                  <a:lnTo>
                    <a:pt x="230" y="204"/>
                  </a:lnTo>
                  <a:lnTo>
                    <a:pt x="209" y="220"/>
                  </a:lnTo>
                  <a:lnTo>
                    <a:pt x="183" y="226"/>
                  </a:lnTo>
                  <a:lnTo>
                    <a:pt x="156" y="229"/>
                  </a:lnTo>
                  <a:lnTo>
                    <a:pt x="156" y="219"/>
                  </a:lnTo>
                  <a:lnTo>
                    <a:pt x="193" y="204"/>
                  </a:lnTo>
                  <a:lnTo>
                    <a:pt x="219" y="183"/>
                  </a:lnTo>
                  <a:lnTo>
                    <a:pt x="240" y="134"/>
                  </a:lnTo>
                  <a:lnTo>
                    <a:pt x="242" y="97"/>
                  </a:lnTo>
                  <a:lnTo>
                    <a:pt x="232" y="61"/>
                  </a:lnTo>
                  <a:lnTo>
                    <a:pt x="0" y="148"/>
                  </a:lnTo>
                  <a:lnTo>
                    <a:pt x="30" y="7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2" name="Rectangle 125"/>
          <p:cNvSpPr>
            <a:spLocks noChangeArrowheads="1"/>
          </p:cNvSpPr>
          <p:nvPr/>
        </p:nvSpPr>
        <p:spPr bwMode="auto">
          <a:xfrm>
            <a:off x="9049034" y="4376975"/>
            <a:ext cx="80963" cy="44450"/>
          </a:xfrm>
          <a:prstGeom prst="rect">
            <a:avLst/>
          </a:prstGeom>
          <a:solidFill>
            <a:srgbClr val="FADB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3" name="Freeform 126"/>
          <p:cNvSpPr>
            <a:spLocks/>
          </p:cNvSpPr>
          <p:nvPr/>
        </p:nvSpPr>
        <p:spPr bwMode="auto">
          <a:xfrm>
            <a:off x="8823609" y="3699112"/>
            <a:ext cx="92075" cy="171450"/>
          </a:xfrm>
          <a:custGeom>
            <a:avLst/>
            <a:gdLst>
              <a:gd name="T0" fmla="*/ 0 w 58"/>
              <a:gd name="T1" fmla="*/ 108 h 108"/>
              <a:gd name="T2" fmla="*/ 28 w 58"/>
              <a:gd name="T3" fmla="*/ 15 h 108"/>
              <a:gd name="T4" fmla="*/ 39 w 58"/>
              <a:gd name="T5" fmla="*/ 8 h 108"/>
              <a:gd name="T6" fmla="*/ 58 w 58"/>
              <a:gd name="T7" fmla="*/ 0 h 108"/>
              <a:gd name="T8" fmla="*/ 34 w 58"/>
              <a:gd name="T9" fmla="*/ 93 h 108"/>
              <a:gd name="T10" fmla="*/ 0 w 58"/>
              <a:gd name="T11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08">
                <a:moveTo>
                  <a:pt x="0" y="108"/>
                </a:moveTo>
                <a:lnTo>
                  <a:pt x="28" y="15"/>
                </a:lnTo>
                <a:lnTo>
                  <a:pt x="39" y="8"/>
                </a:lnTo>
                <a:lnTo>
                  <a:pt x="58" y="0"/>
                </a:lnTo>
                <a:lnTo>
                  <a:pt x="34" y="93"/>
                </a:lnTo>
                <a:lnTo>
                  <a:pt x="0" y="108"/>
                </a:lnTo>
                <a:close/>
              </a:path>
            </a:pathLst>
          </a:custGeom>
          <a:solidFill>
            <a:srgbClr val="E56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4" name="Freeform 127"/>
          <p:cNvSpPr>
            <a:spLocks/>
          </p:cNvSpPr>
          <p:nvPr/>
        </p:nvSpPr>
        <p:spPr bwMode="auto">
          <a:xfrm>
            <a:off x="5199347" y="5343762"/>
            <a:ext cx="74612" cy="44450"/>
          </a:xfrm>
          <a:custGeom>
            <a:avLst/>
            <a:gdLst>
              <a:gd name="T0" fmla="*/ 0 w 47"/>
              <a:gd name="T1" fmla="*/ 28 h 28"/>
              <a:gd name="T2" fmla="*/ 42 w 47"/>
              <a:gd name="T3" fmla="*/ 0 h 28"/>
              <a:gd name="T4" fmla="*/ 47 w 47"/>
              <a:gd name="T5" fmla="*/ 27 h 28"/>
              <a:gd name="T6" fmla="*/ 0 w 47"/>
              <a:gd name="T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28">
                <a:moveTo>
                  <a:pt x="0" y="28"/>
                </a:moveTo>
                <a:lnTo>
                  <a:pt x="42" y="0"/>
                </a:lnTo>
                <a:lnTo>
                  <a:pt x="47" y="27"/>
                </a:lnTo>
                <a:lnTo>
                  <a:pt x="0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5" name="Freeform 128"/>
          <p:cNvSpPr>
            <a:spLocks/>
          </p:cNvSpPr>
          <p:nvPr/>
        </p:nvSpPr>
        <p:spPr bwMode="auto">
          <a:xfrm>
            <a:off x="9626884" y="4732575"/>
            <a:ext cx="222250" cy="304800"/>
          </a:xfrm>
          <a:custGeom>
            <a:avLst/>
            <a:gdLst>
              <a:gd name="T0" fmla="*/ 42 w 140"/>
              <a:gd name="T1" fmla="*/ 10 h 192"/>
              <a:gd name="T2" fmla="*/ 53 w 140"/>
              <a:gd name="T3" fmla="*/ 28 h 192"/>
              <a:gd name="T4" fmla="*/ 62 w 140"/>
              <a:gd name="T5" fmla="*/ 51 h 192"/>
              <a:gd name="T6" fmla="*/ 65 w 140"/>
              <a:gd name="T7" fmla="*/ 71 h 192"/>
              <a:gd name="T8" fmla="*/ 63 w 140"/>
              <a:gd name="T9" fmla="*/ 92 h 192"/>
              <a:gd name="T10" fmla="*/ 56 w 140"/>
              <a:gd name="T11" fmla="*/ 121 h 192"/>
              <a:gd name="T12" fmla="*/ 42 w 140"/>
              <a:gd name="T13" fmla="*/ 136 h 192"/>
              <a:gd name="T14" fmla="*/ 23 w 140"/>
              <a:gd name="T15" fmla="*/ 156 h 192"/>
              <a:gd name="T16" fmla="*/ 0 w 140"/>
              <a:gd name="T17" fmla="*/ 172 h 192"/>
              <a:gd name="T18" fmla="*/ 14 w 140"/>
              <a:gd name="T19" fmla="*/ 183 h 192"/>
              <a:gd name="T20" fmla="*/ 25 w 140"/>
              <a:gd name="T21" fmla="*/ 186 h 192"/>
              <a:gd name="T22" fmla="*/ 35 w 140"/>
              <a:gd name="T23" fmla="*/ 186 h 192"/>
              <a:gd name="T24" fmla="*/ 46 w 140"/>
              <a:gd name="T25" fmla="*/ 186 h 192"/>
              <a:gd name="T26" fmla="*/ 56 w 140"/>
              <a:gd name="T27" fmla="*/ 183 h 192"/>
              <a:gd name="T28" fmla="*/ 67 w 140"/>
              <a:gd name="T29" fmla="*/ 182 h 192"/>
              <a:gd name="T30" fmla="*/ 83 w 140"/>
              <a:gd name="T31" fmla="*/ 182 h 192"/>
              <a:gd name="T32" fmla="*/ 88 w 140"/>
              <a:gd name="T33" fmla="*/ 184 h 192"/>
              <a:gd name="T34" fmla="*/ 93 w 140"/>
              <a:gd name="T35" fmla="*/ 189 h 192"/>
              <a:gd name="T36" fmla="*/ 107 w 140"/>
              <a:gd name="T37" fmla="*/ 192 h 192"/>
              <a:gd name="T38" fmla="*/ 121 w 140"/>
              <a:gd name="T39" fmla="*/ 188 h 192"/>
              <a:gd name="T40" fmla="*/ 130 w 140"/>
              <a:gd name="T41" fmla="*/ 172 h 192"/>
              <a:gd name="T42" fmla="*/ 137 w 140"/>
              <a:gd name="T43" fmla="*/ 142 h 192"/>
              <a:gd name="T44" fmla="*/ 140 w 140"/>
              <a:gd name="T45" fmla="*/ 111 h 192"/>
              <a:gd name="T46" fmla="*/ 139 w 140"/>
              <a:gd name="T47" fmla="*/ 76 h 192"/>
              <a:gd name="T48" fmla="*/ 133 w 140"/>
              <a:gd name="T49" fmla="*/ 52 h 192"/>
              <a:gd name="T50" fmla="*/ 119 w 140"/>
              <a:gd name="T51" fmla="*/ 21 h 192"/>
              <a:gd name="T52" fmla="*/ 112 w 140"/>
              <a:gd name="T53" fmla="*/ 10 h 192"/>
              <a:gd name="T54" fmla="*/ 104 w 140"/>
              <a:gd name="T55" fmla="*/ 3 h 192"/>
              <a:gd name="T56" fmla="*/ 88 w 140"/>
              <a:gd name="T57" fmla="*/ 0 h 192"/>
              <a:gd name="T58" fmla="*/ 72 w 140"/>
              <a:gd name="T59" fmla="*/ 0 h 192"/>
              <a:gd name="T60" fmla="*/ 55 w 140"/>
              <a:gd name="T61" fmla="*/ 3 h 192"/>
              <a:gd name="T62" fmla="*/ 42 w 140"/>
              <a:gd name="T63" fmla="*/ 1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92">
                <a:moveTo>
                  <a:pt x="42" y="10"/>
                </a:moveTo>
                <a:lnTo>
                  <a:pt x="53" y="28"/>
                </a:lnTo>
                <a:lnTo>
                  <a:pt x="62" y="51"/>
                </a:lnTo>
                <a:lnTo>
                  <a:pt x="65" y="71"/>
                </a:lnTo>
                <a:lnTo>
                  <a:pt x="63" y="92"/>
                </a:lnTo>
                <a:lnTo>
                  <a:pt x="56" y="121"/>
                </a:lnTo>
                <a:lnTo>
                  <a:pt x="42" y="136"/>
                </a:lnTo>
                <a:lnTo>
                  <a:pt x="23" y="156"/>
                </a:lnTo>
                <a:lnTo>
                  <a:pt x="0" y="172"/>
                </a:lnTo>
                <a:lnTo>
                  <a:pt x="14" y="183"/>
                </a:lnTo>
                <a:lnTo>
                  <a:pt x="25" y="186"/>
                </a:lnTo>
                <a:lnTo>
                  <a:pt x="35" y="186"/>
                </a:lnTo>
                <a:lnTo>
                  <a:pt x="46" y="186"/>
                </a:lnTo>
                <a:lnTo>
                  <a:pt x="56" y="183"/>
                </a:lnTo>
                <a:lnTo>
                  <a:pt x="67" y="182"/>
                </a:lnTo>
                <a:lnTo>
                  <a:pt x="83" y="182"/>
                </a:lnTo>
                <a:lnTo>
                  <a:pt x="88" y="184"/>
                </a:lnTo>
                <a:lnTo>
                  <a:pt x="93" y="189"/>
                </a:lnTo>
                <a:lnTo>
                  <a:pt x="107" y="192"/>
                </a:lnTo>
                <a:lnTo>
                  <a:pt x="121" y="188"/>
                </a:lnTo>
                <a:lnTo>
                  <a:pt x="130" y="172"/>
                </a:lnTo>
                <a:lnTo>
                  <a:pt x="137" y="142"/>
                </a:lnTo>
                <a:lnTo>
                  <a:pt x="140" y="111"/>
                </a:lnTo>
                <a:lnTo>
                  <a:pt x="139" y="76"/>
                </a:lnTo>
                <a:lnTo>
                  <a:pt x="133" y="52"/>
                </a:lnTo>
                <a:lnTo>
                  <a:pt x="119" y="21"/>
                </a:lnTo>
                <a:lnTo>
                  <a:pt x="112" y="10"/>
                </a:lnTo>
                <a:lnTo>
                  <a:pt x="104" y="3"/>
                </a:lnTo>
                <a:lnTo>
                  <a:pt x="88" y="0"/>
                </a:lnTo>
                <a:lnTo>
                  <a:pt x="72" y="0"/>
                </a:lnTo>
                <a:lnTo>
                  <a:pt x="55" y="3"/>
                </a:lnTo>
                <a:lnTo>
                  <a:pt x="42" y="10"/>
                </a:lnTo>
                <a:close/>
              </a:path>
            </a:pathLst>
          </a:custGeom>
          <a:solidFill>
            <a:srgbClr val="7F5F3F"/>
          </a:solidFill>
          <a:ln w="22225">
            <a:solidFill>
              <a:srgbClr val="3F1F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grpSp>
        <p:nvGrpSpPr>
          <p:cNvPr id="86" name="Group 131"/>
          <p:cNvGrpSpPr>
            <a:grpSpLocks/>
          </p:cNvGrpSpPr>
          <p:nvPr/>
        </p:nvGrpSpPr>
        <p:grpSpPr bwMode="auto">
          <a:xfrm>
            <a:off x="8182259" y="4569062"/>
            <a:ext cx="1677988" cy="1563688"/>
            <a:chOff x="3942" y="2732"/>
            <a:chExt cx="1057" cy="985"/>
          </a:xfrm>
        </p:grpSpPr>
        <p:sp>
          <p:nvSpPr>
            <p:cNvPr id="87" name="Freeform 129"/>
            <p:cNvSpPr>
              <a:spLocks/>
            </p:cNvSpPr>
            <p:nvPr/>
          </p:nvSpPr>
          <p:spPr bwMode="auto">
            <a:xfrm>
              <a:off x="3942" y="2768"/>
              <a:ext cx="1010" cy="949"/>
            </a:xfrm>
            <a:custGeom>
              <a:avLst/>
              <a:gdLst>
                <a:gd name="T0" fmla="*/ 100 w 1010"/>
                <a:gd name="T1" fmla="*/ 240 h 949"/>
                <a:gd name="T2" fmla="*/ 52 w 1010"/>
                <a:gd name="T3" fmla="*/ 362 h 949"/>
                <a:gd name="T4" fmla="*/ 31 w 1010"/>
                <a:gd name="T5" fmla="*/ 434 h 949"/>
                <a:gd name="T6" fmla="*/ 5 w 1010"/>
                <a:gd name="T7" fmla="*/ 507 h 949"/>
                <a:gd name="T8" fmla="*/ 0 w 1010"/>
                <a:gd name="T9" fmla="*/ 586 h 949"/>
                <a:gd name="T10" fmla="*/ 10 w 1010"/>
                <a:gd name="T11" fmla="*/ 644 h 949"/>
                <a:gd name="T12" fmla="*/ 26 w 1010"/>
                <a:gd name="T13" fmla="*/ 680 h 949"/>
                <a:gd name="T14" fmla="*/ 31 w 1010"/>
                <a:gd name="T15" fmla="*/ 737 h 949"/>
                <a:gd name="T16" fmla="*/ 79 w 1010"/>
                <a:gd name="T17" fmla="*/ 773 h 949"/>
                <a:gd name="T18" fmla="*/ 115 w 1010"/>
                <a:gd name="T19" fmla="*/ 827 h 949"/>
                <a:gd name="T20" fmla="*/ 199 w 1010"/>
                <a:gd name="T21" fmla="*/ 949 h 949"/>
                <a:gd name="T22" fmla="*/ 916 w 1010"/>
                <a:gd name="T23" fmla="*/ 845 h 949"/>
                <a:gd name="T24" fmla="*/ 884 w 1010"/>
                <a:gd name="T25" fmla="*/ 752 h 949"/>
                <a:gd name="T26" fmla="*/ 931 w 1010"/>
                <a:gd name="T27" fmla="*/ 676 h 949"/>
                <a:gd name="T28" fmla="*/ 973 w 1010"/>
                <a:gd name="T29" fmla="*/ 576 h 949"/>
                <a:gd name="T30" fmla="*/ 1005 w 1010"/>
                <a:gd name="T31" fmla="*/ 461 h 949"/>
                <a:gd name="T32" fmla="*/ 1010 w 1010"/>
                <a:gd name="T33" fmla="*/ 355 h 949"/>
                <a:gd name="T34" fmla="*/ 989 w 1010"/>
                <a:gd name="T35" fmla="*/ 251 h 949"/>
                <a:gd name="T36" fmla="*/ 947 w 1010"/>
                <a:gd name="T37" fmla="*/ 168 h 949"/>
                <a:gd name="T38" fmla="*/ 858 w 1010"/>
                <a:gd name="T39" fmla="*/ 86 h 949"/>
                <a:gd name="T40" fmla="*/ 769 w 1010"/>
                <a:gd name="T41" fmla="*/ 35 h 949"/>
                <a:gd name="T42" fmla="*/ 684 w 1010"/>
                <a:gd name="T43" fmla="*/ 14 h 949"/>
                <a:gd name="T44" fmla="*/ 574 w 1010"/>
                <a:gd name="T45" fmla="*/ 3 h 949"/>
                <a:gd name="T46" fmla="*/ 443 w 1010"/>
                <a:gd name="T47" fmla="*/ 0 h 949"/>
                <a:gd name="T48" fmla="*/ 343 w 1010"/>
                <a:gd name="T49" fmla="*/ 14 h 949"/>
                <a:gd name="T50" fmla="*/ 268 w 1010"/>
                <a:gd name="T51" fmla="*/ 46 h 949"/>
                <a:gd name="T52" fmla="*/ 189 w 1010"/>
                <a:gd name="T53" fmla="*/ 89 h 949"/>
                <a:gd name="T54" fmla="*/ 147 w 1010"/>
                <a:gd name="T55" fmla="*/ 136 h 949"/>
                <a:gd name="T56" fmla="*/ 110 w 1010"/>
                <a:gd name="T57" fmla="*/ 194 h 949"/>
                <a:gd name="T58" fmla="*/ 100 w 1010"/>
                <a:gd name="T59" fmla="*/ 24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0" h="949">
                  <a:moveTo>
                    <a:pt x="100" y="240"/>
                  </a:moveTo>
                  <a:lnTo>
                    <a:pt x="52" y="362"/>
                  </a:lnTo>
                  <a:lnTo>
                    <a:pt x="31" y="434"/>
                  </a:lnTo>
                  <a:lnTo>
                    <a:pt x="5" y="507"/>
                  </a:lnTo>
                  <a:lnTo>
                    <a:pt x="0" y="586"/>
                  </a:lnTo>
                  <a:lnTo>
                    <a:pt x="10" y="644"/>
                  </a:lnTo>
                  <a:lnTo>
                    <a:pt x="26" y="680"/>
                  </a:lnTo>
                  <a:lnTo>
                    <a:pt x="31" y="737"/>
                  </a:lnTo>
                  <a:lnTo>
                    <a:pt x="79" y="773"/>
                  </a:lnTo>
                  <a:lnTo>
                    <a:pt x="115" y="827"/>
                  </a:lnTo>
                  <a:lnTo>
                    <a:pt x="199" y="949"/>
                  </a:lnTo>
                  <a:lnTo>
                    <a:pt x="916" y="845"/>
                  </a:lnTo>
                  <a:lnTo>
                    <a:pt x="884" y="752"/>
                  </a:lnTo>
                  <a:lnTo>
                    <a:pt x="931" y="676"/>
                  </a:lnTo>
                  <a:lnTo>
                    <a:pt x="973" y="576"/>
                  </a:lnTo>
                  <a:lnTo>
                    <a:pt x="1005" y="461"/>
                  </a:lnTo>
                  <a:lnTo>
                    <a:pt x="1010" y="355"/>
                  </a:lnTo>
                  <a:lnTo>
                    <a:pt x="989" y="251"/>
                  </a:lnTo>
                  <a:lnTo>
                    <a:pt x="947" y="168"/>
                  </a:lnTo>
                  <a:lnTo>
                    <a:pt x="858" y="86"/>
                  </a:lnTo>
                  <a:lnTo>
                    <a:pt x="769" y="35"/>
                  </a:lnTo>
                  <a:lnTo>
                    <a:pt x="684" y="14"/>
                  </a:lnTo>
                  <a:lnTo>
                    <a:pt x="574" y="3"/>
                  </a:lnTo>
                  <a:lnTo>
                    <a:pt x="443" y="0"/>
                  </a:lnTo>
                  <a:lnTo>
                    <a:pt x="343" y="14"/>
                  </a:lnTo>
                  <a:lnTo>
                    <a:pt x="268" y="46"/>
                  </a:lnTo>
                  <a:lnTo>
                    <a:pt x="189" y="89"/>
                  </a:lnTo>
                  <a:lnTo>
                    <a:pt x="147" y="136"/>
                  </a:lnTo>
                  <a:lnTo>
                    <a:pt x="110" y="194"/>
                  </a:lnTo>
                  <a:lnTo>
                    <a:pt x="100" y="240"/>
                  </a:lnTo>
                  <a:close/>
                </a:path>
              </a:pathLst>
            </a:custGeom>
            <a:solidFill>
              <a:srgbClr val="FFB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8" name="Freeform 130"/>
            <p:cNvSpPr>
              <a:spLocks/>
            </p:cNvSpPr>
            <p:nvPr/>
          </p:nvSpPr>
          <p:spPr bwMode="auto">
            <a:xfrm>
              <a:off x="3942" y="2732"/>
              <a:ext cx="1057" cy="859"/>
            </a:xfrm>
            <a:custGeom>
              <a:avLst/>
              <a:gdLst>
                <a:gd name="T0" fmla="*/ 152 w 1057"/>
                <a:gd name="T1" fmla="*/ 111 h 859"/>
                <a:gd name="T2" fmla="*/ 247 w 1057"/>
                <a:gd name="T3" fmla="*/ 32 h 859"/>
                <a:gd name="T4" fmla="*/ 411 w 1057"/>
                <a:gd name="T5" fmla="*/ 0 h 859"/>
                <a:gd name="T6" fmla="*/ 590 w 1057"/>
                <a:gd name="T7" fmla="*/ 0 h 859"/>
                <a:gd name="T8" fmla="*/ 721 w 1057"/>
                <a:gd name="T9" fmla="*/ 28 h 859"/>
                <a:gd name="T10" fmla="*/ 821 w 1057"/>
                <a:gd name="T11" fmla="*/ 75 h 859"/>
                <a:gd name="T12" fmla="*/ 916 w 1057"/>
                <a:gd name="T13" fmla="*/ 133 h 859"/>
                <a:gd name="T14" fmla="*/ 1000 w 1057"/>
                <a:gd name="T15" fmla="*/ 215 h 859"/>
                <a:gd name="T16" fmla="*/ 1047 w 1057"/>
                <a:gd name="T17" fmla="*/ 345 h 859"/>
                <a:gd name="T18" fmla="*/ 1052 w 1057"/>
                <a:gd name="T19" fmla="*/ 463 h 859"/>
                <a:gd name="T20" fmla="*/ 1021 w 1057"/>
                <a:gd name="T21" fmla="*/ 594 h 859"/>
                <a:gd name="T22" fmla="*/ 973 w 1057"/>
                <a:gd name="T23" fmla="*/ 734 h 859"/>
                <a:gd name="T24" fmla="*/ 884 w 1057"/>
                <a:gd name="T25" fmla="*/ 806 h 859"/>
                <a:gd name="T26" fmla="*/ 763 w 1057"/>
                <a:gd name="T27" fmla="*/ 838 h 859"/>
                <a:gd name="T28" fmla="*/ 663 w 1057"/>
                <a:gd name="T29" fmla="*/ 859 h 859"/>
                <a:gd name="T30" fmla="*/ 532 w 1057"/>
                <a:gd name="T31" fmla="*/ 841 h 859"/>
                <a:gd name="T32" fmla="*/ 441 w 1057"/>
                <a:gd name="T33" fmla="*/ 834 h 859"/>
                <a:gd name="T34" fmla="*/ 268 w 1057"/>
                <a:gd name="T35" fmla="*/ 827 h 859"/>
                <a:gd name="T36" fmla="*/ 285 w 1057"/>
                <a:gd name="T37" fmla="*/ 764 h 859"/>
                <a:gd name="T38" fmla="*/ 276 w 1057"/>
                <a:gd name="T39" fmla="*/ 722 h 859"/>
                <a:gd name="T40" fmla="*/ 250 w 1057"/>
                <a:gd name="T41" fmla="*/ 694 h 859"/>
                <a:gd name="T42" fmla="*/ 290 w 1057"/>
                <a:gd name="T43" fmla="*/ 657 h 859"/>
                <a:gd name="T44" fmla="*/ 283 w 1057"/>
                <a:gd name="T45" fmla="*/ 597 h 859"/>
                <a:gd name="T46" fmla="*/ 241 w 1057"/>
                <a:gd name="T47" fmla="*/ 511 h 859"/>
                <a:gd name="T48" fmla="*/ 136 w 1057"/>
                <a:gd name="T49" fmla="*/ 470 h 859"/>
                <a:gd name="T50" fmla="*/ 63 w 1057"/>
                <a:gd name="T51" fmla="*/ 500 h 859"/>
                <a:gd name="T52" fmla="*/ 87 w 1057"/>
                <a:gd name="T53" fmla="*/ 577 h 859"/>
                <a:gd name="T54" fmla="*/ 73 w 1057"/>
                <a:gd name="T55" fmla="*/ 624 h 859"/>
                <a:gd name="T56" fmla="*/ 31 w 1057"/>
                <a:gd name="T57" fmla="*/ 504 h 859"/>
                <a:gd name="T58" fmla="*/ 21 w 1057"/>
                <a:gd name="T59" fmla="*/ 373 h 859"/>
                <a:gd name="T60" fmla="*/ 52 w 1057"/>
                <a:gd name="T61" fmla="*/ 240 h 859"/>
                <a:gd name="T62" fmla="*/ 131 w 1057"/>
                <a:gd name="T63" fmla="*/ 165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7" h="859">
                  <a:moveTo>
                    <a:pt x="131" y="165"/>
                  </a:moveTo>
                  <a:lnTo>
                    <a:pt x="152" y="111"/>
                  </a:lnTo>
                  <a:lnTo>
                    <a:pt x="194" y="57"/>
                  </a:lnTo>
                  <a:lnTo>
                    <a:pt x="247" y="32"/>
                  </a:lnTo>
                  <a:lnTo>
                    <a:pt x="306" y="14"/>
                  </a:lnTo>
                  <a:lnTo>
                    <a:pt x="411" y="0"/>
                  </a:lnTo>
                  <a:lnTo>
                    <a:pt x="490" y="0"/>
                  </a:lnTo>
                  <a:lnTo>
                    <a:pt x="590" y="0"/>
                  </a:lnTo>
                  <a:lnTo>
                    <a:pt x="669" y="10"/>
                  </a:lnTo>
                  <a:lnTo>
                    <a:pt x="721" y="28"/>
                  </a:lnTo>
                  <a:lnTo>
                    <a:pt x="763" y="43"/>
                  </a:lnTo>
                  <a:lnTo>
                    <a:pt x="821" y="75"/>
                  </a:lnTo>
                  <a:lnTo>
                    <a:pt x="874" y="107"/>
                  </a:lnTo>
                  <a:lnTo>
                    <a:pt x="916" y="133"/>
                  </a:lnTo>
                  <a:lnTo>
                    <a:pt x="958" y="165"/>
                  </a:lnTo>
                  <a:lnTo>
                    <a:pt x="1000" y="215"/>
                  </a:lnTo>
                  <a:lnTo>
                    <a:pt x="1021" y="269"/>
                  </a:lnTo>
                  <a:lnTo>
                    <a:pt x="1047" y="345"/>
                  </a:lnTo>
                  <a:lnTo>
                    <a:pt x="1057" y="402"/>
                  </a:lnTo>
                  <a:lnTo>
                    <a:pt x="1052" y="463"/>
                  </a:lnTo>
                  <a:lnTo>
                    <a:pt x="1047" y="525"/>
                  </a:lnTo>
                  <a:lnTo>
                    <a:pt x="1021" y="594"/>
                  </a:lnTo>
                  <a:lnTo>
                    <a:pt x="994" y="665"/>
                  </a:lnTo>
                  <a:lnTo>
                    <a:pt x="973" y="734"/>
                  </a:lnTo>
                  <a:lnTo>
                    <a:pt x="931" y="784"/>
                  </a:lnTo>
                  <a:lnTo>
                    <a:pt x="884" y="806"/>
                  </a:lnTo>
                  <a:lnTo>
                    <a:pt x="826" y="824"/>
                  </a:lnTo>
                  <a:lnTo>
                    <a:pt x="763" y="838"/>
                  </a:lnTo>
                  <a:lnTo>
                    <a:pt x="721" y="852"/>
                  </a:lnTo>
                  <a:lnTo>
                    <a:pt x="663" y="859"/>
                  </a:lnTo>
                  <a:lnTo>
                    <a:pt x="611" y="856"/>
                  </a:lnTo>
                  <a:lnTo>
                    <a:pt x="532" y="841"/>
                  </a:lnTo>
                  <a:lnTo>
                    <a:pt x="471" y="839"/>
                  </a:lnTo>
                  <a:lnTo>
                    <a:pt x="441" y="834"/>
                  </a:lnTo>
                  <a:lnTo>
                    <a:pt x="446" y="849"/>
                  </a:lnTo>
                  <a:lnTo>
                    <a:pt x="268" y="827"/>
                  </a:lnTo>
                  <a:lnTo>
                    <a:pt x="289" y="784"/>
                  </a:lnTo>
                  <a:lnTo>
                    <a:pt x="285" y="764"/>
                  </a:lnTo>
                  <a:lnTo>
                    <a:pt x="283" y="744"/>
                  </a:lnTo>
                  <a:lnTo>
                    <a:pt x="276" y="722"/>
                  </a:lnTo>
                  <a:lnTo>
                    <a:pt x="268" y="710"/>
                  </a:lnTo>
                  <a:lnTo>
                    <a:pt x="250" y="694"/>
                  </a:lnTo>
                  <a:lnTo>
                    <a:pt x="271" y="677"/>
                  </a:lnTo>
                  <a:lnTo>
                    <a:pt x="290" y="657"/>
                  </a:lnTo>
                  <a:lnTo>
                    <a:pt x="298" y="639"/>
                  </a:lnTo>
                  <a:lnTo>
                    <a:pt x="283" y="597"/>
                  </a:lnTo>
                  <a:lnTo>
                    <a:pt x="278" y="543"/>
                  </a:lnTo>
                  <a:lnTo>
                    <a:pt x="241" y="511"/>
                  </a:lnTo>
                  <a:lnTo>
                    <a:pt x="189" y="500"/>
                  </a:lnTo>
                  <a:lnTo>
                    <a:pt x="136" y="470"/>
                  </a:lnTo>
                  <a:lnTo>
                    <a:pt x="100" y="470"/>
                  </a:lnTo>
                  <a:lnTo>
                    <a:pt x="63" y="500"/>
                  </a:lnTo>
                  <a:lnTo>
                    <a:pt x="63" y="543"/>
                  </a:lnTo>
                  <a:lnTo>
                    <a:pt x="87" y="577"/>
                  </a:lnTo>
                  <a:lnTo>
                    <a:pt x="93" y="627"/>
                  </a:lnTo>
                  <a:lnTo>
                    <a:pt x="73" y="624"/>
                  </a:lnTo>
                  <a:lnTo>
                    <a:pt x="54" y="614"/>
                  </a:lnTo>
                  <a:lnTo>
                    <a:pt x="31" y="504"/>
                  </a:lnTo>
                  <a:lnTo>
                    <a:pt x="0" y="431"/>
                  </a:lnTo>
                  <a:lnTo>
                    <a:pt x="21" y="373"/>
                  </a:lnTo>
                  <a:lnTo>
                    <a:pt x="37" y="309"/>
                  </a:lnTo>
                  <a:lnTo>
                    <a:pt x="52" y="240"/>
                  </a:lnTo>
                  <a:lnTo>
                    <a:pt x="52" y="208"/>
                  </a:lnTo>
                  <a:lnTo>
                    <a:pt x="131" y="165"/>
                  </a:lnTo>
                  <a:close/>
                </a:path>
              </a:pathLst>
            </a:custGeom>
            <a:solidFill>
              <a:srgbClr val="5F3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89" name="Freeform 132"/>
          <p:cNvSpPr>
            <a:spLocks/>
          </p:cNvSpPr>
          <p:nvPr/>
        </p:nvSpPr>
        <p:spPr bwMode="auto">
          <a:xfrm>
            <a:off x="5861334" y="5739050"/>
            <a:ext cx="1174750" cy="354012"/>
          </a:xfrm>
          <a:custGeom>
            <a:avLst/>
            <a:gdLst>
              <a:gd name="T0" fmla="*/ 0 w 740"/>
              <a:gd name="T1" fmla="*/ 27 h 223"/>
              <a:gd name="T2" fmla="*/ 15 w 740"/>
              <a:gd name="T3" fmla="*/ 0 h 223"/>
              <a:gd name="T4" fmla="*/ 107 w 740"/>
              <a:gd name="T5" fmla="*/ 4 h 223"/>
              <a:gd name="T6" fmla="*/ 206 w 740"/>
              <a:gd name="T7" fmla="*/ 16 h 223"/>
              <a:gd name="T8" fmla="*/ 357 w 740"/>
              <a:gd name="T9" fmla="*/ 51 h 223"/>
              <a:gd name="T10" fmla="*/ 436 w 740"/>
              <a:gd name="T11" fmla="*/ 73 h 223"/>
              <a:gd name="T12" fmla="*/ 525 w 740"/>
              <a:gd name="T13" fmla="*/ 101 h 223"/>
              <a:gd name="T14" fmla="*/ 621 w 740"/>
              <a:gd name="T15" fmla="*/ 131 h 223"/>
              <a:gd name="T16" fmla="*/ 704 w 740"/>
              <a:gd name="T17" fmla="*/ 162 h 223"/>
              <a:gd name="T18" fmla="*/ 732 w 740"/>
              <a:gd name="T19" fmla="*/ 183 h 223"/>
              <a:gd name="T20" fmla="*/ 740 w 740"/>
              <a:gd name="T21" fmla="*/ 223 h 223"/>
              <a:gd name="T22" fmla="*/ 0 w 740"/>
              <a:gd name="T23" fmla="*/ 27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40" h="223">
                <a:moveTo>
                  <a:pt x="0" y="27"/>
                </a:moveTo>
                <a:lnTo>
                  <a:pt x="15" y="0"/>
                </a:lnTo>
                <a:lnTo>
                  <a:pt x="107" y="4"/>
                </a:lnTo>
                <a:lnTo>
                  <a:pt x="206" y="16"/>
                </a:lnTo>
                <a:lnTo>
                  <a:pt x="357" y="51"/>
                </a:lnTo>
                <a:lnTo>
                  <a:pt x="436" y="73"/>
                </a:lnTo>
                <a:lnTo>
                  <a:pt x="525" y="101"/>
                </a:lnTo>
                <a:lnTo>
                  <a:pt x="621" y="131"/>
                </a:lnTo>
                <a:lnTo>
                  <a:pt x="704" y="162"/>
                </a:lnTo>
                <a:lnTo>
                  <a:pt x="732" y="183"/>
                </a:lnTo>
                <a:lnTo>
                  <a:pt x="740" y="223"/>
                </a:lnTo>
                <a:lnTo>
                  <a:pt x="0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0" name="Freeform 133"/>
          <p:cNvSpPr>
            <a:spLocks/>
          </p:cNvSpPr>
          <p:nvPr/>
        </p:nvSpPr>
        <p:spPr bwMode="auto">
          <a:xfrm>
            <a:off x="2686334" y="5526325"/>
            <a:ext cx="7820025" cy="868362"/>
          </a:xfrm>
          <a:custGeom>
            <a:avLst/>
            <a:gdLst>
              <a:gd name="T0" fmla="*/ 21 w 4926"/>
              <a:gd name="T1" fmla="*/ 395 h 547"/>
              <a:gd name="T2" fmla="*/ 210 w 4926"/>
              <a:gd name="T3" fmla="*/ 236 h 547"/>
              <a:gd name="T4" fmla="*/ 315 w 4926"/>
              <a:gd name="T5" fmla="*/ 167 h 547"/>
              <a:gd name="T6" fmla="*/ 408 w 4926"/>
              <a:gd name="T7" fmla="*/ 114 h 547"/>
              <a:gd name="T8" fmla="*/ 555 w 4926"/>
              <a:gd name="T9" fmla="*/ 31 h 547"/>
              <a:gd name="T10" fmla="*/ 618 w 4926"/>
              <a:gd name="T11" fmla="*/ 0 h 547"/>
              <a:gd name="T12" fmla="*/ 1047 w 4926"/>
              <a:gd name="T13" fmla="*/ 144 h 547"/>
              <a:gd name="T14" fmla="*/ 1142 w 4926"/>
              <a:gd name="T15" fmla="*/ 221 h 547"/>
              <a:gd name="T16" fmla="*/ 1215 w 4926"/>
              <a:gd name="T17" fmla="*/ 282 h 547"/>
              <a:gd name="T18" fmla="*/ 1301 w 4926"/>
              <a:gd name="T19" fmla="*/ 350 h 547"/>
              <a:gd name="T20" fmla="*/ 1343 w 4926"/>
              <a:gd name="T21" fmla="*/ 395 h 547"/>
              <a:gd name="T22" fmla="*/ 1604 w 4926"/>
              <a:gd name="T23" fmla="*/ 297 h 547"/>
              <a:gd name="T24" fmla="*/ 1720 w 4926"/>
              <a:gd name="T25" fmla="*/ 252 h 547"/>
              <a:gd name="T26" fmla="*/ 1875 w 4926"/>
              <a:gd name="T27" fmla="*/ 213 h 547"/>
              <a:gd name="T28" fmla="*/ 2001 w 4926"/>
              <a:gd name="T29" fmla="*/ 144 h 547"/>
              <a:gd name="T30" fmla="*/ 2201 w 4926"/>
              <a:gd name="T31" fmla="*/ 182 h 547"/>
              <a:gd name="T32" fmla="*/ 2367 w 4926"/>
              <a:gd name="T33" fmla="*/ 228 h 547"/>
              <a:gd name="T34" fmla="*/ 2536 w 4926"/>
              <a:gd name="T35" fmla="*/ 274 h 547"/>
              <a:gd name="T36" fmla="*/ 2557 w 4926"/>
              <a:gd name="T37" fmla="*/ 282 h 547"/>
              <a:gd name="T38" fmla="*/ 2683 w 4926"/>
              <a:gd name="T39" fmla="*/ 297 h 547"/>
              <a:gd name="T40" fmla="*/ 2819 w 4926"/>
              <a:gd name="T41" fmla="*/ 395 h 547"/>
              <a:gd name="T42" fmla="*/ 2893 w 4926"/>
              <a:gd name="T43" fmla="*/ 455 h 547"/>
              <a:gd name="T44" fmla="*/ 3070 w 4926"/>
              <a:gd name="T45" fmla="*/ 517 h 547"/>
              <a:gd name="T46" fmla="*/ 3574 w 4926"/>
              <a:gd name="T47" fmla="*/ 335 h 547"/>
              <a:gd name="T48" fmla="*/ 4308 w 4926"/>
              <a:gd name="T49" fmla="*/ 221 h 547"/>
              <a:gd name="T50" fmla="*/ 4581 w 4926"/>
              <a:gd name="T51" fmla="*/ 282 h 547"/>
              <a:gd name="T52" fmla="*/ 4852 w 4926"/>
              <a:gd name="T53" fmla="*/ 403 h 547"/>
              <a:gd name="T54" fmla="*/ 4926 w 4926"/>
              <a:gd name="T55" fmla="*/ 547 h 547"/>
              <a:gd name="T56" fmla="*/ 0 w 4926"/>
              <a:gd name="T57" fmla="*/ 547 h 547"/>
              <a:gd name="T58" fmla="*/ 21 w 4926"/>
              <a:gd name="T59" fmla="*/ 395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26" h="547">
                <a:moveTo>
                  <a:pt x="21" y="395"/>
                </a:moveTo>
                <a:lnTo>
                  <a:pt x="210" y="236"/>
                </a:lnTo>
                <a:lnTo>
                  <a:pt x="315" y="167"/>
                </a:lnTo>
                <a:lnTo>
                  <a:pt x="408" y="114"/>
                </a:lnTo>
                <a:lnTo>
                  <a:pt x="555" y="31"/>
                </a:lnTo>
                <a:lnTo>
                  <a:pt x="618" y="0"/>
                </a:lnTo>
                <a:lnTo>
                  <a:pt x="1047" y="144"/>
                </a:lnTo>
                <a:lnTo>
                  <a:pt x="1142" y="221"/>
                </a:lnTo>
                <a:lnTo>
                  <a:pt x="1215" y="282"/>
                </a:lnTo>
                <a:lnTo>
                  <a:pt x="1301" y="350"/>
                </a:lnTo>
                <a:lnTo>
                  <a:pt x="1343" y="395"/>
                </a:lnTo>
                <a:lnTo>
                  <a:pt x="1604" y="297"/>
                </a:lnTo>
                <a:lnTo>
                  <a:pt x="1720" y="252"/>
                </a:lnTo>
                <a:lnTo>
                  <a:pt x="1875" y="213"/>
                </a:lnTo>
                <a:lnTo>
                  <a:pt x="2001" y="144"/>
                </a:lnTo>
                <a:lnTo>
                  <a:pt x="2201" y="182"/>
                </a:lnTo>
                <a:lnTo>
                  <a:pt x="2367" y="228"/>
                </a:lnTo>
                <a:lnTo>
                  <a:pt x="2536" y="274"/>
                </a:lnTo>
                <a:lnTo>
                  <a:pt x="2557" y="282"/>
                </a:lnTo>
                <a:lnTo>
                  <a:pt x="2683" y="297"/>
                </a:lnTo>
                <a:lnTo>
                  <a:pt x="2819" y="395"/>
                </a:lnTo>
                <a:lnTo>
                  <a:pt x="2893" y="455"/>
                </a:lnTo>
                <a:lnTo>
                  <a:pt x="3070" y="517"/>
                </a:lnTo>
                <a:lnTo>
                  <a:pt x="3574" y="335"/>
                </a:lnTo>
                <a:lnTo>
                  <a:pt x="4308" y="221"/>
                </a:lnTo>
                <a:lnTo>
                  <a:pt x="4581" y="282"/>
                </a:lnTo>
                <a:lnTo>
                  <a:pt x="4852" y="403"/>
                </a:lnTo>
                <a:lnTo>
                  <a:pt x="4926" y="547"/>
                </a:lnTo>
                <a:lnTo>
                  <a:pt x="0" y="547"/>
                </a:lnTo>
                <a:lnTo>
                  <a:pt x="21" y="395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1" name="Freeform 134"/>
          <p:cNvSpPr>
            <a:spLocks/>
          </p:cNvSpPr>
          <p:nvPr/>
        </p:nvSpPr>
        <p:spPr bwMode="auto">
          <a:xfrm>
            <a:off x="3540409" y="5769212"/>
            <a:ext cx="985838" cy="484188"/>
          </a:xfrm>
          <a:custGeom>
            <a:avLst/>
            <a:gdLst>
              <a:gd name="T0" fmla="*/ 0 w 621"/>
              <a:gd name="T1" fmla="*/ 0 h 305"/>
              <a:gd name="T2" fmla="*/ 301 w 621"/>
              <a:gd name="T3" fmla="*/ 50 h 305"/>
              <a:gd name="T4" fmla="*/ 404 w 621"/>
              <a:gd name="T5" fmla="*/ 76 h 305"/>
              <a:gd name="T6" fmla="*/ 458 w 621"/>
              <a:gd name="T7" fmla="*/ 97 h 305"/>
              <a:gd name="T8" fmla="*/ 514 w 621"/>
              <a:gd name="T9" fmla="*/ 129 h 305"/>
              <a:gd name="T10" fmla="*/ 563 w 621"/>
              <a:gd name="T11" fmla="*/ 169 h 305"/>
              <a:gd name="T12" fmla="*/ 595 w 621"/>
              <a:gd name="T13" fmla="*/ 211 h 305"/>
              <a:gd name="T14" fmla="*/ 621 w 621"/>
              <a:gd name="T15" fmla="*/ 256 h 305"/>
              <a:gd name="T16" fmla="*/ 574 w 621"/>
              <a:gd name="T17" fmla="*/ 305 h 305"/>
              <a:gd name="T18" fmla="*/ 551 w 621"/>
              <a:gd name="T19" fmla="*/ 252 h 305"/>
              <a:gd name="T20" fmla="*/ 511 w 621"/>
              <a:gd name="T21" fmla="*/ 205 h 305"/>
              <a:gd name="T22" fmla="*/ 474 w 621"/>
              <a:gd name="T23" fmla="*/ 173 h 305"/>
              <a:gd name="T24" fmla="*/ 441 w 621"/>
              <a:gd name="T25" fmla="*/ 150 h 305"/>
              <a:gd name="T26" fmla="*/ 380 w 621"/>
              <a:gd name="T27" fmla="*/ 125 h 305"/>
              <a:gd name="T28" fmla="*/ 310 w 621"/>
              <a:gd name="T29" fmla="*/ 101 h 305"/>
              <a:gd name="T30" fmla="*/ 211 w 621"/>
              <a:gd name="T31" fmla="*/ 72 h 305"/>
              <a:gd name="T32" fmla="*/ 117 w 621"/>
              <a:gd name="T33" fmla="*/ 42 h 305"/>
              <a:gd name="T34" fmla="*/ 0 w 621"/>
              <a:gd name="T35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21" h="305">
                <a:moveTo>
                  <a:pt x="0" y="0"/>
                </a:moveTo>
                <a:lnTo>
                  <a:pt x="301" y="50"/>
                </a:lnTo>
                <a:lnTo>
                  <a:pt x="404" y="76"/>
                </a:lnTo>
                <a:lnTo>
                  <a:pt x="458" y="97"/>
                </a:lnTo>
                <a:lnTo>
                  <a:pt x="514" y="129"/>
                </a:lnTo>
                <a:lnTo>
                  <a:pt x="563" y="169"/>
                </a:lnTo>
                <a:lnTo>
                  <a:pt x="595" y="211"/>
                </a:lnTo>
                <a:lnTo>
                  <a:pt x="621" y="256"/>
                </a:lnTo>
                <a:lnTo>
                  <a:pt x="574" y="305"/>
                </a:lnTo>
                <a:lnTo>
                  <a:pt x="551" y="252"/>
                </a:lnTo>
                <a:lnTo>
                  <a:pt x="511" y="205"/>
                </a:lnTo>
                <a:lnTo>
                  <a:pt x="474" y="173"/>
                </a:lnTo>
                <a:lnTo>
                  <a:pt x="441" y="150"/>
                </a:lnTo>
                <a:lnTo>
                  <a:pt x="380" y="125"/>
                </a:lnTo>
                <a:lnTo>
                  <a:pt x="310" y="101"/>
                </a:lnTo>
                <a:lnTo>
                  <a:pt x="211" y="72"/>
                </a:lnTo>
                <a:lnTo>
                  <a:pt x="117" y="42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3" name="Freeform 20"/>
          <p:cNvSpPr>
            <a:spLocks/>
          </p:cNvSpPr>
          <p:nvPr/>
        </p:nvSpPr>
        <p:spPr bwMode="auto">
          <a:xfrm>
            <a:off x="6267734" y="2822812"/>
            <a:ext cx="882650" cy="260350"/>
          </a:xfrm>
          <a:custGeom>
            <a:avLst/>
            <a:gdLst>
              <a:gd name="T0" fmla="*/ 0 w 556"/>
              <a:gd name="T1" fmla="*/ 164 h 164"/>
              <a:gd name="T2" fmla="*/ 240 w 556"/>
              <a:gd name="T3" fmla="*/ 131 h 164"/>
              <a:gd name="T4" fmla="*/ 338 w 556"/>
              <a:gd name="T5" fmla="*/ 87 h 164"/>
              <a:gd name="T6" fmla="*/ 381 w 556"/>
              <a:gd name="T7" fmla="*/ 44 h 164"/>
              <a:gd name="T8" fmla="*/ 556 w 556"/>
              <a:gd name="T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" h="164">
                <a:moveTo>
                  <a:pt x="0" y="164"/>
                </a:moveTo>
                <a:cubicBezTo>
                  <a:pt x="82" y="157"/>
                  <a:pt x="161" y="154"/>
                  <a:pt x="240" y="131"/>
                </a:cubicBezTo>
                <a:cubicBezTo>
                  <a:pt x="276" y="121"/>
                  <a:pt x="302" y="99"/>
                  <a:pt x="338" y="87"/>
                </a:cubicBezTo>
                <a:cubicBezTo>
                  <a:pt x="356" y="36"/>
                  <a:pt x="335" y="67"/>
                  <a:pt x="381" y="44"/>
                </a:cubicBezTo>
                <a:cubicBezTo>
                  <a:pt x="462" y="3"/>
                  <a:pt x="467" y="0"/>
                  <a:pt x="556" y="0"/>
                </a:cubicBezTo>
              </a:path>
            </a:pathLst>
          </a:custGeom>
          <a:noFill/>
          <a:ln w="38100" cmpd="sng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4" name="Text Box 38"/>
          <p:cNvSpPr txBox="1">
            <a:spLocks noChangeArrowheads="1"/>
          </p:cNvSpPr>
          <p:nvPr/>
        </p:nvSpPr>
        <p:spPr bwMode="auto">
          <a:xfrm>
            <a:off x="7134509" y="4948475"/>
            <a:ext cx="247650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500" b="1"/>
              <a:t>  5</a:t>
            </a:r>
          </a:p>
        </p:txBody>
      </p:sp>
      <p:sp>
        <p:nvSpPr>
          <p:cNvPr id="95" name="Line 10"/>
          <p:cNvSpPr>
            <a:spLocks noChangeShapeType="1"/>
          </p:cNvSpPr>
          <p:nvPr/>
        </p:nvSpPr>
        <p:spPr bwMode="auto">
          <a:xfrm>
            <a:off x="6191534" y="2289412"/>
            <a:ext cx="0" cy="450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6" name="Line 11"/>
          <p:cNvSpPr>
            <a:spLocks noChangeShapeType="1"/>
          </p:cNvSpPr>
          <p:nvPr/>
        </p:nvSpPr>
        <p:spPr bwMode="auto">
          <a:xfrm>
            <a:off x="6191534" y="2740262"/>
            <a:ext cx="1066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7" name="Freeform 12"/>
          <p:cNvSpPr>
            <a:spLocks/>
          </p:cNvSpPr>
          <p:nvPr/>
        </p:nvSpPr>
        <p:spPr bwMode="auto">
          <a:xfrm>
            <a:off x="6191534" y="2418000"/>
            <a:ext cx="1062038" cy="258762"/>
          </a:xfrm>
          <a:custGeom>
            <a:avLst/>
            <a:gdLst>
              <a:gd name="T0" fmla="*/ 0 w 621"/>
              <a:gd name="T1" fmla="*/ 163 h 185"/>
              <a:gd name="T2" fmla="*/ 272 w 621"/>
              <a:gd name="T3" fmla="*/ 163 h 185"/>
              <a:gd name="T4" fmla="*/ 392 w 621"/>
              <a:gd name="T5" fmla="*/ 98 h 185"/>
              <a:gd name="T6" fmla="*/ 621 w 621"/>
              <a:gd name="T7" fmla="*/ 1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1" h="185">
                <a:moveTo>
                  <a:pt x="0" y="163"/>
                </a:moveTo>
                <a:cubicBezTo>
                  <a:pt x="114" y="182"/>
                  <a:pt x="104" y="185"/>
                  <a:pt x="272" y="163"/>
                </a:cubicBezTo>
                <a:cubicBezTo>
                  <a:pt x="304" y="159"/>
                  <a:pt x="347" y="110"/>
                  <a:pt x="392" y="98"/>
                </a:cubicBezTo>
                <a:cubicBezTo>
                  <a:pt x="457" y="0"/>
                  <a:pt x="505" y="11"/>
                  <a:pt x="621" y="11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8" name="Line 13"/>
          <p:cNvSpPr>
            <a:spLocks noChangeShapeType="1"/>
          </p:cNvSpPr>
          <p:nvPr/>
        </p:nvSpPr>
        <p:spPr bwMode="auto">
          <a:xfrm>
            <a:off x="6267734" y="2805350"/>
            <a:ext cx="0" cy="4508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6267734" y="3256200"/>
            <a:ext cx="8382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0" name="Freeform 15"/>
          <p:cNvSpPr>
            <a:spLocks/>
          </p:cNvSpPr>
          <p:nvPr/>
        </p:nvSpPr>
        <p:spPr bwMode="auto">
          <a:xfrm>
            <a:off x="6267734" y="2870437"/>
            <a:ext cx="847725" cy="322263"/>
          </a:xfrm>
          <a:custGeom>
            <a:avLst/>
            <a:gdLst>
              <a:gd name="T0" fmla="*/ 0 w 534"/>
              <a:gd name="T1" fmla="*/ 168 h 179"/>
              <a:gd name="T2" fmla="*/ 152 w 534"/>
              <a:gd name="T3" fmla="*/ 124 h 179"/>
              <a:gd name="T4" fmla="*/ 218 w 534"/>
              <a:gd name="T5" fmla="*/ 26 h 179"/>
              <a:gd name="T6" fmla="*/ 283 w 534"/>
              <a:gd name="T7" fmla="*/ 4 h 179"/>
              <a:gd name="T8" fmla="*/ 349 w 534"/>
              <a:gd name="T9" fmla="*/ 48 h 179"/>
              <a:gd name="T10" fmla="*/ 447 w 534"/>
              <a:gd name="T11" fmla="*/ 113 h 179"/>
              <a:gd name="T12" fmla="*/ 534 w 534"/>
              <a:gd name="T13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4" h="179">
                <a:moveTo>
                  <a:pt x="0" y="168"/>
                </a:moveTo>
                <a:cubicBezTo>
                  <a:pt x="70" y="159"/>
                  <a:pt x="99" y="161"/>
                  <a:pt x="152" y="124"/>
                </a:cubicBezTo>
                <a:cubicBezTo>
                  <a:pt x="203" y="48"/>
                  <a:pt x="181" y="81"/>
                  <a:pt x="218" y="26"/>
                </a:cubicBezTo>
                <a:cubicBezTo>
                  <a:pt x="231" y="7"/>
                  <a:pt x="283" y="4"/>
                  <a:pt x="283" y="4"/>
                </a:cubicBezTo>
                <a:cubicBezTo>
                  <a:pt x="346" y="25"/>
                  <a:pt x="287" y="0"/>
                  <a:pt x="349" y="48"/>
                </a:cubicBezTo>
                <a:cubicBezTo>
                  <a:pt x="380" y="72"/>
                  <a:pt x="414" y="91"/>
                  <a:pt x="447" y="113"/>
                </a:cubicBezTo>
                <a:cubicBezTo>
                  <a:pt x="479" y="134"/>
                  <a:pt x="499" y="161"/>
                  <a:pt x="534" y="179"/>
                </a:cubicBezTo>
              </a:path>
            </a:pathLst>
          </a:custGeom>
          <a:noFill/>
          <a:ln w="38100" cmpd="sng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1" name="Line 16"/>
          <p:cNvSpPr>
            <a:spLocks noChangeShapeType="1"/>
          </p:cNvSpPr>
          <p:nvPr/>
        </p:nvSpPr>
        <p:spPr bwMode="auto">
          <a:xfrm>
            <a:off x="5886734" y="3449875"/>
            <a:ext cx="0" cy="3222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triangle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2" name="Freeform 19"/>
          <p:cNvSpPr>
            <a:spLocks/>
          </p:cNvSpPr>
          <p:nvPr/>
        </p:nvSpPr>
        <p:spPr bwMode="auto">
          <a:xfrm>
            <a:off x="6191534" y="2289412"/>
            <a:ext cx="1020763" cy="282575"/>
          </a:xfrm>
          <a:custGeom>
            <a:avLst/>
            <a:gdLst>
              <a:gd name="T0" fmla="*/ 0 w 643"/>
              <a:gd name="T1" fmla="*/ 164 h 210"/>
              <a:gd name="T2" fmla="*/ 207 w 643"/>
              <a:gd name="T3" fmla="*/ 44 h 210"/>
              <a:gd name="T4" fmla="*/ 240 w 643"/>
              <a:gd name="T5" fmla="*/ 22 h 210"/>
              <a:gd name="T6" fmla="*/ 305 w 643"/>
              <a:gd name="T7" fmla="*/ 0 h 210"/>
              <a:gd name="T8" fmla="*/ 371 w 643"/>
              <a:gd name="T9" fmla="*/ 120 h 210"/>
              <a:gd name="T10" fmla="*/ 436 w 643"/>
              <a:gd name="T11" fmla="*/ 164 h 210"/>
              <a:gd name="T12" fmla="*/ 643 w 643"/>
              <a:gd name="T13" fmla="*/ 19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3" h="210">
                <a:moveTo>
                  <a:pt x="0" y="164"/>
                </a:moveTo>
                <a:cubicBezTo>
                  <a:pt x="84" y="142"/>
                  <a:pt x="142" y="98"/>
                  <a:pt x="207" y="44"/>
                </a:cubicBezTo>
                <a:cubicBezTo>
                  <a:pt x="217" y="36"/>
                  <a:pt x="228" y="27"/>
                  <a:pt x="240" y="22"/>
                </a:cubicBezTo>
                <a:cubicBezTo>
                  <a:pt x="261" y="13"/>
                  <a:pt x="305" y="0"/>
                  <a:pt x="305" y="0"/>
                </a:cubicBezTo>
                <a:cubicBezTo>
                  <a:pt x="351" y="31"/>
                  <a:pt x="354" y="69"/>
                  <a:pt x="371" y="120"/>
                </a:cubicBezTo>
                <a:cubicBezTo>
                  <a:pt x="379" y="145"/>
                  <a:pt x="414" y="149"/>
                  <a:pt x="436" y="164"/>
                </a:cubicBezTo>
                <a:cubicBezTo>
                  <a:pt x="505" y="210"/>
                  <a:pt x="550" y="197"/>
                  <a:pt x="643" y="197"/>
                </a:cubicBezTo>
              </a:path>
            </a:pathLst>
          </a:custGeom>
          <a:noFill/>
          <a:ln w="38100" cmpd="sng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103" name="Freeform 21"/>
          <p:cNvSpPr>
            <a:spLocks/>
          </p:cNvSpPr>
          <p:nvPr/>
        </p:nvSpPr>
        <p:spPr bwMode="auto">
          <a:xfrm>
            <a:off x="5886734" y="3578462"/>
            <a:ext cx="304800" cy="130175"/>
          </a:xfrm>
          <a:custGeom>
            <a:avLst/>
            <a:gdLst>
              <a:gd name="T0" fmla="*/ 8 w 467"/>
              <a:gd name="T1" fmla="*/ 0 h 251"/>
              <a:gd name="T2" fmla="*/ 63 w 467"/>
              <a:gd name="T3" fmla="*/ 44 h 251"/>
              <a:gd name="T4" fmla="*/ 96 w 467"/>
              <a:gd name="T5" fmla="*/ 77 h 251"/>
              <a:gd name="T6" fmla="*/ 259 w 467"/>
              <a:gd name="T7" fmla="*/ 164 h 251"/>
              <a:gd name="T8" fmla="*/ 467 w 467"/>
              <a:gd name="T9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7" h="251">
                <a:moveTo>
                  <a:pt x="8" y="0"/>
                </a:moveTo>
                <a:cubicBezTo>
                  <a:pt x="29" y="64"/>
                  <a:pt x="0" y="8"/>
                  <a:pt x="63" y="44"/>
                </a:cubicBezTo>
                <a:cubicBezTo>
                  <a:pt x="77" y="52"/>
                  <a:pt x="84" y="67"/>
                  <a:pt x="96" y="77"/>
                </a:cubicBezTo>
                <a:cubicBezTo>
                  <a:pt x="149" y="118"/>
                  <a:pt x="203" y="133"/>
                  <a:pt x="259" y="164"/>
                </a:cubicBezTo>
                <a:cubicBezTo>
                  <a:pt x="322" y="200"/>
                  <a:pt x="390" y="251"/>
                  <a:pt x="467" y="251"/>
                </a:cubicBezTo>
              </a:path>
            </a:pathLst>
          </a:custGeom>
          <a:noFill/>
          <a:ln w="38100" cmpd="sng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PE"/>
          </a:p>
        </p:txBody>
      </p:sp>
      <p:graphicFrame>
        <p:nvGraphicFramePr>
          <p:cNvPr id="104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474590"/>
              </p:ext>
            </p:extLst>
          </p:nvPr>
        </p:nvGraphicFramePr>
        <p:xfrm>
          <a:off x="4591334" y="2483087"/>
          <a:ext cx="152400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Imagen" r:id="rId3" imgW="6771960" imgH="4127400" progId="MS_ClipArt_Gallery.2">
                  <p:embed/>
                </p:oleObj>
              </mc:Choice>
              <mc:Fallback>
                <p:oleObj name="Imagen" r:id="rId3" imgW="6771960" imgH="412740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334" y="2483087"/>
                        <a:ext cx="152400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6428067"/>
              </p:ext>
            </p:extLst>
          </p:nvPr>
        </p:nvGraphicFramePr>
        <p:xfrm>
          <a:off x="3143534" y="2483087"/>
          <a:ext cx="1354138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Imagen" r:id="rId5" imgW="6078240" imgH="4714560" progId="MS_ClipArt_Gallery.2">
                  <p:embed/>
                </p:oleObj>
              </mc:Choice>
              <mc:Fallback>
                <p:oleObj name="Imagen" r:id="rId5" imgW="6078240" imgH="471456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534" y="2483087"/>
                        <a:ext cx="1354138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AutoShape 43"/>
          <p:cNvSpPr>
            <a:spLocks noChangeArrowheads="1"/>
          </p:cNvSpPr>
          <p:nvPr/>
        </p:nvSpPr>
        <p:spPr bwMode="auto">
          <a:xfrm>
            <a:off x="7334534" y="2483087"/>
            <a:ext cx="990600" cy="450850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r>
              <a:rPr lang="es-ES_tradnl" altLang="es-PE" sz="1000"/>
              <a:t>Si …, y ……,y …</a:t>
            </a:r>
          </a:p>
          <a:p>
            <a:r>
              <a:rPr lang="es-ES_tradnl" altLang="es-PE" sz="1000"/>
              <a:t>……entonces…….</a:t>
            </a:r>
          </a:p>
        </p:txBody>
      </p:sp>
      <p:sp>
        <p:nvSpPr>
          <p:cNvPr id="107" name="AutoShape 44"/>
          <p:cNvSpPr>
            <a:spLocks noChangeArrowheads="1"/>
          </p:cNvSpPr>
          <p:nvPr/>
        </p:nvSpPr>
        <p:spPr bwMode="auto">
          <a:xfrm>
            <a:off x="6724934" y="3432412"/>
            <a:ext cx="990600" cy="452438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r>
              <a:rPr lang="es-ES_tradnl" altLang="es-PE" sz="1000"/>
              <a:t>Si ….., y ……, y…</a:t>
            </a:r>
          </a:p>
          <a:p>
            <a:r>
              <a:rPr lang="es-ES_tradnl" altLang="es-PE" sz="1000"/>
              <a:t>……entonces…….</a:t>
            </a:r>
          </a:p>
        </p:txBody>
      </p:sp>
      <p:sp>
        <p:nvSpPr>
          <p:cNvPr id="108" name="Text Box 48"/>
          <p:cNvSpPr txBox="1">
            <a:spLocks noChangeArrowheads="1"/>
          </p:cNvSpPr>
          <p:nvPr/>
        </p:nvSpPr>
        <p:spPr bwMode="auto">
          <a:xfrm>
            <a:off x="4270659" y="5221525"/>
            <a:ext cx="1841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endParaRPr lang="es-ES_tradnl" altLang="es-PE"/>
          </a:p>
        </p:txBody>
      </p:sp>
    </p:spTree>
    <p:extLst>
      <p:ext uri="{BB962C8B-B14F-4D97-AF65-F5344CB8AC3E}">
        <p14:creationId xmlns:p14="http://schemas.microsoft.com/office/powerpoint/2010/main" val="4086892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309" y="665018"/>
            <a:ext cx="8608195" cy="54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altLang="en-US" sz="2700" b="1" dirty="0">
                <a:latin typeface="CG Times" pitchFamily="18" charset="0"/>
              </a:rPr>
              <a:t>Un Proyecto de Desarrollo de Software es un sistema dinámico socio-tecnológico complejo, cuya evolución temporal viene dada por</a:t>
            </a:r>
            <a:br>
              <a:rPr lang="es-ES_tradnl" altLang="en-US" sz="5400" dirty="0">
                <a:latin typeface="CG Times" pitchFamily="18" charset="0"/>
              </a:rPr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spcBef>
                <a:spcPct val="0"/>
              </a:spcBef>
              <a:buClr>
                <a:srgbClr val="0000FF"/>
              </a:buClr>
              <a:buSzPct val="60000"/>
              <a:buFont typeface="Monotype Sorts" pitchFamily="2" charset="2"/>
              <a:buChar char="l"/>
            </a:pPr>
            <a:r>
              <a:rPr lang="es-ES_tradnl" altLang="en-US" dirty="0">
                <a:latin typeface="CG Times" pitchFamily="18" charset="0"/>
              </a:rPr>
              <a:t>Su estructura interna</a:t>
            </a:r>
          </a:p>
          <a:p>
            <a:pPr lvl="1">
              <a:buClr>
                <a:srgbClr val="0000FF"/>
              </a:buClr>
              <a:buSzPct val="60000"/>
              <a:buFont typeface="Monotype Sorts" pitchFamily="2" charset="2"/>
              <a:buChar char="l"/>
            </a:pPr>
            <a:r>
              <a:rPr lang="es-ES_tradnl" altLang="en-US" dirty="0">
                <a:latin typeface="CG Times" pitchFamily="18" charset="0"/>
              </a:rPr>
              <a:t>Las características y relaciones establecidas entre los técnicos</a:t>
            </a:r>
          </a:p>
          <a:p>
            <a:pPr lvl="1">
              <a:buClr>
                <a:srgbClr val="0000FF"/>
              </a:buClr>
              <a:buSzPct val="60000"/>
              <a:buFont typeface="Monotype Sorts" pitchFamily="2" charset="2"/>
              <a:buChar char="l"/>
            </a:pPr>
            <a:r>
              <a:rPr lang="es-ES_tradnl" altLang="en-US" dirty="0">
                <a:latin typeface="CG Times" pitchFamily="18" charset="0"/>
              </a:rPr>
              <a:t>El nivel de madurez de la organización</a:t>
            </a:r>
            <a:endParaRPr lang="es-ES_tradnl" altLang="en-US" sz="2400" dirty="0">
              <a:latin typeface="CG Times" pitchFamily="18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823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246" y="623455"/>
            <a:ext cx="9015074" cy="540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77" y="748145"/>
            <a:ext cx="8672533" cy="53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95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205" y="720436"/>
            <a:ext cx="9559516" cy="52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60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340" y="720436"/>
            <a:ext cx="9115394" cy="54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68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47" y="734291"/>
            <a:ext cx="9155780" cy="52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9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02" y="692727"/>
            <a:ext cx="9383407" cy="55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679" y="706582"/>
            <a:ext cx="9967589" cy="52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92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37" y="706582"/>
            <a:ext cx="8761761" cy="554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680" y="665018"/>
            <a:ext cx="9564206" cy="5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43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991" y="942109"/>
            <a:ext cx="9985692" cy="51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027"/>
          <p:cNvSpPr txBox="1">
            <a:spLocks noChangeArrowheads="1"/>
          </p:cNvSpPr>
          <p:nvPr/>
        </p:nvSpPr>
        <p:spPr bwMode="auto">
          <a:xfrm>
            <a:off x="2887686" y="1005503"/>
            <a:ext cx="1841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endParaRPr lang="es-ES" altLang="es-PE"/>
          </a:p>
        </p:txBody>
      </p:sp>
      <p:sp>
        <p:nvSpPr>
          <p:cNvPr id="45" name="Rectangle 1028"/>
          <p:cNvSpPr>
            <a:spLocks noChangeArrowheads="1"/>
          </p:cNvSpPr>
          <p:nvPr/>
        </p:nvSpPr>
        <p:spPr bwMode="auto">
          <a:xfrm>
            <a:off x="2141561" y="1045190"/>
            <a:ext cx="3352800" cy="2209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altLang="es-PE"/>
          </a:p>
        </p:txBody>
      </p:sp>
      <p:sp>
        <p:nvSpPr>
          <p:cNvPr id="46" name="Rectangle 1037"/>
          <p:cNvSpPr>
            <a:spLocks noChangeArrowheads="1"/>
          </p:cNvSpPr>
          <p:nvPr/>
        </p:nvSpPr>
        <p:spPr bwMode="auto">
          <a:xfrm>
            <a:off x="3363936" y="2597765"/>
            <a:ext cx="149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altLang="es-PE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endParaRPr lang="es-ES" altLang="es-PE"/>
          </a:p>
        </p:txBody>
      </p:sp>
      <p:sp>
        <p:nvSpPr>
          <p:cNvPr id="47" name="Rectangle 1038"/>
          <p:cNvSpPr>
            <a:spLocks noChangeArrowheads="1"/>
          </p:cNvSpPr>
          <p:nvPr/>
        </p:nvSpPr>
        <p:spPr bwMode="auto">
          <a:xfrm>
            <a:off x="4657749" y="2172315"/>
            <a:ext cx="23971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altLang="es-PE">
                <a:solidFill>
                  <a:srgbClr val="000000"/>
                </a:solidFill>
                <a:latin typeface="Times New Roman" panose="02020603050405020304" pitchFamily="18" charset="0"/>
              </a:rPr>
              <a:t>Xn</a:t>
            </a:r>
            <a:endParaRPr lang="es-ES" altLang="es-PE"/>
          </a:p>
        </p:txBody>
      </p:sp>
      <p:sp>
        <p:nvSpPr>
          <p:cNvPr id="48" name="Rectangle 1039"/>
          <p:cNvSpPr>
            <a:spLocks noChangeArrowheads="1"/>
          </p:cNvSpPr>
          <p:nvPr/>
        </p:nvSpPr>
        <p:spPr bwMode="auto">
          <a:xfrm>
            <a:off x="4140224" y="1386503"/>
            <a:ext cx="1984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altLang="es-PE">
                <a:solidFill>
                  <a:srgbClr val="000000"/>
                </a:solidFill>
                <a:latin typeface="Times New Roman" panose="02020603050405020304" pitchFamily="18" charset="0"/>
              </a:rPr>
              <a:t>Xi</a:t>
            </a:r>
            <a:endParaRPr lang="es-ES" altLang="es-PE"/>
          </a:p>
        </p:txBody>
      </p:sp>
      <p:sp>
        <p:nvSpPr>
          <p:cNvPr id="49" name="Rectangle 1040"/>
          <p:cNvSpPr>
            <a:spLocks noChangeArrowheads="1"/>
          </p:cNvSpPr>
          <p:nvPr/>
        </p:nvSpPr>
        <p:spPr bwMode="auto">
          <a:xfrm>
            <a:off x="3463949" y="1213465"/>
            <a:ext cx="2492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altLang="es-PE">
                <a:solidFill>
                  <a:srgbClr val="000000"/>
                </a:solidFill>
                <a:latin typeface="Times New Roman" panose="02020603050405020304" pitchFamily="18" charset="0"/>
              </a:rPr>
              <a:t>X2</a:t>
            </a:r>
            <a:endParaRPr lang="es-ES" altLang="es-PE"/>
          </a:p>
        </p:txBody>
      </p:sp>
      <p:sp>
        <p:nvSpPr>
          <p:cNvPr id="50" name="Rectangle 1041"/>
          <p:cNvSpPr>
            <a:spLocks noChangeArrowheads="1"/>
          </p:cNvSpPr>
          <p:nvPr/>
        </p:nvSpPr>
        <p:spPr bwMode="auto">
          <a:xfrm>
            <a:off x="2646386" y="1213465"/>
            <a:ext cx="2492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altLang="es-PE">
                <a:solidFill>
                  <a:srgbClr val="000000"/>
                </a:solidFill>
                <a:latin typeface="Times New Roman" panose="02020603050405020304" pitchFamily="18" charset="0"/>
              </a:rPr>
              <a:t>X1</a:t>
            </a:r>
            <a:endParaRPr lang="es-ES" altLang="es-PE"/>
          </a:p>
        </p:txBody>
      </p:sp>
      <p:sp>
        <p:nvSpPr>
          <p:cNvPr id="51" name="Arc 1042"/>
          <p:cNvSpPr>
            <a:spLocks/>
          </p:cNvSpPr>
          <p:nvPr/>
        </p:nvSpPr>
        <p:spPr bwMode="auto">
          <a:xfrm>
            <a:off x="3235349" y="1197590"/>
            <a:ext cx="939800" cy="14541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0378 w 20378"/>
              <a:gd name="T1" fmla="*/ 7163 h 19970"/>
              <a:gd name="T2" fmla="*/ 8231 w 20378"/>
              <a:gd name="T3" fmla="*/ 19970 h 19970"/>
              <a:gd name="T4" fmla="*/ 0 w 20378"/>
              <a:gd name="T5" fmla="*/ 0 h 19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78" h="19970" fill="none" extrusionOk="0">
                <a:moveTo>
                  <a:pt x="20377" y="7162"/>
                </a:moveTo>
                <a:cubicBezTo>
                  <a:pt x="18337" y="12967"/>
                  <a:pt x="13919" y="17625"/>
                  <a:pt x="8231" y="19970"/>
                </a:cubicBezTo>
              </a:path>
              <a:path w="20378" h="19970" stroke="0" extrusionOk="0">
                <a:moveTo>
                  <a:pt x="20377" y="7162"/>
                </a:moveTo>
                <a:cubicBezTo>
                  <a:pt x="18337" y="12967"/>
                  <a:pt x="13919" y="17625"/>
                  <a:pt x="8231" y="19970"/>
                </a:cubicBez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52" name="Freeform 1043"/>
          <p:cNvSpPr>
            <a:spLocks/>
          </p:cNvSpPr>
          <p:nvPr/>
        </p:nvSpPr>
        <p:spPr bwMode="auto">
          <a:xfrm>
            <a:off x="3482999" y="2597765"/>
            <a:ext cx="139700" cy="109538"/>
          </a:xfrm>
          <a:custGeom>
            <a:avLst/>
            <a:gdLst>
              <a:gd name="T0" fmla="*/ 0 w 88"/>
              <a:gd name="T1" fmla="*/ 69 h 69"/>
              <a:gd name="T2" fmla="*/ 88 w 88"/>
              <a:gd name="T3" fmla="*/ 59 h 69"/>
              <a:gd name="T4" fmla="*/ 75 w 88"/>
              <a:gd name="T5" fmla="*/ 0 h 69"/>
              <a:gd name="T6" fmla="*/ 0 w 88"/>
              <a:gd name="T7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" h="69">
                <a:moveTo>
                  <a:pt x="0" y="69"/>
                </a:moveTo>
                <a:lnTo>
                  <a:pt x="88" y="59"/>
                </a:lnTo>
                <a:lnTo>
                  <a:pt x="75" y="0"/>
                </a:lnTo>
                <a:lnTo>
                  <a:pt x="0" y="6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53" name="Arc 1044"/>
          <p:cNvSpPr>
            <a:spLocks/>
          </p:cNvSpPr>
          <p:nvPr/>
        </p:nvSpPr>
        <p:spPr bwMode="auto">
          <a:xfrm>
            <a:off x="3640161" y="1024553"/>
            <a:ext cx="1000125" cy="1871662"/>
          </a:xfrm>
          <a:custGeom>
            <a:avLst/>
            <a:gdLst>
              <a:gd name="G0" fmla="+- 4393 0 0"/>
              <a:gd name="G1" fmla="+- 0 0 0"/>
              <a:gd name="G2" fmla="+- 21600 0 0"/>
              <a:gd name="T0" fmla="*/ 18245 w 18245"/>
              <a:gd name="T1" fmla="*/ 16574 h 21600"/>
              <a:gd name="T2" fmla="*/ 0 w 18245"/>
              <a:gd name="T3" fmla="*/ 21149 h 21600"/>
              <a:gd name="T4" fmla="*/ 4393 w 18245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245" h="21600" fill="none" extrusionOk="0">
                <a:moveTo>
                  <a:pt x="18244" y="16573"/>
                </a:moveTo>
                <a:cubicBezTo>
                  <a:pt x="14359" y="19820"/>
                  <a:pt x="9456" y="21600"/>
                  <a:pt x="4393" y="21600"/>
                </a:cubicBezTo>
                <a:cubicBezTo>
                  <a:pt x="2917" y="21600"/>
                  <a:pt x="1445" y="21448"/>
                  <a:pt x="0" y="21148"/>
                </a:cubicBezTo>
              </a:path>
              <a:path w="18245" h="21600" stroke="0" extrusionOk="0">
                <a:moveTo>
                  <a:pt x="18244" y="16573"/>
                </a:moveTo>
                <a:cubicBezTo>
                  <a:pt x="14359" y="19820"/>
                  <a:pt x="9456" y="21600"/>
                  <a:pt x="4393" y="21600"/>
                </a:cubicBezTo>
                <a:cubicBezTo>
                  <a:pt x="2917" y="21600"/>
                  <a:pt x="1445" y="21448"/>
                  <a:pt x="0" y="21148"/>
                </a:cubicBezTo>
                <a:lnTo>
                  <a:pt x="4393" y="0"/>
                </a:lnTo>
                <a:close/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54" name="Freeform 1045"/>
          <p:cNvSpPr>
            <a:spLocks/>
          </p:cNvSpPr>
          <p:nvPr/>
        </p:nvSpPr>
        <p:spPr bwMode="auto">
          <a:xfrm>
            <a:off x="3482999" y="2786678"/>
            <a:ext cx="169862" cy="125412"/>
          </a:xfrm>
          <a:custGeom>
            <a:avLst/>
            <a:gdLst>
              <a:gd name="T0" fmla="*/ 0 w 107"/>
              <a:gd name="T1" fmla="*/ 0 h 79"/>
              <a:gd name="T2" fmla="*/ 94 w 107"/>
              <a:gd name="T3" fmla="*/ 79 h 79"/>
              <a:gd name="T4" fmla="*/ 107 w 107"/>
              <a:gd name="T5" fmla="*/ 0 h 79"/>
              <a:gd name="T6" fmla="*/ 0 w 107"/>
              <a:gd name="T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" h="79">
                <a:moveTo>
                  <a:pt x="0" y="0"/>
                </a:moveTo>
                <a:lnTo>
                  <a:pt x="94" y="79"/>
                </a:lnTo>
                <a:lnTo>
                  <a:pt x="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55" name="Arc 1046"/>
          <p:cNvSpPr>
            <a:spLocks/>
          </p:cNvSpPr>
          <p:nvPr/>
        </p:nvSpPr>
        <p:spPr bwMode="auto">
          <a:xfrm>
            <a:off x="3254399" y="1496040"/>
            <a:ext cx="538162" cy="846138"/>
          </a:xfrm>
          <a:custGeom>
            <a:avLst/>
            <a:gdLst>
              <a:gd name="G0" fmla="+- 21600 0 0"/>
              <a:gd name="G1" fmla="+- 16416 0 0"/>
              <a:gd name="G2" fmla="+- 21600 0 0"/>
              <a:gd name="T0" fmla="*/ 611 w 21600"/>
              <a:gd name="T1" fmla="*/ 21516 h 21516"/>
              <a:gd name="T2" fmla="*/ 7562 w 21600"/>
              <a:gd name="T3" fmla="*/ 0 h 21516"/>
              <a:gd name="T4" fmla="*/ 21600 w 21600"/>
              <a:gd name="T5" fmla="*/ 16416 h 2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16" fill="none" extrusionOk="0">
                <a:moveTo>
                  <a:pt x="610" y="21516"/>
                </a:moveTo>
                <a:cubicBezTo>
                  <a:pt x="205" y="19846"/>
                  <a:pt x="0" y="18134"/>
                  <a:pt x="0" y="16416"/>
                </a:cubicBezTo>
                <a:cubicBezTo>
                  <a:pt x="0" y="10101"/>
                  <a:pt x="2762" y="4103"/>
                  <a:pt x="7561" y="-1"/>
                </a:cubicBezTo>
              </a:path>
              <a:path w="21600" h="21516" stroke="0" extrusionOk="0">
                <a:moveTo>
                  <a:pt x="610" y="21516"/>
                </a:moveTo>
                <a:cubicBezTo>
                  <a:pt x="205" y="19846"/>
                  <a:pt x="0" y="18134"/>
                  <a:pt x="0" y="16416"/>
                </a:cubicBezTo>
                <a:cubicBezTo>
                  <a:pt x="0" y="10101"/>
                  <a:pt x="2762" y="4103"/>
                  <a:pt x="7561" y="-1"/>
                </a:cubicBezTo>
                <a:lnTo>
                  <a:pt x="21600" y="16416"/>
                </a:lnTo>
                <a:close/>
              </a:path>
            </a:pathLst>
          </a:cu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56" name="Freeform 1047"/>
          <p:cNvSpPr>
            <a:spLocks/>
          </p:cNvSpPr>
          <p:nvPr/>
        </p:nvSpPr>
        <p:spPr bwMode="auto">
          <a:xfrm>
            <a:off x="3224236" y="2315190"/>
            <a:ext cx="119063" cy="282575"/>
          </a:xfrm>
          <a:custGeom>
            <a:avLst/>
            <a:gdLst>
              <a:gd name="T0" fmla="*/ 75 w 75"/>
              <a:gd name="T1" fmla="*/ 178 h 178"/>
              <a:gd name="T2" fmla="*/ 50 w 75"/>
              <a:gd name="T3" fmla="*/ 0 h 178"/>
              <a:gd name="T4" fmla="*/ 0 w 75"/>
              <a:gd name="T5" fmla="*/ 39 h 178"/>
              <a:gd name="T6" fmla="*/ 75 w 75"/>
              <a:gd name="T7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178">
                <a:moveTo>
                  <a:pt x="75" y="178"/>
                </a:moveTo>
                <a:lnTo>
                  <a:pt x="50" y="0"/>
                </a:lnTo>
                <a:lnTo>
                  <a:pt x="0" y="39"/>
                </a:lnTo>
                <a:lnTo>
                  <a:pt x="75" y="17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57" name="Arc 1048"/>
          <p:cNvSpPr>
            <a:spLocks/>
          </p:cNvSpPr>
          <p:nvPr/>
        </p:nvSpPr>
        <p:spPr bwMode="auto">
          <a:xfrm>
            <a:off x="2751161" y="1402378"/>
            <a:ext cx="852488" cy="1195387"/>
          </a:xfrm>
          <a:custGeom>
            <a:avLst/>
            <a:gdLst>
              <a:gd name="G0" fmla="+- 21481 0 0"/>
              <a:gd name="G1" fmla="+- 0 0 0"/>
              <a:gd name="G2" fmla="+- 21600 0 0"/>
              <a:gd name="T0" fmla="*/ 11388 w 21481"/>
              <a:gd name="T1" fmla="*/ 19097 h 19097"/>
              <a:gd name="T2" fmla="*/ 0 w 21481"/>
              <a:gd name="T3" fmla="*/ 2267 h 19097"/>
              <a:gd name="T4" fmla="*/ 21481 w 21481"/>
              <a:gd name="T5" fmla="*/ 0 h 19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81" h="19097" fill="none" extrusionOk="0">
                <a:moveTo>
                  <a:pt x="11388" y="19096"/>
                </a:moveTo>
                <a:cubicBezTo>
                  <a:pt x="5025" y="15734"/>
                  <a:pt x="755" y="9423"/>
                  <a:pt x="0" y="2266"/>
                </a:cubicBezTo>
              </a:path>
              <a:path w="21481" h="19097" stroke="0" extrusionOk="0">
                <a:moveTo>
                  <a:pt x="11388" y="19096"/>
                </a:moveTo>
                <a:cubicBezTo>
                  <a:pt x="5025" y="15734"/>
                  <a:pt x="755" y="9423"/>
                  <a:pt x="0" y="2266"/>
                </a:cubicBezTo>
                <a:lnTo>
                  <a:pt x="21481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58" name="Freeform 1049"/>
          <p:cNvSpPr>
            <a:spLocks/>
          </p:cNvSpPr>
          <p:nvPr/>
        </p:nvSpPr>
        <p:spPr bwMode="auto">
          <a:xfrm>
            <a:off x="3194074" y="2550140"/>
            <a:ext cx="149225" cy="125413"/>
          </a:xfrm>
          <a:custGeom>
            <a:avLst/>
            <a:gdLst>
              <a:gd name="T0" fmla="*/ 94 w 94"/>
              <a:gd name="T1" fmla="*/ 79 h 79"/>
              <a:gd name="T2" fmla="*/ 13 w 94"/>
              <a:gd name="T3" fmla="*/ 0 h 79"/>
              <a:gd name="T4" fmla="*/ 0 w 94"/>
              <a:gd name="T5" fmla="*/ 60 h 79"/>
              <a:gd name="T6" fmla="*/ 94 w 94"/>
              <a:gd name="T7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" h="79">
                <a:moveTo>
                  <a:pt x="94" y="79"/>
                </a:moveTo>
                <a:lnTo>
                  <a:pt x="13" y="0"/>
                </a:lnTo>
                <a:lnTo>
                  <a:pt x="0" y="60"/>
                </a:lnTo>
                <a:lnTo>
                  <a:pt x="94" y="79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59" name="Text Box 1030"/>
          <p:cNvSpPr txBox="1">
            <a:spLocks noChangeArrowheads="1"/>
          </p:cNvSpPr>
          <p:nvPr/>
        </p:nvSpPr>
        <p:spPr bwMode="auto">
          <a:xfrm>
            <a:off x="5722961" y="1045190"/>
            <a:ext cx="4953000" cy="1217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altLang="es-PE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Obtención de una variable auxiliar o de flujo</a:t>
            </a:r>
            <a:endParaRPr lang="es-ES_tradnl" altLang="es-PE" sz="1600" dirty="0"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S_tradnl" altLang="es-PE" sz="1600" dirty="0">
                <a:latin typeface="Times New Roman" panose="02020603050405020304" pitchFamily="18" charset="0"/>
              </a:rPr>
              <a:t>Z  = Z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n </a:t>
            </a:r>
            <a:r>
              <a:rPr lang="es-ES_tradnl" altLang="es-PE" sz="1600" dirty="0">
                <a:latin typeface="Times New Roman" panose="02020603050405020304" pitchFamily="18" charset="0"/>
              </a:rPr>
              <a:t>* f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1 </a:t>
            </a:r>
            <a:r>
              <a:rPr lang="es-ES_tradnl" altLang="es-PE" sz="1600" dirty="0">
                <a:latin typeface="Times New Roman" panose="02020603050405020304" pitchFamily="18" charset="0"/>
              </a:rPr>
              <a:t>(X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1 </a:t>
            </a:r>
            <a:r>
              <a:rPr lang="es-ES_tradnl" altLang="es-PE" sz="1600" dirty="0">
                <a:latin typeface="Times New Roman" panose="02020603050405020304" pitchFamily="18" charset="0"/>
              </a:rPr>
              <a:t>/ X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1n</a:t>
            </a:r>
            <a:r>
              <a:rPr lang="es-ES_tradnl" altLang="es-PE" sz="1600" dirty="0">
                <a:latin typeface="Times New Roman" panose="02020603050405020304" pitchFamily="18" charset="0"/>
              </a:rPr>
              <a:t>) * f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2</a:t>
            </a:r>
            <a:r>
              <a:rPr lang="es-ES_tradnl" altLang="es-PE" sz="1600" dirty="0">
                <a:latin typeface="Times New Roman" panose="02020603050405020304" pitchFamily="18" charset="0"/>
              </a:rPr>
              <a:t> (X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r2 </a:t>
            </a:r>
            <a:r>
              <a:rPr lang="es-ES_tradnl" altLang="es-PE" sz="1600" dirty="0">
                <a:latin typeface="Times New Roman" panose="02020603050405020304" pitchFamily="18" charset="0"/>
              </a:rPr>
              <a:t>/ X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2n</a:t>
            </a:r>
            <a:r>
              <a:rPr lang="es-ES_tradnl" altLang="es-PE" sz="1600" dirty="0">
                <a:latin typeface="Times New Roman" panose="02020603050405020304" pitchFamily="18" charset="0"/>
              </a:rPr>
              <a:t>) * ....* </a:t>
            </a:r>
            <a:r>
              <a:rPr lang="es-ES_tradnl" altLang="es-PE" sz="1600" dirty="0" err="1">
                <a:latin typeface="Times New Roman" panose="02020603050405020304" pitchFamily="18" charset="0"/>
              </a:rPr>
              <a:t>f</a:t>
            </a:r>
            <a:r>
              <a:rPr lang="es-ES_tradnl" altLang="es-PE" sz="1600" baseline="-25000" dirty="0" err="1">
                <a:latin typeface="Times New Roman" panose="02020603050405020304" pitchFamily="18" charset="0"/>
              </a:rPr>
              <a:t>n</a:t>
            </a:r>
            <a:r>
              <a:rPr lang="es-ES_tradnl" altLang="es-PE" sz="1600" dirty="0">
                <a:latin typeface="Times New Roman" panose="02020603050405020304" pitchFamily="18" charset="0"/>
              </a:rPr>
              <a:t> (</a:t>
            </a:r>
            <a:r>
              <a:rPr lang="es-ES_tradnl" altLang="es-PE" sz="1600" dirty="0" err="1">
                <a:latin typeface="Times New Roman" panose="02020603050405020304" pitchFamily="18" charset="0"/>
              </a:rPr>
              <a:t>X</a:t>
            </a:r>
            <a:r>
              <a:rPr lang="es-ES_tradnl" altLang="es-PE" sz="1600" baseline="-25000" dirty="0" err="1">
                <a:latin typeface="Times New Roman" panose="02020603050405020304" pitchFamily="18" charset="0"/>
              </a:rPr>
              <a:t>rn</a:t>
            </a:r>
            <a:r>
              <a:rPr lang="es-ES_tradnl" altLang="es-PE" sz="1600" baseline="-25000" dirty="0">
                <a:latin typeface="Times New Roman" panose="02020603050405020304" pitchFamily="18" charset="0"/>
              </a:rPr>
              <a:t>  </a:t>
            </a:r>
            <a:r>
              <a:rPr lang="es-ES_tradnl" altLang="es-PE" sz="1600" dirty="0">
                <a:latin typeface="Times New Roman" panose="02020603050405020304" pitchFamily="18" charset="0"/>
              </a:rPr>
              <a:t>/ </a:t>
            </a:r>
            <a:r>
              <a:rPr lang="es-ES_tradnl" altLang="es-PE" sz="1600" dirty="0" err="1">
                <a:latin typeface="Times New Roman" panose="02020603050405020304" pitchFamily="18" charset="0"/>
              </a:rPr>
              <a:t>X</a:t>
            </a:r>
            <a:r>
              <a:rPr lang="es-ES_tradnl" altLang="es-PE" sz="1600" baseline="-25000" dirty="0" err="1">
                <a:latin typeface="Times New Roman" panose="02020603050405020304" pitchFamily="18" charset="0"/>
              </a:rPr>
              <a:t>nn</a:t>
            </a:r>
            <a:r>
              <a:rPr lang="es-ES_tradnl" altLang="es-PE" sz="1600" dirty="0">
                <a:latin typeface="Times New Roman" panose="02020603050405020304" pitchFamily="18" charset="0"/>
              </a:rPr>
              <a:t>)</a:t>
            </a:r>
          </a:p>
          <a:p>
            <a:endParaRPr lang="es-ES_tradnl" altLang="es-PE" sz="1400" dirty="0">
              <a:latin typeface="Times New Roman" panose="02020603050405020304" pitchFamily="18" charset="0"/>
            </a:endParaRPr>
          </a:p>
          <a:p>
            <a:endParaRPr lang="es-ES" altLang="es-PE" sz="1400" dirty="0"/>
          </a:p>
        </p:txBody>
      </p:sp>
      <p:sp>
        <p:nvSpPr>
          <p:cNvPr id="60" name="Text Box 1031"/>
          <p:cNvSpPr txBox="1">
            <a:spLocks noChangeArrowheads="1"/>
          </p:cNvSpPr>
          <p:nvPr/>
        </p:nvSpPr>
        <p:spPr bwMode="auto">
          <a:xfrm>
            <a:off x="2217761" y="3483590"/>
            <a:ext cx="3352800" cy="2011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pPr>
              <a:lnSpc>
                <a:spcPct val="160000"/>
              </a:lnSpc>
            </a:pPr>
            <a:r>
              <a:rPr lang="es-ES_tradnl" altLang="es-PE" sz="1600">
                <a:solidFill>
                  <a:srgbClr val="0000FF"/>
                </a:solidFill>
                <a:latin typeface="Times New Roman" panose="02020603050405020304" pitchFamily="18" charset="0"/>
              </a:rPr>
              <a:t>Obtención de una variable de Nivel</a:t>
            </a:r>
            <a:endParaRPr lang="es-ES_tradnl" altLang="es-PE" sz="160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endParaRPr lang="es-ES_tradnl" altLang="es-PE" sz="160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s-ES_tradnl" altLang="es-PE" sz="1600">
                <a:latin typeface="Times New Roman" panose="02020603050405020304" pitchFamily="18" charset="0"/>
              </a:rPr>
              <a:t>dZ/dt  = X</a:t>
            </a:r>
            <a:r>
              <a:rPr lang="es-ES_tradnl" altLang="es-PE" sz="1600" baseline="-25000">
                <a:latin typeface="Times New Roman" panose="02020603050405020304" pitchFamily="18" charset="0"/>
              </a:rPr>
              <a:t>1</a:t>
            </a:r>
            <a:r>
              <a:rPr lang="es-ES_tradnl" altLang="es-PE" sz="1600">
                <a:latin typeface="Times New Roman" panose="02020603050405020304" pitchFamily="18" charset="0"/>
              </a:rPr>
              <a:t>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s-ES_tradnl" altLang="es-PE" sz="1600">
                <a:latin typeface="Times New Roman" panose="02020603050405020304" pitchFamily="18" charset="0"/>
              </a:rPr>
              <a:t> X</a:t>
            </a:r>
            <a:r>
              <a:rPr lang="es-ES_tradnl" altLang="es-PE" sz="1600" baseline="-25000">
                <a:latin typeface="Times New Roman" panose="02020603050405020304" pitchFamily="18" charset="0"/>
              </a:rPr>
              <a:t>r2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s-ES_tradnl" altLang="es-PE" sz="1600">
                <a:latin typeface="Times New Roman" panose="02020603050405020304" pitchFamily="18" charset="0"/>
              </a:rPr>
              <a:t>  .......... 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s-ES_tradnl" altLang="es-PE" sz="1600">
                <a:latin typeface="Times New Roman" panose="02020603050405020304" pitchFamily="18" charset="0"/>
              </a:rPr>
              <a:t> X</a:t>
            </a:r>
            <a:r>
              <a:rPr lang="es-ES_tradnl" altLang="es-PE" sz="1600" baseline="-25000">
                <a:latin typeface="Times New Roman" panose="02020603050405020304" pitchFamily="18" charset="0"/>
              </a:rPr>
              <a:t>rn</a:t>
            </a:r>
            <a:endParaRPr lang="es-ES_tradnl" altLang="es-PE" sz="160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endParaRPr lang="es-ES_tradnl" altLang="es-PE" sz="160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endParaRPr lang="es-ES" altLang="es-PE" sz="1600"/>
          </a:p>
        </p:txBody>
      </p:sp>
      <p:sp>
        <p:nvSpPr>
          <p:cNvPr id="61" name="Text Box 1032"/>
          <p:cNvSpPr txBox="1">
            <a:spLocks noChangeArrowheads="1"/>
          </p:cNvSpPr>
          <p:nvPr/>
        </p:nvSpPr>
        <p:spPr bwMode="auto">
          <a:xfrm>
            <a:off x="5722961" y="3559790"/>
            <a:ext cx="4830763" cy="1973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r>
              <a:rPr lang="es-ES_tradnl" altLang="es-PE" sz="1400">
                <a:latin typeface="Times New Roman" panose="02020603050405020304" pitchFamily="18" charset="0"/>
              </a:rPr>
              <a:t>donde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r2  </a:t>
            </a:r>
            <a:r>
              <a:rPr lang="es-ES_tradnl" altLang="es-PE" sz="1400">
                <a:latin typeface="Times New Roman" panose="02020603050405020304" pitchFamily="18" charset="0"/>
              </a:rPr>
              <a:t>y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rn </a:t>
            </a:r>
            <a:r>
              <a:rPr lang="es-ES_tradnl" altLang="es-PE" sz="1400">
                <a:latin typeface="Times New Roman" panose="02020603050405020304" pitchFamily="18" charset="0"/>
              </a:rPr>
              <a:t> son retrasos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  </a:t>
            </a:r>
            <a:r>
              <a:rPr lang="es-ES_tradnl" altLang="es-PE" sz="1400">
                <a:latin typeface="Times New Roman" panose="02020603050405020304" pitchFamily="18" charset="0"/>
              </a:rPr>
              <a:t>y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  </a:t>
            </a:r>
            <a:r>
              <a:rPr lang="es-ES_tradnl" altLang="es-PE" sz="1400">
                <a:latin typeface="Times New Roman" panose="02020603050405020304" pitchFamily="18" charset="0"/>
              </a:rPr>
              <a:t>tr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2 </a:t>
            </a:r>
            <a:r>
              <a:rPr lang="es-ES_tradnl" altLang="es-PE" sz="1400">
                <a:latin typeface="Times New Roman" panose="02020603050405020304" pitchFamily="18" charset="0"/>
              </a:rPr>
              <a:t>y tr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n </a:t>
            </a:r>
            <a:r>
              <a:rPr lang="es-ES_tradnl" altLang="es-PE" sz="1400">
                <a:latin typeface="Times New Roman" panose="02020603050405020304" pitchFamily="18" charset="0"/>
              </a:rPr>
              <a:t>son, respectivamente, los tiempos de ajuste de dichos retrasos:</a:t>
            </a:r>
          </a:p>
          <a:p>
            <a:endParaRPr lang="es-ES_tradnl" altLang="es-PE" sz="1400">
              <a:latin typeface="Times New Roman" panose="02020603050405020304" pitchFamily="18" charset="0"/>
            </a:endParaRPr>
          </a:p>
          <a:p>
            <a:r>
              <a:rPr lang="es-ES_tradnl" altLang="es-PE" sz="1400">
                <a:latin typeface="Times New Roman" panose="02020603050405020304" pitchFamily="18" charset="0"/>
              </a:rPr>
              <a:t>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r2</a:t>
            </a:r>
            <a:r>
              <a:rPr lang="es-ES_tradnl" altLang="es-PE" sz="1400">
                <a:latin typeface="Times New Roman" panose="02020603050405020304" pitchFamily="18" charset="0"/>
              </a:rPr>
              <a:t> = </a:t>
            </a:r>
            <a:r>
              <a:rPr lang="es-ES_tradnl" altLang="es-PE" sz="1400" i="1">
                <a:latin typeface="Times New Roman" panose="02020603050405020304" pitchFamily="18" charset="0"/>
              </a:rPr>
              <a:t>retardo </a:t>
            </a:r>
            <a:r>
              <a:rPr lang="es-ES_tradnl" altLang="es-PE" sz="1400">
                <a:latin typeface="Times New Roman" panose="02020603050405020304" pitchFamily="18" charset="0"/>
              </a:rPr>
              <a:t>(X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2 </a:t>
            </a:r>
            <a:r>
              <a:rPr lang="es-ES_tradnl" altLang="es-PE" sz="1400">
                <a:latin typeface="Times New Roman" panose="02020603050405020304" pitchFamily="18" charset="0"/>
              </a:rPr>
              <a:t>, tr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2 </a:t>
            </a:r>
            <a:r>
              <a:rPr lang="es-ES_tradnl" altLang="es-PE" sz="1400">
                <a:latin typeface="Times New Roman" panose="02020603050405020304" pitchFamily="18" charset="0"/>
              </a:rPr>
              <a:t>)     y   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rn </a:t>
            </a:r>
            <a:r>
              <a:rPr lang="es-ES_tradnl" altLang="es-PE" sz="1400">
                <a:latin typeface="Times New Roman" panose="02020603050405020304" pitchFamily="18" charset="0"/>
              </a:rPr>
              <a:t>= </a:t>
            </a:r>
            <a:r>
              <a:rPr lang="es-ES_tradnl" altLang="es-PE" sz="1400" i="1">
                <a:latin typeface="Times New Roman" panose="02020603050405020304" pitchFamily="18" charset="0"/>
              </a:rPr>
              <a:t>retardo </a:t>
            </a:r>
            <a:r>
              <a:rPr lang="es-ES_tradnl" altLang="es-PE" sz="1400">
                <a:latin typeface="Times New Roman" panose="02020603050405020304" pitchFamily="18" charset="0"/>
              </a:rPr>
              <a:t>(X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n </a:t>
            </a:r>
            <a:r>
              <a:rPr lang="es-ES_tradnl" altLang="es-PE" sz="1400">
                <a:latin typeface="Times New Roman" panose="02020603050405020304" pitchFamily="18" charset="0"/>
              </a:rPr>
              <a:t>, tr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n </a:t>
            </a:r>
            <a:r>
              <a:rPr lang="es-ES_tradnl" altLang="es-PE" sz="1400">
                <a:latin typeface="Times New Roman" panose="02020603050405020304" pitchFamily="18" charset="0"/>
              </a:rPr>
              <a:t>)</a:t>
            </a:r>
          </a:p>
          <a:p>
            <a:endParaRPr lang="es-ES_tradnl" altLang="es-PE" sz="1400">
              <a:latin typeface="Times New Roman" panose="02020603050405020304" pitchFamily="18" charset="0"/>
            </a:endParaRPr>
          </a:p>
          <a:p>
            <a:endParaRPr lang="es-ES_tradnl" altLang="es-PE" sz="1400">
              <a:latin typeface="Times New Roman" panose="02020603050405020304" pitchFamily="18" charset="0"/>
            </a:endParaRPr>
          </a:p>
          <a:p>
            <a:r>
              <a:rPr lang="es-ES_tradnl" altLang="es-PE" sz="1400">
                <a:latin typeface="Times New Roman" panose="02020603050405020304" pitchFamily="18" charset="0"/>
              </a:rPr>
              <a:t>y  “</a:t>
            </a:r>
            <a:r>
              <a:rPr lang="es-ES_tradnl" altLang="es-PE" sz="14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r>
              <a:rPr lang="es-ES_tradnl" altLang="es-PE" sz="1400">
                <a:latin typeface="Times New Roman" panose="02020603050405020304" pitchFamily="18" charset="0"/>
              </a:rPr>
              <a:t>“ corresponde al signo “+” o e “-”  dependiendo de que la relación de influencia sea de signo positivo o negativo. </a:t>
            </a:r>
          </a:p>
          <a:p>
            <a:endParaRPr lang="es-ES" altLang="es-PE" sz="1400"/>
          </a:p>
        </p:txBody>
      </p:sp>
      <p:sp>
        <p:nvSpPr>
          <p:cNvPr id="62" name="Text Box 1033"/>
          <p:cNvSpPr txBox="1">
            <a:spLocks noChangeArrowheads="1"/>
          </p:cNvSpPr>
          <p:nvPr/>
        </p:nvSpPr>
        <p:spPr bwMode="auto">
          <a:xfrm>
            <a:off x="5722961" y="2340590"/>
            <a:ext cx="4953000" cy="1122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bIns="0">
            <a:spAutoFit/>
          </a:bodyPr>
          <a:lstStyle/>
          <a:p>
            <a:r>
              <a:rPr lang="es-ES_tradnl" altLang="es-PE" sz="1400">
                <a:latin typeface="Times New Roman" panose="02020603050405020304" pitchFamily="18" charset="0"/>
              </a:rPr>
              <a:t>donde Z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n  </a:t>
            </a:r>
            <a:r>
              <a:rPr lang="es-ES_tradnl" altLang="es-PE" sz="1400">
                <a:latin typeface="Times New Roman" panose="02020603050405020304" pitchFamily="18" charset="0"/>
              </a:rPr>
              <a:t>es un valor normal de Z, 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1n</a:t>
            </a:r>
            <a:r>
              <a:rPr lang="es-ES_tradnl" altLang="es-PE" sz="1400">
                <a:latin typeface="Times New Roman" panose="02020603050405020304" pitchFamily="18" charset="0"/>
              </a:rPr>
              <a:t>,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2n</a:t>
            </a:r>
            <a:r>
              <a:rPr lang="es-ES_tradnl" altLang="es-PE" sz="1400">
                <a:latin typeface="Times New Roman" panose="02020603050405020304" pitchFamily="18" charset="0"/>
              </a:rPr>
              <a:t>, ....,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nn </a:t>
            </a:r>
            <a:r>
              <a:rPr lang="es-ES_tradnl" altLang="es-PE" sz="1400">
                <a:latin typeface="Times New Roman" panose="02020603050405020304" pitchFamily="18" charset="0"/>
              </a:rPr>
              <a:t> </a:t>
            </a:r>
          </a:p>
          <a:p>
            <a:r>
              <a:rPr lang="es-ES_tradnl" altLang="es-PE" sz="1400">
                <a:latin typeface="Times New Roman" panose="02020603050405020304" pitchFamily="18" charset="0"/>
              </a:rPr>
              <a:t>son valores normales de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1</a:t>
            </a:r>
            <a:r>
              <a:rPr lang="es-ES_tradnl" altLang="es-PE" sz="1400">
                <a:latin typeface="Times New Roman" panose="02020603050405020304" pitchFamily="18" charset="0"/>
              </a:rPr>
              <a:t>, 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r2</a:t>
            </a:r>
            <a:r>
              <a:rPr lang="es-ES_tradnl" altLang="es-PE" sz="1400">
                <a:latin typeface="Times New Roman" panose="02020603050405020304" pitchFamily="18" charset="0"/>
              </a:rPr>
              <a:t>, .... ,X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rn</a:t>
            </a:r>
            <a:r>
              <a:rPr lang="es-ES_tradnl" altLang="es-PE" sz="1400">
                <a:latin typeface="Times New Roman" panose="02020603050405020304" pitchFamily="18" charset="0"/>
              </a:rPr>
              <a:t> respectivamente. </a:t>
            </a:r>
          </a:p>
          <a:p>
            <a:r>
              <a:rPr lang="es-ES_tradnl" altLang="es-PE" sz="1400">
                <a:latin typeface="Times New Roman" panose="02020603050405020304" pitchFamily="18" charset="0"/>
              </a:rPr>
              <a:t>En las funciones f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1</a:t>
            </a:r>
            <a:r>
              <a:rPr lang="es-ES_tradnl" altLang="es-PE" sz="1400">
                <a:latin typeface="Times New Roman" panose="02020603050405020304" pitchFamily="18" charset="0"/>
              </a:rPr>
              <a:t>, f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2</a:t>
            </a:r>
            <a:r>
              <a:rPr lang="es-ES_tradnl" altLang="es-PE" sz="1400">
                <a:latin typeface="Times New Roman" panose="02020603050405020304" pitchFamily="18" charset="0"/>
              </a:rPr>
              <a:t>, ...., f</a:t>
            </a:r>
            <a:r>
              <a:rPr lang="es-ES_tradnl" altLang="es-PE" sz="1400" baseline="-25000">
                <a:latin typeface="Times New Roman" panose="02020603050405020304" pitchFamily="18" charset="0"/>
              </a:rPr>
              <a:t>n  </a:t>
            </a:r>
            <a:r>
              <a:rPr lang="es-ES_tradnl" altLang="es-PE" sz="1400">
                <a:latin typeface="Times New Roman" panose="02020603050405020304" pitchFamily="18" charset="0"/>
              </a:rPr>
              <a:t>se recoge el efecto de </a:t>
            </a:r>
          </a:p>
          <a:p>
            <a:r>
              <a:rPr lang="es-ES_tradnl" altLang="es-PE" sz="1400">
                <a:latin typeface="Times New Roman" panose="02020603050405020304" pitchFamily="18" charset="0"/>
              </a:rPr>
              <a:t>cada una de las variables que influyen en Z.</a:t>
            </a:r>
          </a:p>
          <a:p>
            <a:endParaRPr lang="es-ES" altLang="es-PE" sz="1400"/>
          </a:p>
        </p:txBody>
      </p:sp>
      <p:sp>
        <p:nvSpPr>
          <p:cNvPr id="63" name="AutoShape 1034"/>
          <p:cNvSpPr>
            <a:spLocks noChangeArrowheads="1"/>
          </p:cNvSpPr>
          <p:nvPr/>
        </p:nvSpPr>
        <p:spPr bwMode="auto">
          <a:xfrm rot="4761632">
            <a:off x="8008961" y="211199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  <p:sp>
        <p:nvSpPr>
          <p:cNvPr id="64" name="AutoShape 1036"/>
          <p:cNvSpPr>
            <a:spLocks noChangeArrowheads="1"/>
          </p:cNvSpPr>
          <p:nvPr/>
        </p:nvSpPr>
        <p:spPr bwMode="auto">
          <a:xfrm rot="1840572">
            <a:off x="5330849" y="4512290"/>
            <a:ext cx="457200" cy="333375"/>
          </a:xfrm>
          <a:prstGeom prst="rightArrow">
            <a:avLst>
              <a:gd name="adj1" fmla="val 50000"/>
              <a:gd name="adj2" fmla="val 3428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s-PE"/>
          </a:p>
        </p:txBody>
      </p:sp>
      <p:sp>
        <p:nvSpPr>
          <p:cNvPr id="65" name="Text Box 1053"/>
          <p:cNvSpPr txBox="1">
            <a:spLocks noChangeArrowheads="1"/>
          </p:cNvSpPr>
          <p:nvPr/>
        </p:nvSpPr>
        <p:spPr bwMode="auto">
          <a:xfrm>
            <a:off x="3665561" y="2950190"/>
            <a:ext cx="374650" cy="290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600" baseline="-25000">
                <a:latin typeface="Times New Roman" panose="02020603050405020304" pitchFamily="18" charset="0"/>
              </a:rPr>
              <a:t>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lang="es-ES" altLang="es-PE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6" name="Text Box 1054"/>
          <p:cNvSpPr txBox="1">
            <a:spLocks noChangeArrowheads="1"/>
          </p:cNvSpPr>
          <p:nvPr/>
        </p:nvSpPr>
        <p:spPr bwMode="auto">
          <a:xfrm>
            <a:off x="3284561" y="2188190"/>
            <a:ext cx="374650" cy="290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600" baseline="-25000">
                <a:latin typeface="Times New Roman" panose="02020603050405020304" pitchFamily="18" charset="0"/>
              </a:rPr>
              <a:t>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lang="es-ES" altLang="es-PE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7" name="Text Box 1055"/>
          <p:cNvSpPr txBox="1">
            <a:spLocks noChangeArrowheads="1"/>
          </p:cNvSpPr>
          <p:nvPr/>
        </p:nvSpPr>
        <p:spPr bwMode="auto">
          <a:xfrm>
            <a:off x="3665561" y="2492990"/>
            <a:ext cx="374650" cy="290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600" baseline="-25000">
                <a:latin typeface="Times New Roman" panose="02020603050405020304" pitchFamily="18" charset="0"/>
              </a:rPr>
              <a:t>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lang="es-ES" altLang="es-PE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8" name="Text Box 1056"/>
          <p:cNvSpPr txBox="1">
            <a:spLocks noChangeArrowheads="1"/>
          </p:cNvSpPr>
          <p:nvPr/>
        </p:nvSpPr>
        <p:spPr bwMode="auto">
          <a:xfrm>
            <a:off x="2674961" y="2416790"/>
            <a:ext cx="374650" cy="290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bIns="0">
            <a:spAutoFit/>
          </a:bodyPr>
          <a:lstStyle/>
          <a:p>
            <a:r>
              <a:rPr lang="es-ES_tradnl" altLang="es-PE" sz="1600" baseline="-25000">
                <a:latin typeface="Times New Roman" panose="02020603050405020304" pitchFamily="18" charset="0"/>
              </a:rPr>
              <a:t> </a:t>
            </a:r>
            <a:r>
              <a:rPr lang="es-ES_tradnl" altLang="es-PE" sz="160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lang="es-ES" altLang="es-PE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2868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278" y="831273"/>
            <a:ext cx="9886283" cy="54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82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142" y="526474"/>
            <a:ext cx="9326171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4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7213" y="2388606"/>
            <a:ext cx="10178322" cy="1492132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Above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pPr algn="ctr"/>
            <a:r>
              <a:rPr lang="en-US" sz="13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9400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625F2-8FF4-40D0-9A9D-2A060B35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Proceso para generar un modelo dinámico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4B8065-9755-4CB8-8E68-922C0C1FE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945" y="1874517"/>
            <a:ext cx="6525491" cy="48408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4B26DF-C3C9-4A19-873A-B403C0ECBC69}"/>
              </a:ext>
            </a:extLst>
          </p:cNvPr>
          <p:cNvSpPr txBox="1"/>
          <p:nvPr/>
        </p:nvSpPr>
        <p:spPr>
          <a:xfrm>
            <a:off x="7578435" y="1874517"/>
            <a:ext cx="43226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/>
              <a:t>Este proceso ofrece dos dimensiones; la primera dimensión denominada “conceptual” integra</a:t>
            </a:r>
          </a:p>
          <a:p>
            <a:r>
              <a:rPr lang="es-PE" sz="2000" b="1" dirty="0"/>
              <a:t>las tres primeras fases teóricas del proyecto, mientras que la segunda dimensión denominada</a:t>
            </a:r>
          </a:p>
          <a:p>
            <a:r>
              <a:rPr lang="es-PE" sz="2000" b="1" dirty="0"/>
              <a:t>“técnico” es la parte que integra las herramientas de modelación y simulación de un modelo</a:t>
            </a:r>
          </a:p>
          <a:p>
            <a:r>
              <a:rPr lang="es-PE" sz="2000" b="1" dirty="0"/>
              <a:t>dinámico.  </a:t>
            </a:r>
          </a:p>
        </p:txBody>
      </p:sp>
    </p:spTree>
    <p:extLst>
      <p:ext uri="{BB962C8B-B14F-4D97-AF65-F5344CB8AC3E}">
        <p14:creationId xmlns:p14="http://schemas.microsoft.com/office/powerpoint/2010/main" val="253676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69070C-E8AD-400F-A692-48FDF8CD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429491"/>
            <a:ext cx="10178322" cy="6220691"/>
          </a:xfrm>
        </p:spPr>
        <p:txBody>
          <a:bodyPr>
            <a:normAutofit fontScale="92500" lnSpcReduction="20000"/>
          </a:bodyPr>
          <a:lstStyle/>
          <a:p>
            <a:r>
              <a:rPr lang="es-PE" sz="4100" b="1" dirty="0"/>
              <a:t>La secuencia del proceso es la siguiente: </a:t>
            </a:r>
          </a:p>
          <a:p>
            <a:r>
              <a:rPr lang="es-PE" b="1" dirty="0"/>
              <a:t>1. </a:t>
            </a:r>
            <a:r>
              <a:rPr lang="es-PE" b="1" dirty="0">
                <a:solidFill>
                  <a:srgbClr val="FF0000"/>
                </a:solidFill>
              </a:rPr>
              <a:t>Identificar la necesidad </a:t>
            </a:r>
            <a:r>
              <a:rPr lang="es-PE" b="1" dirty="0"/>
              <a:t>que justifique la respuesta a problemas complejos.</a:t>
            </a:r>
          </a:p>
          <a:p>
            <a:r>
              <a:rPr lang="es-PE" b="1" dirty="0"/>
              <a:t>2. </a:t>
            </a:r>
            <a:r>
              <a:rPr lang="es-PE" b="1" dirty="0">
                <a:solidFill>
                  <a:srgbClr val="FF0000"/>
                </a:solidFill>
              </a:rPr>
              <a:t>Documentar el problema </a:t>
            </a:r>
            <a:r>
              <a:rPr lang="es-PE" b="1" dirty="0"/>
              <a:t>a través de la investigación del marco teórico.</a:t>
            </a:r>
          </a:p>
          <a:p>
            <a:r>
              <a:rPr lang="es-PE" b="1" dirty="0"/>
              <a:t>3. </a:t>
            </a:r>
            <a:r>
              <a:rPr lang="es-PE" b="1" dirty="0">
                <a:solidFill>
                  <a:srgbClr val="FF0000"/>
                </a:solidFill>
              </a:rPr>
              <a:t>Conceptualizar</a:t>
            </a:r>
            <a:r>
              <a:rPr lang="es-PE" b="1" dirty="0"/>
              <a:t> el problema como un Sistema a través de un “modelo” él cual </a:t>
            </a:r>
          </a:p>
          <a:p>
            <a:r>
              <a:rPr lang="es-PE" b="1" dirty="0"/>
              <a:t>permita hacer una abstracción de la realidad del mundo que se observa por medio</a:t>
            </a:r>
          </a:p>
          <a:p>
            <a:r>
              <a:rPr lang="es-PE" b="1" dirty="0"/>
              <a:t>de la representación estructurada: Sistema, Suprasistema, Subsistemas,</a:t>
            </a:r>
          </a:p>
          <a:p>
            <a:r>
              <a:rPr lang="es-PE" b="1" dirty="0"/>
              <a:t>Propiedades Emergentes </a:t>
            </a:r>
          </a:p>
          <a:p>
            <a:r>
              <a:rPr lang="es-PE" b="1" dirty="0"/>
              <a:t>4. </a:t>
            </a:r>
            <a:r>
              <a:rPr lang="es-PE" b="1" dirty="0">
                <a:solidFill>
                  <a:srgbClr val="FF0000"/>
                </a:solidFill>
              </a:rPr>
              <a:t>Representar el modelo de sistemas </a:t>
            </a:r>
            <a:r>
              <a:rPr lang="es-PE" b="1" dirty="0"/>
              <a:t>a través de mapas de influencia (ciclos de</a:t>
            </a:r>
          </a:p>
          <a:p>
            <a:r>
              <a:rPr lang="es-PE" b="1" dirty="0"/>
              <a:t>retroalimentación) con el apoyo de herramientas de diagramas causales o también</a:t>
            </a:r>
          </a:p>
          <a:p>
            <a:r>
              <a:rPr lang="es-PE" b="1" dirty="0"/>
              <a:t>conocidos cómo diagramas de causa-efecto. </a:t>
            </a:r>
          </a:p>
          <a:p>
            <a:r>
              <a:rPr lang="es-PE" b="1" dirty="0"/>
              <a:t>5. </a:t>
            </a:r>
            <a:r>
              <a:rPr lang="es-PE" b="1" dirty="0">
                <a:solidFill>
                  <a:srgbClr val="FF0000"/>
                </a:solidFill>
              </a:rPr>
              <a:t>Observar patrones </a:t>
            </a:r>
            <a:r>
              <a:rPr lang="es-PE" b="1" dirty="0"/>
              <a:t>de comportamiento y/o arquetipos en el modelo de sistemas a</a:t>
            </a:r>
          </a:p>
          <a:p>
            <a:r>
              <a:rPr lang="es-PE" b="1" dirty="0"/>
              <a:t>través de graficas de comportamiento de las variables en el tiempo, así como a</a:t>
            </a:r>
          </a:p>
          <a:p>
            <a:r>
              <a:rPr lang="es-PE" b="1" dirty="0"/>
              <a:t>través de graficas de influencia de variables (variable contra variable). </a:t>
            </a:r>
          </a:p>
          <a:p>
            <a:r>
              <a:rPr lang="es-PE" b="1" dirty="0"/>
              <a:t>6. </a:t>
            </a:r>
            <a:r>
              <a:rPr lang="es-PE" b="1" dirty="0">
                <a:solidFill>
                  <a:srgbClr val="FF0000"/>
                </a:solidFill>
              </a:rPr>
              <a:t>Construcción y evaluación </a:t>
            </a:r>
            <a:r>
              <a:rPr lang="es-PE" b="1" dirty="0"/>
              <a:t>del modelo dinámico a través de diagramas de bloques</a:t>
            </a:r>
          </a:p>
          <a:p>
            <a:r>
              <a:rPr lang="es-PE" b="1" dirty="0"/>
              <a:t>en una aplicación de software de simulación de escenarios. </a:t>
            </a:r>
          </a:p>
          <a:p>
            <a:r>
              <a:rPr lang="es-PE" b="1" dirty="0"/>
              <a:t>7. </a:t>
            </a:r>
            <a:r>
              <a:rPr lang="es-PE" b="1" dirty="0">
                <a:solidFill>
                  <a:srgbClr val="FF0000"/>
                </a:solidFill>
              </a:rPr>
              <a:t>Definición de políticas </a:t>
            </a:r>
            <a:r>
              <a:rPr lang="es-PE" b="1" dirty="0"/>
              <a:t>y normativa del modelo dinámico a través de la generación</a:t>
            </a:r>
          </a:p>
          <a:p>
            <a:r>
              <a:rPr lang="es-PE" b="1" dirty="0"/>
              <a:t>de escenarios. </a:t>
            </a:r>
          </a:p>
        </p:txBody>
      </p:sp>
    </p:spTree>
    <p:extLst>
      <p:ext uri="{BB962C8B-B14F-4D97-AF65-F5344CB8AC3E}">
        <p14:creationId xmlns:p14="http://schemas.microsoft.com/office/powerpoint/2010/main" val="366132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6CF5E-8BA7-482D-8D0F-7C7ACECA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Metodología para la generación de procesos dinámicos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4FC4515-DDCD-4714-A7C0-1F2768CA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545" y="2039694"/>
            <a:ext cx="10561146" cy="43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47AB7-E7B8-443E-82F2-3C3D9A2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81397"/>
          </a:xfrm>
        </p:spPr>
        <p:txBody>
          <a:bodyPr>
            <a:normAutofit fontScale="90000"/>
          </a:bodyPr>
          <a:lstStyle/>
          <a:p>
            <a:r>
              <a:rPr lang="es-PE" dirty="0"/>
              <a:t>Fase 1 definición del problema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868C82-EDC4-4B97-B23B-10E17107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30037"/>
            <a:ext cx="10178322" cy="5145578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se deberá identificar un fenómeno con una problemática real y compleja, esto incluye identificar las entidades y personas involucrada</a:t>
            </a:r>
          </a:p>
          <a:p>
            <a:r>
              <a:rPr lang="es-PE" b="1" dirty="0">
                <a:solidFill>
                  <a:schemeClr val="tx1"/>
                </a:solidFill>
              </a:rPr>
              <a:t>Se inicia un proceso de búsqueda a ciertas interrogantes críticas de lo que se quiere resolver o clarificar a través de la formulación de hipótesis</a:t>
            </a:r>
          </a:p>
          <a:p>
            <a:r>
              <a:rPr lang="es-PE" dirty="0"/>
              <a:t> </a:t>
            </a:r>
            <a:r>
              <a:rPr lang="es-PE" b="1" dirty="0">
                <a:solidFill>
                  <a:schemeClr val="tx1"/>
                </a:solidFill>
              </a:rPr>
              <a:t>Se deberán identificar los componentes del modelo de sistemas a través de su representación jerárquica estructurada en niveles y fronteras.</a:t>
            </a:r>
          </a:p>
          <a:p>
            <a:r>
              <a:rPr lang="es-PE" b="1" dirty="0">
                <a:solidFill>
                  <a:schemeClr val="tx1"/>
                </a:solidFill>
              </a:rPr>
              <a:t>Definir los límites de los sistemas permitirá identificar claramente las fronteras del sistema bajo estudio</a:t>
            </a:r>
          </a:p>
          <a:p>
            <a:r>
              <a:rPr lang="es-PE" b="1" dirty="0">
                <a:solidFill>
                  <a:schemeClr val="tx1"/>
                </a:solidFill>
              </a:rPr>
              <a:t>Resultado de la fase: 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Identificación y representación de eventos  </a:t>
            </a:r>
          </a:p>
          <a:p>
            <a:r>
              <a:rPr lang="es-PE" b="1" dirty="0">
                <a:solidFill>
                  <a:schemeClr val="tx1"/>
                </a:solidFill>
              </a:rPr>
              <a:t>Desarrollo de habilidades: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	Observar el fenómeno del sistema (eventos interrelacionados) </a:t>
            </a:r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9503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730</TotalTime>
  <Words>1750</Words>
  <Application>Microsoft Office PowerPoint</Application>
  <PresentationFormat>Panorámica</PresentationFormat>
  <Paragraphs>455</Paragraphs>
  <Slides>52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4" baseType="lpstr">
      <vt:lpstr>Arial</vt:lpstr>
      <vt:lpstr>Arial Black</vt:lpstr>
      <vt:lpstr>Calibri</vt:lpstr>
      <vt:lpstr>CG Times</vt:lpstr>
      <vt:lpstr>Garamond</vt:lpstr>
      <vt:lpstr>Gill Sans MT</vt:lpstr>
      <vt:lpstr>Impact</vt:lpstr>
      <vt:lpstr>Monotype Sorts</vt:lpstr>
      <vt:lpstr>Tahoma</vt:lpstr>
      <vt:lpstr>Times New Roman</vt:lpstr>
      <vt:lpstr>Badge</vt:lpstr>
      <vt:lpstr>Imagen</vt:lpstr>
      <vt:lpstr>Modelos Dinámicos </vt:lpstr>
      <vt:lpstr>Modelos dinámicos</vt:lpstr>
      <vt:lpstr>Presentación de PowerPoint</vt:lpstr>
      <vt:lpstr>Un Proyecto de Desarrollo de Software es un sistema dinámico socio-tecnológico complejo, cuya evolución temporal viene dada por </vt:lpstr>
      <vt:lpstr>Presentación de PowerPoint</vt:lpstr>
      <vt:lpstr>Proceso para generar un modelo dinámico </vt:lpstr>
      <vt:lpstr>Presentación de PowerPoint</vt:lpstr>
      <vt:lpstr>Metodología para la generación de procesos dinámicos</vt:lpstr>
      <vt:lpstr>Fase 1 definición del problema </vt:lpstr>
      <vt:lpstr>Fase 2: conceptualización de comportamiento del fenómeno</vt:lpstr>
      <vt:lpstr>Fase 3: Representación de la estructura del modelo</vt:lpstr>
      <vt:lpstr>Fase 4: Comportamiento de la dinámica del modelo</vt:lpstr>
      <vt:lpstr>Fase 5: evaluación del modelo</vt:lpstr>
      <vt:lpstr>Fase 6: políticas, análisis y uso del modelo</vt:lpstr>
      <vt:lpstr>Presentación de PowerPoint</vt:lpstr>
      <vt:lpstr>Presentación de PowerPoint</vt:lpstr>
      <vt:lpstr>Presentación de PowerPoint</vt:lpstr>
      <vt:lpstr>Presentación de PowerPoint</vt:lpstr>
      <vt:lpstr>APLICACIONES  Análisis de la evolución</vt:lpstr>
      <vt:lpstr>APLICACIONES Análisis post-mortem</vt:lpstr>
      <vt:lpstr>APLICACIONES Análisis post-mortem</vt:lpstr>
      <vt:lpstr>APLICACIONES Análisis post-mortem </vt:lpstr>
      <vt:lpstr>APLICACIONES Análisis de la evolución</vt:lpstr>
      <vt:lpstr>APLICACIONES Análisis de la evolución</vt:lpstr>
      <vt:lpstr>APLICACIONES Seguimiento</vt:lpstr>
      <vt:lpstr>APLICACIONES  Seguimiento</vt:lpstr>
      <vt:lpstr>APLICACIONES Seguimiento</vt:lpstr>
      <vt:lpstr>APLICACIONES Evaluación de la calidad</vt:lpstr>
      <vt:lpstr>APLICACIONES Evaluación de la calidad</vt:lpstr>
      <vt:lpstr>APLICACIONES  Evaluación de la calidad</vt:lpstr>
      <vt:lpstr>APLICACIONES  Evaluación de la calidad</vt:lpstr>
      <vt:lpstr>APLICACIONES Formación </vt:lpstr>
      <vt:lpstr>Presentación de PowerPoint</vt:lpstr>
      <vt:lpstr>APLICACIONES  Formación </vt:lpstr>
      <vt:lpstr>APLICACIONES Estimación automática de los resultados deseados </vt:lpstr>
      <vt:lpstr>APLICACIONES Estimación automática de los resultados deseados </vt:lpstr>
      <vt:lpstr>APLICACIONES Estimación automática de los resultados deseados</vt:lpstr>
      <vt:lpstr>APLICACIONES  Formación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Dinámicos</dc:title>
  <dc:creator>Usuario-PC</dc:creator>
  <cp:lastModifiedBy>kenyn joel coz villarreal</cp:lastModifiedBy>
  <cp:revision>36</cp:revision>
  <dcterms:created xsi:type="dcterms:W3CDTF">2020-01-26T12:20:50Z</dcterms:created>
  <dcterms:modified xsi:type="dcterms:W3CDTF">2020-01-28T18:49:58Z</dcterms:modified>
</cp:coreProperties>
</file>